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6" r:id="rId4"/>
    <p:sldMasterId id="2147483772" r:id="rId5"/>
  </p:sldMasterIdLst>
  <p:notesMasterIdLst>
    <p:notesMasterId r:id="rId25"/>
  </p:notesMasterIdLst>
  <p:handoutMasterIdLst>
    <p:handoutMasterId r:id="rId26"/>
  </p:handoutMasterIdLst>
  <p:sldIdLst>
    <p:sldId id="288" r:id="rId6"/>
    <p:sldId id="290" r:id="rId7"/>
    <p:sldId id="380" r:id="rId8"/>
    <p:sldId id="403" r:id="rId9"/>
    <p:sldId id="405" r:id="rId10"/>
    <p:sldId id="406" r:id="rId11"/>
    <p:sldId id="333" r:id="rId12"/>
    <p:sldId id="408" r:id="rId13"/>
    <p:sldId id="409" r:id="rId14"/>
    <p:sldId id="410" r:id="rId15"/>
    <p:sldId id="411" r:id="rId16"/>
    <p:sldId id="401" r:id="rId17"/>
    <p:sldId id="381" r:id="rId18"/>
    <p:sldId id="337" r:id="rId19"/>
    <p:sldId id="412" r:id="rId20"/>
    <p:sldId id="413" r:id="rId21"/>
    <p:sldId id="372" r:id="rId22"/>
    <p:sldId id="402" r:id="rId23"/>
    <p:sldId id="313" r:id="rId24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FDE1C8"/>
    <a:srgbClr val="FFFF66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105" d="100"/>
          <a:sy n="105" d="100"/>
        </p:scale>
        <p:origin x="87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41270"/>
      </p:ext>
    </p:extLst>
  </p:cSld>
  <p:clrMapOvr>
    <a:masterClrMapping/>
  </p:clrMapOvr>
  <p:transition spd="slow" advClick="0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  <p:sldLayoutId id="214748378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1/25/2026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0" y="195486"/>
            <a:ext cx="8714754" cy="180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nl-NL" sz="2800" b="1" dirty="0"/>
              <a:t>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mùa, làng quê tác giả còn có những hương thơm đặc biệt nào?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SG" sz="4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76861-C1DA-C3B3-B222-D09971D154E2}"/>
              </a:ext>
            </a:extLst>
          </p:cNvPr>
          <p:cNvSpPr txBox="1"/>
          <p:nvPr/>
        </p:nvSpPr>
        <p:spPr>
          <a:xfrm>
            <a:off x="0" y="1002090"/>
            <a:ext cx="91823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hương cốm, hương lúa, hương rơm rạ;...mùi thơm từ đồng vào, thơm trên đường làng, thơm ngoài sân đình, thơm trên các ngõ..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2" y="2571750"/>
            <a:ext cx="751885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714754" cy="572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vì sao bài đọc lại có tên là hương làng?</a:t>
            </a:r>
            <a:endParaRPr lang="en-SG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550"/>
            <a:ext cx="8892480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21718" y="483518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524594"/>
            <a:ext cx="8424936" cy="5328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8838" y="1419749"/>
            <a:ext cx="6249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có tên Hương làng vì nó miêu tả hương thơm của cây cối, hoa lá tự nhiên quen thuộc, mộc mạc, đặc trưng của làng quê</a:t>
            </a:r>
            <a:r>
              <a:rPr lang="nl-NL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83D8F-9A48-2F43-D35E-2BB3890CED35}"/>
              </a:ext>
            </a:extLst>
          </p:cNvPr>
          <p:cNvSpPr txBox="1"/>
          <p:nvPr/>
        </p:nvSpPr>
        <p:spPr>
          <a:xfrm>
            <a:off x="611560" y="267494"/>
            <a:ext cx="233455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Nội</a:t>
            </a:r>
            <a:r>
              <a:rPr lang="en-SG" sz="2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dung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bài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7116" y="0"/>
            <a:ext cx="907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DC32-58D2-B821-FA4E-455E109B2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9069B-EE65-59CA-976F-6E6C83DC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945"/>
            <a:ext cx="9143999" cy="2015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8BE27-0C5E-3CE2-9BFE-EF9DACB6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67694"/>
            <a:ext cx="9396536" cy="2234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C062B0-8E3F-5E3F-2102-5FA29F898280}"/>
              </a:ext>
            </a:extLst>
          </p:cNvPr>
          <p:cNvSpPr txBox="1"/>
          <p:nvPr/>
        </p:nvSpPr>
        <p:spPr>
          <a:xfrm>
            <a:off x="6477349" y="3593841"/>
            <a:ext cx="27751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endParaRPr lang="en-SG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7E7DD-A355-EF52-B112-390967EC7D62}"/>
              </a:ext>
            </a:extLst>
          </p:cNvPr>
          <p:cNvSpPr txBox="1"/>
          <p:nvPr/>
        </p:nvSpPr>
        <p:spPr>
          <a:xfrm>
            <a:off x="4139952" y="3228307"/>
            <a:ext cx="2233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iống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SG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8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929D-C424-588D-25AF-24F63C71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84D9A14-2B00-B647-5B2B-409164A1B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4360237"/>
            <a:ext cx="6408712" cy="52095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FAF4D-C65C-658E-7292-E8B810A50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60" y="168254"/>
            <a:ext cx="8892480" cy="409467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DB06B2-B598-91F4-936E-5C6FD3642100}"/>
              </a:ext>
            </a:extLst>
          </p:cNvPr>
          <p:cNvCxnSpPr>
            <a:cxnSpLocks/>
          </p:cNvCxnSpPr>
          <p:nvPr/>
        </p:nvCxnSpPr>
        <p:spPr>
          <a:xfrm>
            <a:off x="6948264" y="1491630"/>
            <a:ext cx="10801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E59C6E-E4C2-6D73-FF0C-E3A519A63C1B}"/>
              </a:ext>
            </a:extLst>
          </p:cNvPr>
          <p:cNvCxnSpPr>
            <a:cxnSpLocks/>
          </p:cNvCxnSpPr>
          <p:nvPr/>
        </p:nvCxnSpPr>
        <p:spPr>
          <a:xfrm>
            <a:off x="251520" y="1923678"/>
            <a:ext cx="17281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CFAD3B-B851-DA6F-0B42-33625E2C945A}"/>
              </a:ext>
            </a:extLst>
          </p:cNvPr>
          <p:cNvCxnSpPr>
            <a:cxnSpLocks/>
          </p:cNvCxnSpPr>
          <p:nvPr/>
        </p:nvCxnSpPr>
        <p:spPr>
          <a:xfrm>
            <a:off x="251520" y="3651870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E88650-165D-974C-A548-A412EBFF4FD3}"/>
              </a:ext>
            </a:extLst>
          </p:cNvPr>
          <p:cNvCxnSpPr>
            <a:cxnSpLocks/>
          </p:cNvCxnSpPr>
          <p:nvPr/>
        </p:nvCxnSpPr>
        <p:spPr>
          <a:xfrm flipV="1">
            <a:off x="1475656" y="3651870"/>
            <a:ext cx="936104" cy="19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CD7C2E-625F-0536-E1C7-2B07086B0A9E}"/>
              </a:ext>
            </a:extLst>
          </p:cNvPr>
          <p:cNvCxnSpPr>
            <a:cxnSpLocks/>
          </p:cNvCxnSpPr>
          <p:nvPr/>
        </p:nvCxnSpPr>
        <p:spPr>
          <a:xfrm>
            <a:off x="1907704" y="4710551"/>
            <a:ext cx="273630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CB64DE-7C24-6B88-A8C7-0CAD2CC0AB9D}"/>
              </a:ext>
            </a:extLst>
          </p:cNvPr>
          <p:cNvCxnSpPr>
            <a:cxnSpLocks/>
          </p:cNvCxnSpPr>
          <p:nvPr/>
        </p:nvCxnSpPr>
        <p:spPr>
          <a:xfrm>
            <a:off x="5508104" y="4731990"/>
            <a:ext cx="10081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DA9C26-D201-296E-35C7-7E3A07D430D4}"/>
              </a:ext>
            </a:extLst>
          </p:cNvPr>
          <p:cNvSpPr txBox="1"/>
          <p:nvPr/>
        </p:nvSpPr>
        <p:spPr>
          <a:xfrm>
            <a:off x="287524" y="411510"/>
            <a:ext cx="8568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0494F-5B5B-AE06-31CA-AE5667CB95D9}"/>
              </a:ext>
            </a:extLst>
          </p:cNvPr>
          <p:cNvSpPr txBox="1"/>
          <p:nvPr/>
        </p:nvSpPr>
        <p:spPr>
          <a:xfrm>
            <a:off x="303435" y="1344823"/>
            <a:ext cx="8064896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đẹp:màu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SG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86E90-FB6D-8B7B-A062-B68807298B5B}"/>
              </a:ext>
            </a:extLst>
          </p:cNvPr>
          <p:cNvSpPr txBox="1"/>
          <p:nvPr/>
        </p:nvSpPr>
        <p:spPr>
          <a:xfrm>
            <a:off x="3563888" y="1840454"/>
            <a:ext cx="5508612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rực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n-SG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24465-06D0-F294-A6F6-4289B5FC32B6}"/>
              </a:ext>
            </a:extLst>
          </p:cNvPr>
          <p:cNvSpPr txBox="1"/>
          <p:nvPr/>
        </p:nvSpPr>
        <p:spPr>
          <a:xfrm>
            <a:off x="303434" y="2478887"/>
            <a:ext cx="8064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884AA-7D11-4ADA-9410-12585EED6C3F}"/>
              </a:ext>
            </a:extLst>
          </p:cNvPr>
          <p:cNvSpPr txBox="1"/>
          <p:nvPr/>
        </p:nvSpPr>
        <p:spPr>
          <a:xfrm>
            <a:off x="179512" y="411510"/>
            <a:ext cx="8352928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SG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B983C-70E6-2578-91D0-73EDF55FCAFA}"/>
              </a:ext>
            </a:extLst>
          </p:cNvPr>
          <p:cNvSpPr txBox="1"/>
          <p:nvPr/>
        </p:nvSpPr>
        <p:spPr>
          <a:xfrm>
            <a:off x="206085" y="1851670"/>
            <a:ext cx="8856984" cy="224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rước</a:t>
            </a:r>
            <a:r>
              <a:rPr lang="en-SG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 err="1">
                <a:solidFill>
                  <a:srgbClr val="FF8119"/>
                </a:solidFill>
              </a:rPr>
              <a:t>Cô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0" y="1678634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quạt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chim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32" y="1636218"/>
            <a:ext cx="2064984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bướm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399" y="1610919"/>
            <a:ext cx="1931807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đồng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92F85-BF3F-3857-F2B9-76EFA2DAE9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2358" y="67971"/>
            <a:ext cx="4748042" cy="14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61884-1807-D7D0-A870-FAF499B4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55526"/>
            <a:ext cx="751885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200"/>
      </p:ext>
    </p:extLst>
  </p:cSld>
  <p:clrMapOvr>
    <a:masterClrMapping/>
  </p:clrMapOvr>
  <p:transition spd="slow" advClick="0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C964-E92D-9248-9F3F-28319E49E4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4386F-4D9A-73DC-7046-62C6A0CC44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5F037-E627-1A96-3068-2DF4CD79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3" y="0"/>
            <a:ext cx="8352928" cy="197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3DFA3-DD1E-78D1-2E21-8BE33986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0" y="1934140"/>
            <a:ext cx="8352928" cy="29539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033927-C26D-4EEC-FF88-4C46404251EF}"/>
              </a:ext>
            </a:extLst>
          </p:cNvPr>
          <p:cNvGrpSpPr/>
          <p:nvPr/>
        </p:nvGrpSpPr>
        <p:grpSpPr>
          <a:xfrm>
            <a:off x="57151" y="505313"/>
            <a:ext cx="274400" cy="697408"/>
            <a:chOff x="575662" y="1031823"/>
            <a:chExt cx="274400" cy="112904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498492D-125E-ABBA-FDB8-8F12461FA6B5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A0E17D6-E6D3-B67B-3052-04EE64223A47}"/>
                </a:ext>
              </a:extLst>
            </p:cNvPr>
            <p:cNvSpPr/>
            <p:nvPr/>
          </p:nvSpPr>
          <p:spPr>
            <a:xfrm>
              <a:off x="575662" y="1031824"/>
              <a:ext cx="194352" cy="3263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294CC3-8725-A0A1-7D14-4318B7B4E6B1}"/>
              </a:ext>
            </a:extLst>
          </p:cNvPr>
          <p:cNvGrpSpPr/>
          <p:nvPr/>
        </p:nvGrpSpPr>
        <p:grpSpPr>
          <a:xfrm>
            <a:off x="-12079" y="1399202"/>
            <a:ext cx="259449" cy="1241822"/>
            <a:chOff x="563345" y="1031823"/>
            <a:chExt cx="286717" cy="11290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A98005-8AE1-3F87-2F08-6E0C73C3073E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5FE9A3-BDD1-520D-905B-7AEE8CB26D34}"/>
                </a:ext>
              </a:extLst>
            </p:cNvPr>
            <p:cNvSpPr/>
            <p:nvPr/>
          </p:nvSpPr>
          <p:spPr>
            <a:xfrm>
              <a:off x="563345" y="1159049"/>
              <a:ext cx="214778" cy="22938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E4E50-FD22-9D02-9E18-D6D041EFC948}"/>
              </a:ext>
            </a:extLst>
          </p:cNvPr>
          <p:cNvGrpSpPr/>
          <p:nvPr/>
        </p:nvGrpSpPr>
        <p:grpSpPr>
          <a:xfrm>
            <a:off x="36251" y="2790207"/>
            <a:ext cx="207342" cy="1241822"/>
            <a:chOff x="588267" y="3889766"/>
            <a:chExt cx="242273" cy="112904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EEA447-4387-B69E-4EED-6BCB25A815E5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5962648-E7A1-BCE5-0083-A80798E5C747}"/>
                </a:ext>
              </a:extLst>
            </p:cNvPr>
            <p:cNvSpPr/>
            <p:nvPr/>
          </p:nvSpPr>
          <p:spPr>
            <a:xfrm>
              <a:off x="588267" y="3956598"/>
              <a:ext cx="199913" cy="2089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73292E-D533-534E-6A5E-7C15995C4A51}"/>
              </a:ext>
            </a:extLst>
          </p:cNvPr>
          <p:cNvGrpSpPr/>
          <p:nvPr/>
        </p:nvGrpSpPr>
        <p:grpSpPr>
          <a:xfrm>
            <a:off x="-52161" y="4165836"/>
            <a:ext cx="259497" cy="944700"/>
            <a:chOff x="4579565" y="1013258"/>
            <a:chExt cx="318861" cy="11290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0B3498-3176-11DD-9AEC-C714C6D52808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DEB238-FDC8-71B5-FAAC-D866A84B82E0}"/>
                </a:ext>
              </a:extLst>
            </p:cNvPr>
            <p:cNvSpPr/>
            <p:nvPr/>
          </p:nvSpPr>
          <p:spPr>
            <a:xfrm>
              <a:off x="4579565" y="1013258"/>
              <a:ext cx="238812" cy="3015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0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7F385C-0310-1894-DE1F-64DBFA3B0B5E}"/>
              </a:ext>
            </a:extLst>
          </p:cNvPr>
          <p:cNvSpPr txBox="1"/>
          <p:nvPr/>
        </p:nvSpPr>
        <p:spPr>
          <a:xfrm>
            <a:off x="107504" y="1203598"/>
            <a:ext cx="885698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 muốn căng lồng ngực ra</a:t>
            </a:r>
            <a:r>
              <a:rPr lang="nl-NL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 hít thở đến no nê, giống như thuở nhỏ hít hà hương hương thơm từ nồi cơm gạo mới mẹ bắc ra và gọi cả nhà ngồi vào quanh mâm.</a:t>
            </a:r>
            <a:endParaRPr lang="en-SG" sz="4000" b="1" dirty="0"/>
          </a:p>
        </p:txBody>
      </p:sp>
    </p:spTree>
    <p:extLst>
      <p:ext uri="{BB962C8B-B14F-4D97-AF65-F5344CB8AC3E}">
        <p14:creationId xmlns:p14="http://schemas.microsoft.com/office/powerpoint/2010/main" val="235480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354713" cy="1232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1.Mỗi khi đi trong làng, tác giả cảm nhận được điều gì?</a:t>
            </a:r>
            <a:endParaRPr lang="en-SG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76861-C1DA-C3B3-B222-D09971D154E2}"/>
              </a:ext>
            </a:extLst>
          </p:cNvPr>
          <p:cNvSpPr txBox="1"/>
          <p:nvPr/>
        </p:nvSpPr>
        <p:spPr>
          <a:xfrm>
            <a:off x="177727" y="1059582"/>
            <a:ext cx="8966274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nl-NL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giả luôn cảm nhận được mùi hương mộc mạc, chân chất quen thuộc của đất quê</a:t>
            </a:r>
            <a:endParaRPr lang="en-SG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6" y="2571750"/>
            <a:ext cx="864274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714754" cy="1163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nl-NL" b="1" dirty="0"/>
              <a:t>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trong bài đọc tả hương thơm của hoa, lá?</a:t>
            </a:r>
            <a:endParaRPr lang="en-SG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76861-C1DA-C3B3-B222-D09971D154E2}"/>
              </a:ext>
            </a:extLst>
          </p:cNvPr>
          <p:cNvSpPr txBox="1"/>
          <p:nvPr/>
        </p:nvSpPr>
        <p:spPr>
          <a:xfrm>
            <a:off x="107504" y="1002090"/>
            <a:ext cx="90748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thiên lí thoảng nhẹ, bay đến rồi thoáng cái bay đi; hoa cau thơm lạ lùng, hoa ngâu thơm nồng nàn, tưởng như có thể sờ được, nắm được các mùi hương ấy; các loài lá đượm một mùi hương mãi không thôi...</a:t>
            </a:r>
            <a:endParaRPr lang="en-SG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2" y="2571750"/>
            <a:ext cx="751885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3457</TotalTime>
  <Words>409</Words>
  <Application>Microsoft Office PowerPoint</Application>
  <PresentationFormat>On-screen Show (16:9)</PresentationFormat>
  <Paragraphs>34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Arial</vt:lpstr>
      <vt:lpstr>UTM Avo</vt:lpstr>
      <vt:lpstr>Arial-Rounded</vt:lpstr>
      <vt:lpstr>Times New Roman</vt:lpstr>
      <vt:lpstr>#9Slide03 Arima Madurai</vt:lpstr>
      <vt:lpstr>3_Office Theme</vt:lpstr>
      <vt:lpstr>4_Office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Cô chúc các em học tốt!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Thu Thu</cp:lastModifiedBy>
  <cp:revision>313</cp:revision>
  <dcterms:created xsi:type="dcterms:W3CDTF">2015-09-25T00:55:29Z</dcterms:created>
  <dcterms:modified xsi:type="dcterms:W3CDTF">2026-01-25T00:44:32Z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2026-01-25T00:38:51Z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d31bb82e-2b83-4519-8565-a2e159eed8d5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