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2" r:id="rId2"/>
    <p:sldId id="264" r:id="rId3"/>
    <p:sldId id="272" r:id="rId4"/>
    <p:sldId id="273" r:id="rId5"/>
    <p:sldId id="279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57" r:id="rId14"/>
    <p:sldId id="258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字魂59号-创粗黑"/>
        <a:cs typeface="字魂59号-创粗黑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9328CE-B14A-48A6-A762-74396DFA4480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noProof="0"/>
              <a:t>Bấm để chỉnh sửa kiểu văn bản của Bản cái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424717-3E57-410D-81FB-4C44ADF16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7673E6-FE4B-4D9D-BDA8-F6891A75DF7B}" type="slidenum">
              <a:rPr lang="en-US">
                <a:solidFill>
                  <a:srgbClr val="000000"/>
                </a:solidFill>
                <a:ea typeface="字魂59号-创粗黑"/>
                <a:cs typeface="字魂59号-创粗黑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000000"/>
              </a:solidFill>
              <a:ea typeface="字魂59号-创粗黑"/>
              <a:cs typeface="字魂59号-创粗黑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2C1B59-BE17-4844-9E90-2DFBD110CC91}" type="slidenum">
              <a:rPr lang="en-US">
                <a:solidFill>
                  <a:srgbClr val="000000"/>
                </a:solidFill>
                <a:ea typeface="字魂59号-创粗黑"/>
                <a:cs typeface="字魂59号-创粗黑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srgbClr val="000000"/>
              </a:solidFill>
              <a:ea typeface="字魂59号-创粗黑"/>
              <a:cs typeface="字魂59号-创粗黑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/>
          <p:cNvGrpSpPr>
            <a:grpSpLocks/>
          </p:cNvGrpSpPr>
          <p:nvPr userDrawn="1"/>
        </p:nvGrpSpPr>
        <p:grpSpPr bwMode="auto">
          <a:xfrm>
            <a:off x="3446463" y="0"/>
            <a:ext cx="8745537" cy="6858000"/>
            <a:chOff x="3446310" y="0"/>
            <a:chExt cx="8745690" cy="6858000"/>
          </a:xfrm>
        </p:grpSpPr>
        <p:pic>
          <p:nvPicPr>
            <p:cNvPr id="3" name="图片 4"/>
            <p:cNvPicPr>
              <a:picLocks noChangeAspect="1"/>
            </p:cNvPicPr>
            <p:nvPr/>
          </p:nvPicPr>
          <p:blipFill>
            <a:blip r:embed="rId2"/>
            <a:srcRect r="12067"/>
            <a:stretch>
              <a:fillRect/>
            </a:stretch>
          </p:blipFill>
          <p:spPr bwMode="auto">
            <a:xfrm>
              <a:off x="4233069" y="0"/>
              <a:ext cx="795893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图片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57937" y="5648325"/>
              <a:ext cx="695325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图片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96633" y="430187"/>
              <a:ext cx="455560" cy="607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图片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86586" y="2025821"/>
              <a:ext cx="896088" cy="1006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图片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89292" y="4142968"/>
              <a:ext cx="783488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1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46310" y="1528960"/>
              <a:ext cx="851499" cy="65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图片 16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4135438" y="3200400"/>
            <a:ext cx="86677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18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4419600" y="4794250"/>
            <a:ext cx="1271588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20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352425" y="369888"/>
            <a:ext cx="14478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22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2312988" y="439738"/>
            <a:ext cx="1042987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组合 36"/>
          <p:cNvGrpSpPr>
            <a:grpSpLocks/>
          </p:cNvGrpSpPr>
          <p:nvPr userDrawn="1"/>
        </p:nvGrpSpPr>
        <p:grpSpPr bwMode="auto">
          <a:xfrm>
            <a:off x="600075" y="2146300"/>
            <a:ext cx="3667125" cy="4478338"/>
            <a:chOff x="600467" y="2146176"/>
            <a:chExt cx="3666335" cy="4478038"/>
          </a:xfrm>
        </p:grpSpPr>
        <p:pic>
          <p:nvPicPr>
            <p:cNvPr id="14" name="图片 24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472760" y="2146176"/>
              <a:ext cx="2569761" cy="4226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图片 28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0467" y="5192837"/>
              <a:ext cx="3666335" cy="143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图片 2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833688" y="4959350"/>
            <a:ext cx="13017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29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256838" y="439738"/>
            <a:ext cx="1112837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149013" y="5403850"/>
            <a:ext cx="1042987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2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890250" y="125413"/>
            <a:ext cx="13017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20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8575" y="5551488"/>
            <a:ext cx="1042988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2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4763" y="125413"/>
            <a:ext cx="1111251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C259B2-5F28-4C9F-B7F4-0B2D373EACAC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EA708F-70A3-47FD-BA07-0DF932994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CC8B8D-7621-4188-ABAC-7B14349A5BFB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148771-DC5C-4331-AC5C-A609A08B0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666" r:id="rId5"/>
    <p:sldLayoutId id="2147483671" r:id="rId6"/>
    <p:sldLayoutId id="2147483672" r:id="rId7"/>
  </p:sldLayoutIdLst>
  <p:transition spd="slow">
    <p:random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字魂59号-创粗黑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umanst521 BT"/>
          <a:ea typeface="字魂59号-创粗黑"/>
          <a:cs typeface="字魂59号-创粗黑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字魂59号-创粗黑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字魂59号-创粗黑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字魂59号-创粗黑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4.wav"/><Relationship Id="rId7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slide" Target="slide4.xml"/><Relationship Id="rId4" Type="http://schemas.openxmlformats.org/officeDocument/2006/relationships/image" Target="../media/image20.png"/><Relationship Id="rId9" Type="http://schemas.openxmlformats.org/officeDocument/2006/relationships/image" Target="../media/image4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4.wav"/><Relationship Id="rId7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slide" Target="slide4.xml"/><Relationship Id="rId4" Type="http://schemas.openxmlformats.org/officeDocument/2006/relationships/image" Target="../media/image20.png"/><Relationship Id="rId9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3.wav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0.png"/><Relationship Id="rId10" Type="http://schemas.openxmlformats.org/officeDocument/2006/relationships/image" Target="../media/image41.gif"/><Relationship Id="rId4" Type="http://schemas.openxmlformats.org/officeDocument/2006/relationships/audio" Target="../media/audio4.wav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4.wav"/><Relationship Id="rId7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slide" Target="slide4.xml"/><Relationship Id="rId4" Type="http://schemas.openxmlformats.org/officeDocument/2006/relationships/image" Target="../media/image20.png"/><Relationship Id="rId9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28.png"/><Relationship Id="rId1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2.gif"/><Relationship Id="rId12" Type="http://schemas.openxmlformats.org/officeDocument/2006/relationships/slide" Target="slide16.xml"/><Relationship Id="rId17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gif"/><Relationship Id="rId20" Type="http://schemas.openxmlformats.org/officeDocument/2006/relationships/image" Target="../media/image3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slide" Target="slide15.xml"/><Relationship Id="rId19" Type="http://schemas.openxmlformats.org/officeDocument/2006/relationships/slide" Target="slide10.xml"/><Relationship Id="rId4" Type="http://schemas.openxmlformats.org/officeDocument/2006/relationships/audio" Target="../media/audio2.wav"/><Relationship Id="rId9" Type="http://schemas.openxmlformats.org/officeDocument/2006/relationships/image" Target="../media/image26.png"/><Relationship Id="rId1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0" y="1170143"/>
            <a:ext cx="43942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latin typeface="SVN-Ziclets" panose="02000603000000000000" pitchFamily="2" charset="0"/>
                <a:ea typeface="+mn-ea"/>
                <a:cs typeface="+mn-cs"/>
              </a:rPr>
              <a:t>TOÁN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7209" y="2549439"/>
            <a:ext cx="471943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So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sánh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các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số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trong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phạm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vi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100 000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Ziclets" panose="02000603000000000000" pitchFamily="2" charset="0"/>
              <a:ea typeface="+mn-ea"/>
              <a:cs typeface="+mn-cs"/>
            </a:endParaRPr>
          </a:p>
        </p:txBody>
      </p:sp>
      <p:pic>
        <p:nvPicPr>
          <p:cNvPr id="1024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7325" y="4670425"/>
            <a:ext cx="156368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01100" y="5346700"/>
            <a:ext cx="14351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40300" y="406400"/>
            <a:ext cx="449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000000"/>
                </a:solidFill>
                <a:latin typeface="SVN-Anastasia"/>
              </a:rPr>
              <a:t>Bộ sách Cánh Diều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7076385" y="4461237"/>
            <a:ext cx="471943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VN-Poky's" panose="020B0606040200020203" pitchFamily="34" charset="0"/>
                <a:ea typeface="+mn-ea"/>
                <a:cs typeface="+mn-cs"/>
              </a:rPr>
              <a:t>Tiết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VN-Poky's" panose="020B0606040200020203" pitchFamily="34" charset="0"/>
                <a:ea typeface="+mn-ea"/>
                <a:cs typeface="+mn-cs"/>
              </a:rPr>
              <a:t> 2</a:t>
            </a:r>
            <a:endParaRPr lang="en-US" sz="8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SVN-Poky's" panose="020B0606040200020203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>
            <a:grpSpLocks/>
          </p:cNvGrpSpPr>
          <p:nvPr/>
        </p:nvGrpSpPr>
        <p:grpSpPr bwMode="auto">
          <a:xfrm>
            <a:off x="74613" y="89694"/>
            <a:ext cx="795337" cy="795337"/>
            <a:chOff x="954157" y="427383"/>
            <a:chExt cx="795130" cy="795130"/>
          </a:xfrm>
        </p:grpSpPr>
        <p:sp>
          <p:nvSpPr>
            <p:cNvPr id="5" name="Hình Bầu dục 4"/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Hình Bầu dục 5"/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/>
          <p:cNvSpPr txBox="1">
            <a:spLocks noChangeArrowheads="1"/>
          </p:cNvSpPr>
          <p:nvPr/>
        </p:nvSpPr>
        <p:spPr bwMode="auto">
          <a:xfrm>
            <a:off x="709613" y="234086"/>
            <a:ext cx="115953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AvantGarde"/>
                <a:ea typeface="AvantGarde"/>
                <a:cs typeface="AvantGarde"/>
              </a:rPr>
              <a:t>Trong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phong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trào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nuôi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ong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lấy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mật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ở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một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huyện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miền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núi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,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gia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đình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anh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Tài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thu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được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1 846</a:t>
            </a:r>
            <a:r>
              <a:rPr lang="en-US" sz="3600" b="1" i="1" dirty="0">
                <a:latin typeface="Times New Roman" pitchFamily="18" charset="0"/>
                <a:ea typeface="AvantGarde"/>
                <a:cs typeface="Times New Roman" pitchFamily="18" charset="0"/>
              </a:rPr>
              <a:t>l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mật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ong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. Gia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đình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ông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Dìn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thu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được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1 407</a:t>
            </a:r>
            <a:r>
              <a:rPr lang="en-US" sz="3600" b="1" i="1" dirty="0">
                <a:latin typeface="Times New Roman" pitchFamily="18" charset="0"/>
                <a:ea typeface="AvantGarde"/>
                <a:cs typeface="AvantGarde"/>
              </a:rPr>
              <a:t>l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mật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ong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. Gia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đình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ông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Nhẫm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thu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được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2 325</a:t>
            </a:r>
            <a:r>
              <a:rPr lang="en-US" sz="3600" b="1" i="1" dirty="0">
                <a:latin typeface="Times New Roman" pitchFamily="18" charset="0"/>
                <a:ea typeface="AvantGarde"/>
                <a:cs typeface="AvantGarde"/>
              </a:rPr>
              <a:t>l</a:t>
            </a:r>
            <a:r>
              <a:rPr lang="en-US" sz="3600" b="1" dirty="0">
                <a:latin typeface="Times New Roman" pitchFamily="18" charset="0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mật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b="1" dirty="0" err="1">
                <a:latin typeface="AvantGarde"/>
                <a:ea typeface="AvantGarde"/>
                <a:cs typeface="AvantGarde"/>
              </a:rPr>
              <a:t>ong</a:t>
            </a:r>
            <a:r>
              <a:rPr lang="en-US" sz="3600" b="1" dirty="0">
                <a:latin typeface="AvantGarde"/>
                <a:ea typeface="AvantGarde"/>
                <a:cs typeface="AvantGarde"/>
              </a:rPr>
              <a:t>.</a:t>
            </a:r>
            <a:endParaRPr lang="en-US" sz="3600" b="1" i="1" dirty="0">
              <a:latin typeface="AvantGarde"/>
              <a:ea typeface="AvantGarde"/>
              <a:cs typeface="AvantGarde"/>
            </a:endParaRPr>
          </a:p>
        </p:txBody>
      </p:sp>
      <p:sp>
        <p:nvSpPr>
          <p:cNvPr id="8" name="Hộp Văn bản 7"/>
          <p:cNvSpPr txBox="1">
            <a:spLocks noChangeArrowheads="1"/>
          </p:cNvSpPr>
          <p:nvPr/>
        </p:nvSpPr>
        <p:spPr bwMode="auto">
          <a:xfrm>
            <a:off x="709613" y="2363788"/>
            <a:ext cx="11096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a) Gia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đình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nào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thu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nhiều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mật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ong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nhất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?</a:t>
            </a:r>
            <a:endParaRPr lang="en-US" sz="3200" b="1" i="1" dirty="0">
              <a:solidFill>
                <a:srgbClr val="000000"/>
              </a:solidFill>
              <a:latin typeface="AvantGarde"/>
              <a:ea typeface="AvantGarde"/>
              <a:cs typeface="AvantGarde"/>
            </a:endParaRPr>
          </a:p>
        </p:txBody>
      </p:sp>
      <p:sp>
        <p:nvSpPr>
          <p:cNvPr id="9" name="Hộp Văn bản 8"/>
          <p:cNvSpPr txBox="1">
            <a:spLocks noChangeArrowheads="1"/>
          </p:cNvSpPr>
          <p:nvPr/>
        </p:nvSpPr>
        <p:spPr bwMode="auto">
          <a:xfrm>
            <a:off x="709613" y="3467100"/>
            <a:ext cx="11096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b) Gia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đình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nào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thu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hoạch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ít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mật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ong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nhất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?</a:t>
            </a:r>
          </a:p>
        </p:txBody>
      </p:sp>
      <p:sp>
        <p:nvSpPr>
          <p:cNvPr id="10" name="Hộp Văn bản 9"/>
          <p:cNvSpPr txBox="1">
            <a:spLocks noChangeArrowheads="1"/>
          </p:cNvSpPr>
          <p:nvPr/>
        </p:nvSpPr>
        <p:spPr bwMode="auto">
          <a:xfrm>
            <a:off x="709613" y="4568825"/>
            <a:ext cx="110966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c)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Nêu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tên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gia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đình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trên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theo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thứ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tự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thu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hoạch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nhiều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mật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ong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ít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mật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ong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.</a:t>
            </a:r>
            <a:endParaRPr lang="en-US" sz="3200" b="1" i="1" dirty="0">
              <a:solidFill>
                <a:srgbClr val="000000"/>
              </a:solidFill>
              <a:latin typeface="AvantGarde"/>
              <a:ea typeface="AvantGarde"/>
              <a:cs typeface="AvantGarde"/>
            </a:endParaRPr>
          </a:p>
        </p:txBody>
      </p:sp>
      <p:sp>
        <p:nvSpPr>
          <p:cNvPr id="11" name="Hộp Văn bản 10"/>
          <p:cNvSpPr txBox="1">
            <a:spLocks noChangeArrowheads="1"/>
          </p:cNvSpPr>
          <p:nvPr/>
        </p:nvSpPr>
        <p:spPr bwMode="auto">
          <a:xfrm>
            <a:off x="1290638" y="2916238"/>
            <a:ext cx="1051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Gia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đình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ông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Nhẫm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thu</a:t>
            </a:r>
            <a:r>
              <a:rPr lang="en-US" sz="3200" b="1" dirty="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được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nhiều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mật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ong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nhất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. </a:t>
            </a:r>
            <a:endParaRPr lang="en-US" sz="3200" b="1" i="1" dirty="0">
              <a:solidFill>
                <a:srgbClr val="C00000"/>
              </a:solidFill>
              <a:latin typeface="AvantGarde"/>
              <a:ea typeface="AvantGarde"/>
              <a:cs typeface="AvantGarde"/>
            </a:endParaRPr>
          </a:p>
        </p:txBody>
      </p:sp>
      <p:sp>
        <p:nvSpPr>
          <p:cNvPr id="12" name="Hộp Văn bản 11"/>
          <p:cNvSpPr txBox="1">
            <a:spLocks noChangeArrowheads="1"/>
          </p:cNvSpPr>
          <p:nvPr/>
        </p:nvSpPr>
        <p:spPr bwMode="auto">
          <a:xfrm>
            <a:off x="1290638" y="4017963"/>
            <a:ext cx="1051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Gia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đình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ông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Dìn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thu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hoạch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được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ít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mật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ong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nhất</a:t>
            </a:r>
            <a:r>
              <a:rPr lang="en-US" sz="3200" b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.</a:t>
            </a:r>
            <a:endParaRPr lang="en-US" sz="3200" b="1" dirty="0">
              <a:solidFill>
                <a:srgbClr val="C00000"/>
              </a:solidFill>
              <a:latin typeface="AvantGarde"/>
              <a:ea typeface="AvantGarde"/>
              <a:cs typeface="AvantGarde"/>
            </a:endParaRPr>
          </a:p>
        </p:txBody>
      </p:sp>
      <p:sp>
        <p:nvSpPr>
          <p:cNvPr id="13" name="Hộp Văn bản 12"/>
          <p:cNvSpPr txBox="1">
            <a:spLocks noChangeArrowheads="1"/>
          </p:cNvSpPr>
          <p:nvPr/>
        </p:nvSpPr>
        <p:spPr bwMode="auto">
          <a:xfrm>
            <a:off x="1138136" y="5551488"/>
            <a:ext cx="10088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Gia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đình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ông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Nhẫm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-&gt; Gia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đình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anh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Tài -&gt; Gia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đình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ông</a:t>
            </a:r>
            <a:r>
              <a:rPr lang="en-US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Dìn</a:t>
            </a:r>
            <a:endParaRPr lang="en-US" sz="3200" b="1" i="1" dirty="0">
              <a:solidFill>
                <a:srgbClr val="C00000"/>
              </a:solidFill>
              <a:latin typeface="AvantGarde"/>
              <a:ea typeface="AvantGarde"/>
              <a:cs typeface="AvantGarde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Dặn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dò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Ziclets" panose="0200060300000000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6233033" y="2151727"/>
            <a:ext cx="5872828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Tạm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biệt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các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  <a:ea typeface="+mn-ea"/>
                <a:cs typeface="+mn-cs"/>
              </a:rPr>
              <a:t>em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Ziclets" panose="0200060300000000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/>
          </p:cNvPicPr>
          <p:nvPr/>
        </p:nvPicPr>
        <p:blipFill>
          <a:blip r:embed="rId4"/>
          <a:srcRect l="10793" t="5325" r="3456" b="992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: Rounded Corners 4"/>
          <p:cNvSpPr/>
          <p:nvPr/>
        </p:nvSpPr>
        <p:spPr>
          <a:xfrm>
            <a:off x="1100138" y="122238"/>
            <a:ext cx="10499725" cy="28813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/>
          <p:cNvSpPr txBox="1"/>
          <p:nvPr/>
        </p:nvSpPr>
        <p:spPr>
          <a:xfrm>
            <a:off x="1108075" y="307975"/>
            <a:ext cx="101758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8 654 … 8 654</a:t>
            </a:r>
          </a:p>
        </p:txBody>
      </p:sp>
      <p:sp>
        <p:nvSpPr>
          <p:cNvPr id="7" name="Đ Ghé thăm Fb.com/nkpowerskills"/>
          <p:cNvSpPr/>
          <p:nvPr/>
        </p:nvSpPr>
        <p:spPr>
          <a:xfrm>
            <a:off x="1100138" y="3113088"/>
            <a:ext cx="4826000" cy="12969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</a:t>
            </a:r>
          </a:p>
        </p:txBody>
      </p:sp>
      <p:sp>
        <p:nvSpPr>
          <p:cNvPr id="8" name="Ghé thăm Fb.com/nkpowerskills"/>
          <p:cNvSpPr/>
          <p:nvPr/>
        </p:nvSpPr>
        <p:spPr>
          <a:xfrm>
            <a:off x="6454775" y="4514850"/>
            <a:ext cx="4826000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/>
          <p:cNvSpPr/>
          <p:nvPr/>
        </p:nvSpPr>
        <p:spPr>
          <a:xfrm>
            <a:off x="1090613" y="4514850"/>
            <a:ext cx="4826000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&gt;</a:t>
            </a:r>
          </a:p>
        </p:txBody>
      </p:sp>
      <p:sp>
        <p:nvSpPr>
          <p:cNvPr id="10" name="Ghé thăm Fb.com/nkpowerskills"/>
          <p:cNvSpPr/>
          <p:nvPr/>
        </p:nvSpPr>
        <p:spPr>
          <a:xfrm>
            <a:off x="6454775" y="3125788"/>
            <a:ext cx="4826000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&lt;</a:t>
            </a:r>
          </a:p>
        </p:txBody>
      </p:sp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1313" y="35544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79125" y="492125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82300" y="3540125"/>
            <a:ext cx="952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1313" y="49053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01 NK PowerSkill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33863" y="1512888"/>
            <a:ext cx="39751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/>
          </p:cNvPicPr>
          <p:nvPr/>
        </p:nvPicPr>
        <p:blipFill>
          <a:blip r:embed="rId4"/>
          <a:srcRect l="10793" t="5325" r="3456" b="992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: Rounded Corners 4"/>
          <p:cNvSpPr/>
          <p:nvPr/>
        </p:nvSpPr>
        <p:spPr>
          <a:xfrm>
            <a:off x="1100138" y="122238"/>
            <a:ext cx="10499725" cy="28813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/>
          <p:cNvSpPr txBox="1"/>
          <p:nvPr/>
        </p:nvSpPr>
        <p:spPr>
          <a:xfrm>
            <a:off x="1108075" y="522288"/>
            <a:ext cx="101758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88 654 … 86 458</a:t>
            </a:r>
          </a:p>
        </p:txBody>
      </p:sp>
      <p:sp>
        <p:nvSpPr>
          <p:cNvPr id="7" name="Đ Ghé thăm Fb.com/nkpowerskills"/>
          <p:cNvSpPr/>
          <p:nvPr/>
        </p:nvSpPr>
        <p:spPr>
          <a:xfrm>
            <a:off x="1227138" y="4651375"/>
            <a:ext cx="4827587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&gt;</a:t>
            </a:r>
          </a:p>
        </p:txBody>
      </p:sp>
      <p:sp>
        <p:nvSpPr>
          <p:cNvPr id="8" name="Ghé thăm Fb.com/nkpowerskills"/>
          <p:cNvSpPr/>
          <p:nvPr/>
        </p:nvSpPr>
        <p:spPr>
          <a:xfrm>
            <a:off x="6575425" y="3238500"/>
            <a:ext cx="4826000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C&lt;</a:t>
            </a:r>
          </a:p>
        </p:txBody>
      </p:sp>
      <p:sp>
        <p:nvSpPr>
          <p:cNvPr id="9" name="Ghé thăm Fb.com/nkpowerskills"/>
          <p:cNvSpPr/>
          <p:nvPr/>
        </p:nvSpPr>
        <p:spPr>
          <a:xfrm>
            <a:off x="1209675" y="3238500"/>
            <a:ext cx="4827588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</a:t>
            </a:r>
          </a:p>
        </p:txBody>
      </p:sp>
      <p:sp>
        <p:nvSpPr>
          <p:cNvPr id="10" name="Ghé thăm Fb.com/nkpowerskills"/>
          <p:cNvSpPr/>
          <p:nvPr/>
        </p:nvSpPr>
        <p:spPr>
          <a:xfrm>
            <a:off x="6583363" y="4662488"/>
            <a:ext cx="4826000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48313" y="5091113"/>
            <a:ext cx="9540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898188" y="3643313"/>
            <a:ext cx="9540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10888" y="5076825"/>
            <a:ext cx="952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40375" y="3627438"/>
            <a:ext cx="9540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01 NK PowerSkill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68763" y="1054100"/>
            <a:ext cx="39751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5"/>
          <a:srcRect l="10793" t="5325" r="3456" b="992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: Rounded Corners 4"/>
          <p:cNvSpPr/>
          <p:nvPr/>
        </p:nvSpPr>
        <p:spPr>
          <a:xfrm>
            <a:off x="1100138" y="122238"/>
            <a:ext cx="10499725" cy="28813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/>
          <p:cNvSpPr txBox="1"/>
          <p:nvPr/>
        </p:nvSpPr>
        <p:spPr>
          <a:xfrm>
            <a:off x="1555750" y="471488"/>
            <a:ext cx="101758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86 054 … 86 405</a:t>
            </a:r>
          </a:p>
        </p:txBody>
      </p:sp>
      <p:sp>
        <p:nvSpPr>
          <p:cNvPr id="7" name="Đ Ghé thăm Fb.com/nkpowerskills"/>
          <p:cNvSpPr/>
          <p:nvPr/>
        </p:nvSpPr>
        <p:spPr>
          <a:xfrm>
            <a:off x="6643688" y="3194050"/>
            <a:ext cx="4826000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&lt;</a:t>
            </a:r>
          </a:p>
        </p:txBody>
      </p:sp>
      <p:sp>
        <p:nvSpPr>
          <p:cNvPr id="8" name="Ghé thăm Fb.com/nkpowerskills"/>
          <p:cNvSpPr/>
          <p:nvPr/>
        </p:nvSpPr>
        <p:spPr>
          <a:xfrm>
            <a:off x="1270000" y="4578350"/>
            <a:ext cx="4826000" cy="129698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&gt;</a:t>
            </a:r>
          </a:p>
        </p:txBody>
      </p:sp>
      <p:sp>
        <p:nvSpPr>
          <p:cNvPr id="9" name="Ghé thăm Fb.com/nkpowerskills"/>
          <p:cNvSpPr/>
          <p:nvPr/>
        </p:nvSpPr>
        <p:spPr>
          <a:xfrm>
            <a:off x="6634163" y="4594225"/>
            <a:ext cx="4826000" cy="129698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/>
          <p:cNvSpPr/>
          <p:nvPr/>
        </p:nvSpPr>
        <p:spPr>
          <a:xfrm>
            <a:off x="1270000" y="3189288"/>
            <a:ext cx="4826000" cy="12969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</a:t>
            </a:r>
          </a:p>
        </p:txBody>
      </p:sp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64863" y="3633788"/>
            <a:ext cx="952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92763" y="4984750"/>
            <a:ext cx="9540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97525" y="36052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964863" y="498475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01 NK PowerSkill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68763" y="1054100"/>
            <a:ext cx="39751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4"/>
          <a:srcRect l="10793" t="5325" r="3456" b="992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: Rounded Corners 4"/>
          <p:cNvSpPr/>
          <p:nvPr/>
        </p:nvSpPr>
        <p:spPr>
          <a:xfrm>
            <a:off x="1100138" y="0"/>
            <a:ext cx="10499725" cy="28813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/>
          <p:cNvSpPr txBox="1"/>
          <p:nvPr/>
        </p:nvSpPr>
        <p:spPr>
          <a:xfrm>
            <a:off x="1333500" y="141288"/>
            <a:ext cx="99472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88 604 – 4 245 … 88 640 + 1421</a:t>
            </a:r>
          </a:p>
        </p:txBody>
      </p:sp>
      <p:sp>
        <p:nvSpPr>
          <p:cNvPr id="7" name="Đ Ghé thăm Fb.com/nkpowerskills"/>
          <p:cNvSpPr/>
          <p:nvPr/>
        </p:nvSpPr>
        <p:spPr>
          <a:xfrm>
            <a:off x="6454775" y="4494213"/>
            <a:ext cx="4826000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&lt;</a:t>
            </a:r>
          </a:p>
        </p:txBody>
      </p:sp>
      <p:sp>
        <p:nvSpPr>
          <p:cNvPr id="8" name="Ghé thăm Fb.com/nkpowerskills"/>
          <p:cNvSpPr/>
          <p:nvPr/>
        </p:nvSpPr>
        <p:spPr>
          <a:xfrm>
            <a:off x="1100138" y="3125788"/>
            <a:ext cx="4826000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&gt;</a:t>
            </a:r>
          </a:p>
        </p:txBody>
      </p:sp>
      <p:sp>
        <p:nvSpPr>
          <p:cNvPr id="9" name="Ghé thăm Fb.com/nkpowerskills"/>
          <p:cNvSpPr/>
          <p:nvPr/>
        </p:nvSpPr>
        <p:spPr>
          <a:xfrm>
            <a:off x="1090613" y="4514850"/>
            <a:ext cx="4826000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</a:t>
            </a:r>
          </a:p>
        </p:txBody>
      </p:sp>
      <p:sp>
        <p:nvSpPr>
          <p:cNvPr id="10" name="Ghé thăm Fb.com/nkpowerskills"/>
          <p:cNvSpPr/>
          <p:nvPr/>
        </p:nvSpPr>
        <p:spPr>
          <a:xfrm>
            <a:off x="6454775" y="3125788"/>
            <a:ext cx="4826000" cy="1295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75950" y="4933950"/>
            <a:ext cx="952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2900" y="3530600"/>
            <a:ext cx="952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82300" y="3540125"/>
            <a:ext cx="952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1313" y="49053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01 NK PowerSkill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57700" y="2025650"/>
            <a:ext cx="39751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38" y="749300"/>
            <a:ext cx="107188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latin typeface="SVN-Poky's" panose="020B0606040200020203" pitchFamily="34" charset="0"/>
                <a:ea typeface="+mn-ea"/>
                <a:cs typeface="+mn-cs"/>
              </a:rPr>
              <a:t>Khởi động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6"/>
          <p:cNvPicPr>
            <a:picLocks noChangeAspect="1"/>
          </p:cNvPicPr>
          <p:nvPr/>
        </p:nvPicPr>
        <p:blipFill>
          <a:blip r:embed="rId2"/>
          <a:srcRect l="10793" t="5325" r="3456" b="992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4" descr="Free Wood Bridge Cliparts, Download Free Wood Bridge Cliparts png images,  Free ClipArts on Clipart Library"/>
          <p:cNvPicPr>
            <a:picLocks noChangeAspect="1" noChangeArrowheads="1"/>
          </p:cNvPicPr>
          <p:nvPr/>
        </p:nvPicPr>
        <p:blipFill>
          <a:blip r:embed="rId3"/>
          <a:srcRect r="80737"/>
          <a:stretch>
            <a:fillRect/>
          </a:stretch>
        </p:blipFill>
        <p:spPr bwMode="auto">
          <a:xfrm>
            <a:off x="2611438" y="4779963"/>
            <a:ext cx="112712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Free Wood Bridge Cliparts, Download Free Wood Bridge Cliparts png images,  Free ClipArts on Clipart Library"/>
          <p:cNvPicPr>
            <a:picLocks noChangeAspect="1" noChangeArrowheads="1"/>
          </p:cNvPicPr>
          <p:nvPr/>
        </p:nvPicPr>
        <p:blipFill>
          <a:blip r:embed="rId3"/>
          <a:srcRect l="18234" r="62503"/>
          <a:stretch>
            <a:fillRect/>
          </a:stretch>
        </p:blipFill>
        <p:spPr bwMode="auto">
          <a:xfrm>
            <a:off x="3665538" y="4772025"/>
            <a:ext cx="11271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Free Wood Bridge Cliparts, Download Free Wood Bridge Cliparts png images,  Free ClipArts on Clipart Library"/>
          <p:cNvPicPr>
            <a:picLocks noChangeAspect="1" noChangeArrowheads="1"/>
          </p:cNvPicPr>
          <p:nvPr/>
        </p:nvPicPr>
        <p:blipFill>
          <a:blip r:embed="rId3"/>
          <a:srcRect l="36562" t="5710" r="44176" b="-5710"/>
          <a:stretch>
            <a:fillRect/>
          </a:stretch>
        </p:blipFill>
        <p:spPr bwMode="auto">
          <a:xfrm>
            <a:off x="4719638" y="4851400"/>
            <a:ext cx="11271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Free Wood Bridge Cliparts, Download Free Wood Bridge Cliparts png images,  Free ClipArts on Clipart Library"/>
          <p:cNvPicPr>
            <a:picLocks noChangeAspect="1" noChangeArrowheads="1"/>
          </p:cNvPicPr>
          <p:nvPr/>
        </p:nvPicPr>
        <p:blipFill>
          <a:blip r:embed="rId3"/>
          <a:srcRect l="72543" t="-19704" r="1060" b="19704"/>
          <a:stretch>
            <a:fillRect/>
          </a:stretch>
        </p:blipFill>
        <p:spPr bwMode="auto">
          <a:xfrm>
            <a:off x="6729413" y="4568825"/>
            <a:ext cx="154463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Free Wood Bridge Cliparts, Download Free Wood Bridge Cliparts png images,  Free ClipArts on Clipart Library"/>
          <p:cNvPicPr>
            <a:picLocks noChangeAspect="1" noChangeArrowheads="1"/>
          </p:cNvPicPr>
          <p:nvPr/>
        </p:nvPicPr>
        <p:blipFill>
          <a:blip r:embed="rId3"/>
          <a:srcRect l="57573" t="-4562" r="23164" b="4562"/>
          <a:stretch>
            <a:fillRect/>
          </a:stretch>
        </p:blipFill>
        <p:spPr bwMode="auto">
          <a:xfrm>
            <a:off x="5846763" y="4735513"/>
            <a:ext cx="112712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3827463"/>
            <a:ext cx="1936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63" y="2803525"/>
            <a:ext cx="29432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8" descr="Banana Tree Cartoon Png | Full Size PNG Download | Seek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86900" y="1063625"/>
            <a:ext cx="3195638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19213" y="-903288"/>
            <a:ext cx="812165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497563" y="1834335"/>
            <a:ext cx="6063626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Ziclets" panose="02000603000000000000" pitchFamily="2" charset="0"/>
                <a:ea typeface="+mn-ea"/>
                <a:cs typeface="+mn-cs"/>
              </a:rPr>
              <a:t>KHỈ CON QUA CẦU</a:t>
            </a: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/>
          <p:cNvPicPr>
            <a:picLocks noChangeAspect="1"/>
          </p:cNvPicPr>
          <p:nvPr/>
        </p:nvPicPr>
        <p:blipFill>
          <a:blip r:embed="rId5"/>
          <a:srcRect l="10793" t="5325" r="3456" b="992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4" descr="Free Wood Bridge Cliparts, Download Free Wood Bridge Cliparts png images,  Free ClipArts on Clipart Library"/>
          <p:cNvPicPr>
            <a:picLocks noChangeAspect="1" noChangeArrowheads="1"/>
          </p:cNvPicPr>
          <p:nvPr/>
        </p:nvPicPr>
        <p:blipFill>
          <a:blip r:embed="rId6"/>
          <a:srcRect r="80737"/>
          <a:stretch>
            <a:fillRect/>
          </a:stretch>
        </p:blipFill>
        <p:spPr bwMode="auto">
          <a:xfrm>
            <a:off x="2611438" y="4779963"/>
            <a:ext cx="112712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Free Wood Bridge Cliparts, Download Free Wood Bridge Cliparts png images,  Free ClipArts on Clipart Library"/>
          <p:cNvPicPr>
            <a:picLocks noChangeAspect="1" noChangeArrowheads="1"/>
          </p:cNvPicPr>
          <p:nvPr/>
        </p:nvPicPr>
        <p:blipFill>
          <a:blip r:embed="rId6"/>
          <a:srcRect l="18234" r="62503"/>
          <a:stretch>
            <a:fillRect/>
          </a:stretch>
        </p:blipFill>
        <p:spPr bwMode="auto">
          <a:xfrm>
            <a:off x="3665538" y="4772025"/>
            <a:ext cx="11271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Free Wood Bridge Cliparts, Download Free Wood Bridge Cliparts png images,  Free ClipArts on Clipart Library"/>
          <p:cNvPicPr>
            <a:picLocks noChangeAspect="1" noChangeArrowheads="1"/>
          </p:cNvPicPr>
          <p:nvPr/>
        </p:nvPicPr>
        <p:blipFill>
          <a:blip r:embed="rId6"/>
          <a:srcRect l="36562" t="5710" r="44176" b="-5710"/>
          <a:stretch>
            <a:fillRect/>
          </a:stretch>
        </p:blipFill>
        <p:spPr bwMode="auto">
          <a:xfrm>
            <a:off x="4719638" y="4851400"/>
            <a:ext cx="11271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Free Wood Bridge Cliparts, Download Free Wood Bridge Cliparts png images,  Free ClipArts on Clipart Library"/>
          <p:cNvPicPr>
            <a:picLocks noChangeAspect="1" noChangeArrowheads="1"/>
          </p:cNvPicPr>
          <p:nvPr/>
        </p:nvPicPr>
        <p:blipFill>
          <a:blip r:embed="rId6"/>
          <a:srcRect l="72543" t="-19704" r="1060" b="19704"/>
          <a:stretch>
            <a:fillRect/>
          </a:stretch>
        </p:blipFill>
        <p:spPr bwMode="auto">
          <a:xfrm>
            <a:off x="6729413" y="4568825"/>
            <a:ext cx="154463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Free Wood Bridge Cliparts, Download Free Wood Bridge Cliparts png images,  Free ClipArts on Clipart Library"/>
          <p:cNvPicPr>
            <a:picLocks noChangeAspect="1" noChangeArrowheads="1"/>
          </p:cNvPicPr>
          <p:nvPr/>
        </p:nvPicPr>
        <p:blipFill>
          <a:blip r:embed="rId6"/>
          <a:srcRect l="57573" t="-4562" r="23164" b="4562"/>
          <a:stretch>
            <a:fillRect/>
          </a:stretch>
        </p:blipFill>
        <p:spPr bwMode="auto">
          <a:xfrm>
            <a:off x="5846763" y="4735513"/>
            <a:ext cx="112712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3827463"/>
            <a:ext cx="1936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2 Ghé thăm Fb.com/nkpowerskills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3925" y="254000"/>
            <a:ext cx="663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3 Ghé thăm Fb.com/nkpowerskills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7363" y="255588"/>
            <a:ext cx="6794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4 Ghé thăm Fb.com/nkpowerskills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55088" y="258763"/>
            <a:ext cx="65563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 Ghé thăm Fb.com/nkpowerskills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6838" y="258763"/>
            <a:ext cx="65563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06 NK PowerSkills"/>
          <p:cNvPicPr>
            <a:picLocks noChangeAspect="1"/>
          </p:cNvPicPr>
          <p:nvPr/>
        </p:nvPicPr>
        <p:blipFill>
          <a:blip r:embed="rId16">
            <a:clrChange>
              <a:clrFrom>
                <a:srgbClr val="ECEBEA"/>
              </a:clrFrom>
              <a:clrTo>
                <a:srgbClr val="ECEB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200" y="3438525"/>
            <a:ext cx="2874963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929563" y="2803525"/>
            <a:ext cx="29432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8" descr="Banana Tree Cartoon Png | Full Size PNG Download | Seek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9486900" y="1063625"/>
            <a:ext cx="3195638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 descr="Káº¿t quáº£ hÃ¬nh áº£nh cho win text gif">
            <a:hlinkClick r:id="rId19" action="ppaction://hlinksldjump"/>
          </p:cNvPr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16275" y="0"/>
            <a:ext cx="3538538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7 0.0338 L 0.01497 0.03403 C 0.12721 0.05185 0.10885 0.05185 0.24935 0.05555 C 0.26146 0.05602 0.27344 0.05301 0.28542 0.05231 L 0.43737 0.04375 L 0.56732 0.0169 C 0.58125 0.01389 0.59518 0.00926 0.60911 0.00671 C 0.63086 0.00255 0.65273 1.11111E-6 0.67461 -0.00347 L 0.67943 -0.00671 " pathEditMode="relative" rAng="0" ptsTypes="AAAAAAA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A picture containing background pattern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0"/>
            <a:ext cx="10934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2566988" y="304800"/>
            <a:ext cx="843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b="1">
              <a:solidFill>
                <a:srgbClr val="7030A0"/>
              </a:solidFill>
              <a:latin typeface="HP001 4 hàng"/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5295900" y="995363"/>
            <a:ext cx="8432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HP001 4 hàng"/>
              </a:rPr>
              <a:t>Toán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66988" y="1580610"/>
            <a:ext cx="8208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HP001 4 hàng"/>
              </a:rPr>
              <a:t>So </a:t>
            </a:r>
            <a:r>
              <a:rPr lang="en-US" sz="3600" b="1" dirty="0" err="1">
                <a:solidFill>
                  <a:srgbClr val="C00000"/>
                </a:solidFill>
                <a:latin typeface="HP001 4 hàng"/>
              </a:rPr>
              <a:t>sánh</a:t>
            </a:r>
            <a:r>
              <a:rPr lang="en-US" sz="3600" b="1" dirty="0">
                <a:solidFill>
                  <a:srgbClr val="C00000"/>
                </a:solidFill>
                <a:latin typeface="HP001 4 hàng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HP001 4 hàng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HP001 4 hàng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/>
              </a:rPr>
              <a:t>trong</a:t>
            </a:r>
            <a:r>
              <a:rPr lang="en-US" sz="3600" b="1" dirty="0">
                <a:solidFill>
                  <a:srgbClr val="C00000"/>
                </a:solidFill>
                <a:latin typeface="HP001 4 hàng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/>
              </a:rPr>
              <a:t>phạm</a:t>
            </a:r>
            <a:r>
              <a:rPr lang="en-US" sz="3600" b="1" dirty="0">
                <a:solidFill>
                  <a:srgbClr val="C00000"/>
                </a:solidFill>
                <a:latin typeface="HP001 4 hàng"/>
              </a:rPr>
              <a:t> vi 100000</a:t>
            </a: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5295900" y="2363788"/>
            <a:ext cx="1974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HP001 4 hàng"/>
              </a:rPr>
              <a:t>(tiết 2)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7025" y="942975"/>
            <a:ext cx="899795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2713" y="4241800"/>
            <a:ext cx="159226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33688" y="2665413"/>
            <a:ext cx="60817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>
                <a:solidFill>
                  <a:srgbClr val="FFFFFF"/>
                </a:solidFill>
                <a:latin typeface="SVN-Ziclets"/>
              </a:rPr>
              <a:t>Luyện tập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Nhóm 5"/>
          <p:cNvGrpSpPr>
            <a:grpSpLocks/>
          </p:cNvGrpSpPr>
          <p:nvPr/>
        </p:nvGrpSpPr>
        <p:grpSpPr bwMode="auto">
          <a:xfrm>
            <a:off x="954088" y="427038"/>
            <a:ext cx="795337" cy="795337"/>
            <a:chOff x="954157" y="427383"/>
            <a:chExt cx="795130" cy="795130"/>
          </a:xfrm>
        </p:grpSpPr>
        <p:sp>
          <p:nvSpPr>
            <p:cNvPr id="4" name="Hình Bầu dục 3"/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Hình Bầu dục 4"/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17410" name="Hộp Văn bản 6"/>
          <p:cNvSpPr txBox="1">
            <a:spLocks noChangeArrowheads="1"/>
          </p:cNvSpPr>
          <p:nvPr/>
        </p:nvSpPr>
        <p:spPr bwMode="auto">
          <a:xfrm>
            <a:off x="1825625" y="487363"/>
            <a:ext cx="6672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vantGarde"/>
                <a:ea typeface="AvantGarde"/>
                <a:cs typeface="AvantGarde"/>
              </a:rPr>
              <a:t>Câu nào đúng, câu nào sai?</a:t>
            </a:r>
          </a:p>
        </p:txBody>
      </p:sp>
      <p:sp>
        <p:nvSpPr>
          <p:cNvPr id="8" name="Hình chữ nhật: Góc Tròn 7"/>
          <p:cNvSpPr/>
          <p:nvPr/>
        </p:nvSpPr>
        <p:spPr>
          <a:xfrm>
            <a:off x="1420813" y="1481138"/>
            <a:ext cx="4651375" cy="973137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11 514 &lt; 9 753</a:t>
            </a:r>
          </a:p>
        </p:txBody>
      </p:sp>
      <p:sp>
        <p:nvSpPr>
          <p:cNvPr id="9" name="Hình chữ nhật: Góc Tròn 8"/>
          <p:cNvSpPr/>
          <p:nvPr/>
        </p:nvSpPr>
        <p:spPr>
          <a:xfrm>
            <a:off x="6251575" y="1481138"/>
            <a:ext cx="4651375" cy="973137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50 147 &gt; 49 999</a:t>
            </a:r>
          </a:p>
        </p:txBody>
      </p:sp>
      <p:sp>
        <p:nvSpPr>
          <p:cNvPr id="10" name="Hình chữ nhật: Góc Tròn 9"/>
          <p:cNvSpPr/>
          <p:nvPr/>
        </p:nvSpPr>
        <p:spPr>
          <a:xfrm>
            <a:off x="1420813" y="2633663"/>
            <a:ext cx="4651375" cy="97472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61 725 &gt; 61 893</a:t>
            </a:r>
          </a:p>
        </p:txBody>
      </p:sp>
      <p:sp>
        <p:nvSpPr>
          <p:cNvPr id="11" name="Hình chữ nhật: Góc Tròn 10"/>
          <p:cNvSpPr/>
          <p:nvPr/>
        </p:nvSpPr>
        <p:spPr>
          <a:xfrm>
            <a:off x="6251575" y="2633663"/>
            <a:ext cx="4651375" cy="97472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d) 85 672 &gt; 8 567</a:t>
            </a:r>
          </a:p>
        </p:txBody>
      </p:sp>
      <p:sp>
        <p:nvSpPr>
          <p:cNvPr id="12" name="Hình chữ nhật: Góc Tròn 11"/>
          <p:cNvSpPr/>
          <p:nvPr/>
        </p:nvSpPr>
        <p:spPr>
          <a:xfrm>
            <a:off x="1420813" y="3846513"/>
            <a:ext cx="4651375" cy="97472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e) 89 156 &lt; 87 652</a:t>
            </a:r>
          </a:p>
        </p:txBody>
      </p:sp>
      <p:sp>
        <p:nvSpPr>
          <p:cNvPr id="13" name="Hình chữ nhật: Góc Tròn 12"/>
          <p:cNvSpPr/>
          <p:nvPr/>
        </p:nvSpPr>
        <p:spPr>
          <a:xfrm>
            <a:off x="6251575" y="3846513"/>
            <a:ext cx="4651375" cy="97472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g) 60 017 = 60 017</a:t>
            </a:r>
          </a:p>
        </p:txBody>
      </p:sp>
      <p:pic>
        <p:nvPicPr>
          <p:cNvPr id="15" name="Hình ảnh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2950" y="1481138"/>
            <a:ext cx="1042988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Hình ảnh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2950" y="3846513"/>
            <a:ext cx="10429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Hình ảnh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2950" y="2633663"/>
            <a:ext cx="10429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Hình ảnh 18" descr="Ảnh có chứa văn bản&#10;&#10;Mô tả được tạo tự độ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3787775"/>
            <a:ext cx="10429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Hình ảnh 19" descr="Ảnh có chứa văn bản&#10;&#10;Mô tả được tạo tự độ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2633663"/>
            <a:ext cx="1042988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1462088"/>
            <a:ext cx="10429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Nhóm 3"/>
          <p:cNvGrpSpPr>
            <a:grpSpLocks/>
          </p:cNvGrpSpPr>
          <p:nvPr/>
        </p:nvGrpSpPr>
        <p:grpSpPr bwMode="auto">
          <a:xfrm>
            <a:off x="954088" y="427038"/>
            <a:ext cx="795337" cy="795337"/>
            <a:chOff x="954157" y="427383"/>
            <a:chExt cx="795130" cy="795130"/>
          </a:xfrm>
        </p:grpSpPr>
        <p:sp>
          <p:nvSpPr>
            <p:cNvPr id="5" name="Hình Bầu dục 4"/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Hình Bầu dục 5"/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18434" name="Hộp Văn bản 6"/>
          <p:cNvSpPr txBox="1">
            <a:spLocks noChangeArrowheads="1"/>
          </p:cNvSpPr>
          <p:nvPr/>
        </p:nvSpPr>
        <p:spPr bwMode="auto">
          <a:xfrm>
            <a:off x="1825625" y="487363"/>
            <a:ext cx="38274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vantGarde"/>
                <a:ea typeface="AvantGarde"/>
                <a:cs typeface="AvantGarde"/>
              </a:rPr>
              <a:t>Cho các số sau:</a:t>
            </a:r>
          </a:p>
        </p:txBody>
      </p:sp>
      <p:grpSp>
        <p:nvGrpSpPr>
          <p:cNvPr id="18435" name="Nhóm 9"/>
          <p:cNvGrpSpPr>
            <a:grpSpLocks/>
          </p:cNvGrpSpPr>
          <p:nvPr/>
        </p:nvGrpSpPr>
        <p:grpSpPr bwMode="auto">
          <a:xfrm>
            <a:off x="638175" y="1328738"/>
            <a:ext cx="2622550" cy="1576387"/>
            <a:chOff x="637817" y="1329119"/>
            <a:chExt cx="2623543" cy="1576096"/>
          </a:xfrm>
        </p:grpSpPr>
        <p:pic>
          <p:nvPicPr>
            <p:cNvPr id="18447" name="Picture 2" descr="Lá Cây Màu Xanh Hình Trái Xoan - Miễn Phí vector hình ảnh trên Pixab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Hộp Văn bản 8"/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6 231</a:t>
              </a:r>
            </a:p>
          </p:txBody>
        </p:sp>
      </p:grpSp>
      <p:grpSp>
        <p:nvGrpSpPr>
          <p:cNvPr id="11" name="Nhóm 10"/>
          <p:cNvGrpSpPr>
            <a:grpSpLocks/>
          </p:cNvGrpSpPr>
          <p:nvPr/>
        </p:nvGrpSpPr>
        <p:grpSpPr bwMode="auto">
          <a:xfrm>
            <a:off x="3459163" y="1328738"/>
            <a:ext cx="2622550" cy="1576387"/>
            <a:chOff x="637817" y="1329119"/>
            <a:chExt cx="2623543" cy="1576096"/>
          </a:xfrm>
        </p:grpSpPr>
        <p:pic>
          <p:nvPicPr>
            <p:cNvPr id="18445" name="Picture 2" descr="Lá Cây Màu Xanh Hình Trái Xoan - Miễn Phí vector hình ảnh trên Pixab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Hộp Văn bản 12"/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1 236</a:t>
              </a:r>
            </a:p>
          </p:txBody>
        </p:sp>
      </p:grpSp>
      <p:grpSp>
        <p:nvGrpSpPr>
          <p:cNvPr id="14" name="Nhóm 13"/>
          <p:cNvGrpSpPr>
            <a:grpSpLocks/>
          </p:cNvGrpSpPr>
          <p:nvPr/>
        </p:nvGrpSpPr>
        <p:grpSpPr bwMode="auto">
          <a:xfrm>
            <a:off x="6280150" y="1328738"/>
            <a:ext cx="2624138" cy="1576387"/>
            <a:chOff x="637817" y="1329119"/>
            <a:chExt cx="2623543" cy="1576096"/>
          </a:xfrm>
        </p:grpSpPr>
        <p:pic>
          <p:nvPicPr>
            <p:cNvPr id="18443" name="Picture 2" descr="Lá Cây Màu Xanh Hình Trái Xoan - Miễn Phí vector hình ảnh trên Pixab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Hộp Văn bản 15"/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6 312</a:t>
              </a:r>
            </a:p>
          </p:txBody>
        </p:sp>
      </p:grpSp>
      <p:grpSp>
        <p:nvGrpSpPr>
          <p:cNvPr id="18438" name="Nhóm 16"/>
          <p:cNvGrpSpPr>
            <a:grpSpLocks/>
          </p:cNvGrpSpPr>
          <p:nvPr/>
        </p:nvGrpSpPr>
        <p:grpSpPr bwMode="auto">
          <a:xfrm>
            <a:off x="9101138" y="1328738"/>
            <a:ext cx="2624137" cy="1576387"/>
            <a:chOff x="637817" y="1329119"/>
            <a:chExt cx="2623543" cy="1576096"/>
          </a:xfrm>
        </p:grpSpPr>
        <p:pic>
          <p:nvPicPr>
            <p:cNvPr id="18441" name="Picture 2" descr="Lá Cây Màu Xanh Hình Trái Xoan - Miễn Phí vector hình ảnh trên Pixab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Hộp Văn bản 18"/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1 263</a:t>
              </a:r>
            </a:p>
          </p:txBody>
        </p:sp>
      </p:grpSp>
      <p:sp>
        <p:nvSpPr>
          <p:cNvPr id="18439" name="Hộp Văn bản 19"/>
          <p:cNvSpPr txBox="1">
            <a:spLocks noChangeArrowheads="1"/>
          </p:cNvSpPr>
          <p:nvPr/>
        </p:nvSpPr>
        <p:spPr bwMode="auto">
          <a:xfrm>
            <a:off x="714375" y="3367088"/>
            <a:ext cx="4168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AvantGarde"/>
                <a:ea typeface="AvantGarde"/>
                <a:cs typeface="AvantGarde"/>
              </a:rPr>
              <a:t>a) Tìm số bé nhất.</a:t>
            </a:r>
          </a:p>
        </p:txBody>
      </p:sp>
      <p:sp>
        <p:nvSpPr>
          <p:cNvPr id="18440" name="Hộp Văn bản 20"/>
          <p:cNvSpPr txBox="1">
            <a:spLocks noChangeArrowheads="1"/>
          </p:cNvSpPr>
          <p:nvPr/>
        </p:nvSpPr>
        <p:spPr bwMode="auto">
          <a:xfrm>
            <a:off x="714375" y="4613275"/>
            <a:ext cx="4230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AvantGarde"/>
                <a:ea typeface="AvantGarde"/>
                <a:cs typeface="AvantGarde"/>
              </a:rPr>
              <a:t>b) Tìm số lớn nhất.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1328 0.229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11328 0.435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Nhóm 3"/>
          <p:cNvGrpSpPr>
            <a:grpSpLocks/>
          </p:cNvGrpSpPr>
          <p:nvPr/>
        </p:nvGrpSpPr>
        <p:grpSpPr bwMode="auto">
          <a:xfrm>
            <a:off x="954088" y="427038"/>
            <a:ext cx="795337" cy="795337"/>
            <a:chOff x="954157" y="427383"/>
            <a:chExt cx="795130" cy="795130"/>
          </a:xfrm>
        </p:grpSpPr>
        <p:sp>
          <p:nvSpPr>
            <p:cNvPr id="5" name="Hình Bầu dục 4"/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Hình Bầu dục 5"/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19458" name="Hộp Văn bản 6"/>
          <p:cNvSpPr txBox="1">
            <a:spLocks noChangeArrowheads="1"/>
          </p:cNvSpPr>
          <p:nvPr/>
        </p:nvSpPr>
        <p:spPr bwMode="auto">
          <a:xfrm>
            <a:off x="1825625" y="487363"/>
            <a:ext cx="38274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vantGarde"/>
                <a:ea typeface="AvantGarde"/>
                <a:cs typeface="AvantGarde"/>
              </a:rPr>
              <a:t>Cho các số sau:</a:t>
            </a:r>
          </a:p>
        </p:txBody>
      </p:sp>
      <p:grpSp>
        <p:nvGrpSpPr>
          <p:cNvPr id="10" name="Nhóm 9"/>
          <p:cNvGrpSpPr>
            <a:grpSpLocks/>
          </p:cNvGrpSpPr>
          <p:nvPr/>
        </p:nvGrpSpPr>
        <p:grpSpPr bwMode="auto">
          <a:xfrm>
            <a:off x="638175" y="1328738"/>
            <a:ext cx="2622550" cy="1576387"/>
            <a:chOff x="637817" y="1329119"/>
            <a:chExt cx="2623543" cy="1576096"/>
          </a:xfrm>
        </p:grpSpPr>
        <p:pic>
          <p:nvPicPr>
            <p:cNvPr id="19470" name="Picture 2" descr="Lá Cây Màu Xanh Hình Trái Xoan - Miễn Phí vector hình ảnh trên Pixab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Hộp Văn bản 8"/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6 231</a:t>
              </a:r>
            </a:p>
          </p:txBody>
        </p:sp>
      </p:grpSp>
      <p:grpSp>
        <p:nvGrpSpPr>
          <p:cNvPr id="11" name="Nhóm 10"/>
          <p:cNvGrpSpPr>
            <a:grpSpLocks/>
          </p:cNvGrpSpPr>
          <p:nvPr/>
        </p:nvGrpSpPr>
        <p:grpSpPr bwMode="auto">
          <a:xfrm>
            <a:off x="3459163" y="1328738"/>
            <a:ext cx="2622550" cy="1576387"/>
            <a:chOff x="637817" y="1329119"/>
            <a:chExt cx="2623543" cy="1576096"/>
          </a:xfrm>
        </p:grpSpPr>
        <p:pic>
          <p:nvPicPr>
            <p:cNvPr id="19468" name="Picture 2" descr="Lá Cây Màu Xanh Hình Trái Xoan - Miễn Phí vector hình ảnh trên Pixab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Hộp Văn bản 12"/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1 236</a:t>
              </a:r>
            </a:p>
          </p:txBody>
        </p:sp>
      </p:grpSp>
      <p:grpSp>
        <p:nvGrpSpPr>
          <p:cNvPr id="14" name="Nhóm 13"/>
          <p:cNvGrpSpPr>
            <a:grpSpLocks/>
          </p:cNvGrpSpPr>
          <p:nvPr/>
        </p:nvGrpSpPr>
        <p:grpSpPr bwMode="auto">
          <a:xfrm>
            <a:off x="6280150" y="1328738"/>
            <a:ext cx="2624138" cy="1576387"/>
            <a:chOff x="637817" y="1329119"/>
            <a:chExt cx="2623543" cy="1576096"/>
          </a:xfrm>
        </p:grpSpPr>
        <p:pic>
          <p:nvPicPr>
            <p:cNvPr id="19466" name="Picture 2" descr="Lá Cây Màu Xanh Hình Trái Xoan - Miễn Phí vector hình ảnh trên Pixab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Hộp Văn bản 15"/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6 312</a:t>
              </a:r>
            </a:p>
          </p:txBody>
        </p:sp>
      </p:grpSp>
      <p:grpSp>
        <p:nvGrpSpPr>
          <p:cNvPr id="17" name="Nhóm 16"/>
          <p:cNvGrpSpPr>
            <a:grpSpLocks/>
          </p:cNvGrpSpPr>
          <p:nvPr/>
        </p:nvGrpSpPr>
        <p:grpSpPr bwMode="auto">
          <a:xfrm>
            <a:off x="9101138" y="1328738"/>
            <a:ext cx="2624137" cy="1576387"/>
            <a:chOff x="637817" y="1329119"/>
            <a:chExt cx="2623543" cy="1576096"/>
          </a:xfrm>
        </p:grpSpPr>
        <p:pic>
          <p:nvPicPr>
            <p:cNvPr id="19464" name="Picture 2" descr="Lá Cây Màu Xanh Hình Trái Xoan - Miễn Phí vector hình ảnh trên Pixab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Hộp Văn bản 18"/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1 263</a:t>
              </a:r>
            </a:p>
          </p:txBody>
        </p:sp>
      </p:grpSp>
      <p:sp>
        <p:nvSpPr>
          <p:cNvPr id="19463" name="Hộp Văn bản 19"/>
          <p:cNvSpPr txBox="1">
            <a:spLocks noChangeArrowheads="1"/>
          </p:cNvSpPr>
          <p:nvPr/>
        </p:nvSpPr>
        <p:spPr bwMode="auto">
          <a:xfrm>
            <a:off x="714375" y="3367088"/>
            <a:ext cx="11242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AvantGarde"/>
                <a:ea typeface="AvantGarde"/>
                <a:cs typeface="AvantGarde"/>
              </a:rPr>
              <a:t>c) </a:t>
            </a:r>
            <a:r>
              <a:rPr lang="en-US" sz="3600" dirty="0" err="1">
                <a:latin typeface="AvantGarde"/>
                <a:ea typeface="AvantGarde"/>
                <a:cs typeface="AvantGarde"/>
              </a:rPr>
              <a:t>Sắp</a:t>
            </a:r>
            <a:r>
              <a:rPr lang="en-US" sz="3600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dirty="0" err="1">
                <a:latin typeface="AvantGarde"/>
                <a:ea typeface="AvantGarde"/>
                <a:cs typeface="AvantGarde"/>
              </a:rPr>
              <a:t>xếp</a:t>
            </a:r>
            <a:r>
              <a:rPr lang="en-US" sz="3600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dirty="0" err="1">
                <a:latin typeface="AvantGarde"/>
                <a:ea typeface="AvantGarde"/>
                <a:cs typeface="AvantGarde"/>
              </a:rPr>
              <a:t>các</a:t>
            </a:r>
            <a:r>
              <a:rPr lang="en-US" sz="3600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dirty="0" err="1">
                <a:latin typeface="AvantGarde"/>
                <a:ea typeface="AvantGarde"/>
                <a:cs typeface="AvantGarde"/>
              </a:rPr>
              <a:t>số</a:t>
            </a:r>
            <a:r>
              <a:rPr lang="en-US" sz="3600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dirty="0" err="1">
                <a:latin typeface="AvantGarde"/>
                <a:ea typeface="AvantGarde"/>
                <a:cs typeface="AvantGarde"/>
              </a:rPr>
              <a:t>trên</a:t>
            </a:r>
            <a:r>
              <a:rPr lang="en-US" sz="3600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dirty="0" err="1">
                <a:latin typeface="AvantGarde"/>
                <a:ea typeface="AvantGarde"/>
                <a:cs typeface="AvantGarde"/>
              </a:rPr>
              <a:t>theo</a:t>
            </a:r>
            <a:r>
              <a:rPr lang="en-US" sz="3600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dirty="0" err="1">
                <a:latin typeface="AvantGarde"/>
                <a:ea typeface="AvantGarde"/>
                <a:cs typeface="AvantGarde"/>
              </a:rPr>
              <a:t>thứ</a:t>
            </a:r>
            <a:r>
              <a:rPr lang="en-US" sz="3600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dirty="0" err="1">
                <a:latin typeface="AvantGarde"/>
                <a:ea typeface="AvantGarde"/>
                <a:cs typeface="AvantGarde"/>
              </a:rPr>
              <a:t>tự</a:t>
            </a:r>
            <a:r>
              <a:rPr lang="en-US" sz="3600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dirty="0" err="1">
                <a:latin typeface="AvantGarde"/>
                <a:ea typeface="AvantGarde"/>
                <a:cs typeface="AvantGarde"/>
              </a:rPr>
              <a:t>từ</a:t>
            </a:r>
            <a:r>
              <a:rPr lang="en-US" sz="3600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dirty="0" err="1">
                <a:latin typeface="AvantGarde"/>
                <a:ea typeface="AvantGarde"/>
                <a:cs typeface="AvantGarde"/>
              </a:rPr>
              <a:t>bé</a:t>
            </a:r>
            <a:r>
              <a:rPr lang="en-US" sz="3600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dirty="0" err="1">
                <a:latin typeface="AvantGarde"/>
                <a:ea typeface="AvantGarde"/>
                <a:cs typeface="AvantGarde"/>
              </a:rPr>
              <a:t>đến</a:t>
            </a:r>
            <a:r>
              <a:rPr lang="en-US" sz="3600" dirty="0">
                <a:latin typeface="AvantGarde"/>
                <a:ea typeface="AvantGarde"/>
                <a:cs typeface="AvantGarde"/>
              </a:rPr>
              <a:t> </a:t>
            </a:r>
            <a:r>
              <a:rPr lang="en-US" sz="3600" dirty="0" err="1">
                <a:latin typeface="AvantGarde"/>
                <a:ea typeface="AvantGarde"/>
                <a:cs typeface="AvantGarde"/>
              </a:rPr>
              <a:t>lớn</a:t>
            </a:r>
            <a:r>
              <a:rPr lang="en-US" sz="3600" dirty="0">
                <a:latin typeface="AvantGarde"/>
                <a:ea typeface="AvantGarde"/>
                <a:cs typeface="AvantGarde"/>
              </a:rPr>
              <a:t>.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46263 0.432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23125 0.43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21523 0.429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46237 0.433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387</Words>
  <Application>Microsoft Office PowerPoint</Application>
  <PresentationFormat>Widescreen</PresentationFormat>
  <Paragraphs>70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AvantGarde</vt:lpstr>
      <vt:lpstr>Calibri</vt:lpstr>
      <vt:lpstr>HP001 4 hàng</vt:lpstr>
      <vt:lpstr>Humanst521 BT</vt:lpstr>
      <vt:lpstr>SVN-Anastasia</vt:lpstr>
      <vt:lpstr>SVN-Poky's</vt:lpstr>
      <vt:lpstr>SVN-Ziclets</vt:lpstr>
      <vt:lpstr>Times New Roman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Thu Thu</cp:lastModifiedBy>
  <cp:revision>21</cp:revision>
  <dcterms:created xsi:type="dcterms:W3CDTF">2023-01-08T11:29:18Z</dcterms:created>
  <dcterms:modified xsi:type="dcterms:W3CDTF">2026-01-26T02:14:43Z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2026-01-25T00:26:03Z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229df226-cb59-49e4-a999-eb086f294a76</vt:lpwstr>
  </property>
  <property fmtid="{D5CDD505-2E9C-101B-9397-08002B2CF9AE}" pid="7" name="MSIP_Label_defa4170-0d19-0005-0004-bc88714345d2_ActionId">
    <vt:lpwstr>ffb2793b-2327-43e5-b3fa-711df2276e43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