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8" r:id="rId6"/>
    <p:sldId id="271" r:id="rId7"/>
    <p:sldId id="272" r:id="rId8"/>
    <p:sldId id="273" r:id="rId9"/>
    <p:sldId id="274" r:id="rId10"/>
    <p:sldId id="275" r:id="rId11"/>
    <p:sldId id="276" r:id="rId12"/>
    <p:sldId id="269" r:id="rId13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888" y="3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2EDA47-A62F-4429-98F9-2CCCDF5FF7DA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8C0FC81-C3D7-4832-9786-4C65707B7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450975" fontAlgn="base">
              <a:spcBef>
                <a:spcPct val="0"/>
              </a:spcBef>
              <a:spcAft>
                <a:spcPct val="0"/>
              </a:spcAft>
            </a:pPr>
            <a:fld id="{E2A7C156-819C-43F6-9F2B-3565C6AEB5C9}" type="slidenum">
              <a:rPr lang="en-US">
                <a:cs typeface="Arial" charset="0"/>
              </a:rPr>
              <a:pPr defTabSz="1450975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450975" fontAlgn="base">
              <a:spcBef>
                <a:spcPct val="0"/>
              </a:spcBef>
              <a:spcAft>
                <a:spcPct val="0"/>
              </a:spcAft>
            </a:pPr>
            <a:fld id="{FC42A6D2-CC72-4BF6-8158-22A1BB3E5BA4}" type="slidenum">
              <a:rPr lang="en-US">
                <a:cs typeface="Arial" charset="0"/>
              </a:rPr>
              <a:pPr defTabSz="1450975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450975" fontAlgn="base">
              <a:spcBef>
                <a:spcPct val="0"/>
              </a:spcBef>
              <a:spcAft>
                <a:spcPct val="0"/>
              </a:spcAft>
            </a:pPr>
            <a:fld id="{1AB01BAC-FDC7-4784-873E-AEA8DDE2DAFC}" type="slidenum">
              <a:rPr lang="en-US">
                <a:cs typeface="Arial" charset="0"/>
              </a:rPr>
              <a:pPr defTabSz="1450975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450975" fontAlgn="base">
              <a:spcBef>
                <a:spcPct val="0"/>
              </a:spcBef>
              <a:spcAft>
                <a:spcPct val="0"/>
              </a:spcAft>
            </a:pPr>
            <a:fld id="{36B33025-EB6A-4F63-B44D-61BCC34B151C}" type="slidenum">
              <a:rPr lang="en-US">
                <a:cs typeface="Arial" charset="0"/>
              </a:rPr>
              <a:pPr defTabSz="1450975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450975" fontAlgn="base">
              <a:spcBef>
                <a:spcPct val="0"/>
              </a:spcBef>
              <a:spcAft>
                <a:spcPct val="0"/>
              </a:spcAft>
            </a:pPr>
            <a:fld id="{3F4655A2-6487-4B30-982B-E6D713734CE6}" type="slidenum">
              <a:rPr lang="en-US">
                <a:cs typeface="Arial" charset="0"/>
              </a:rPr>
              <a:pPr defTabSz="1450975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64088-FB8A-40A3-AC68-322F3D393E59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1B6F-830A-4C1C-8B98-F298B5565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7809-E9C1-440F-8570-7BC72C4E7233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BB36-BF7E-45C4-B8AA-61081CAF1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E15A-3D92-46F8-803E-D71B20300B7D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EC540-BA0B-47B0-8911-2696B6ACE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9558C-9930-49B4-89B3-9ACEB4A43E45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C4EE3-DBBF-4D34-8E11-6F94C323C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C6015-2DC7-4BF9-86E9-96CF298CEBE8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039F1-C1F0-4503-BFF4-D0760854F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A613-86BE-456A-BC61-F467FDFE6C0C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AB0A4-A60E-40D7-99B9-4647E8140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DE82-7567-4772-BAA4-3B256FF3F36B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9639-4170-4F23-B7CA-C32988724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EF86D-DA1C-4104-8BE1-5D57B6F53E41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1AB24-683A-42B7-8040-5BE890A49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1BF8-92DA-4814-B56C-FEDF8464BDE0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20F9-4BAD-43FE-8DC9-2ACBC4968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82CE9-7E4A-4678-B20F-0DBCE3E2353A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D640F-1993-4E61-A158-E38AE2901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15B44-11EA-4407-A30B-6568DCD8BC73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8284-1C71-4DE6-B031-C0EE1304D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4388" y="366713"/>
            <a:ext cx="146478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4388" y="2133600"/>
            <a:ext cx="14647862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388" y="8475663"/>
            <a:ext cx="3797300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CE2D60-9BAF-4FCA-9E5F-9295353AA20A}" type="datetimeFigureOut">
              <a:rPr lang="en-US"/>
              <a:pPr>
                <a:defRPr/>
              </a:pPr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013" y="8475663"/>
            <a:ext cx="5154612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452524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50" y="8475663"/>
            <a:ext cx="3797300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A2327A-8D37-40F4-B235-D23A01890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0975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4572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9144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13716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18288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4513" indent="-544513" algn="l" defTabSz="1450975" rtl="0" fontAlgn="base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513" indent="-452438" algn="l" defTabSz="1450975" rtl="0" fontAlgn="base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513" indent="-361950" algn="l" defTabSz="1450975" rtl="0" fontAlgn="base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588" indent="-361950" algn="l" defTabSz="1450975" rtl="0" fontAlgn="base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075" indent="-361950" algn="l" defTabSz="1450975" rtl="0" fontAlgn="base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OINSE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6513" y="6545263"/>
            <a:ext cx="29210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4475" y="4343400"/>
            <a:ext cx="10928350" cy="1822450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65: LUYỆN TẬP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79675" y="2057400"/>
            <a:ext cx="11471275" cy="1992313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CHÀO MỪNG QUÝ THẦY CÔ</a:t>
            </a:r>
          </a:p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VỀ DỰ GIỜ THĂM LỚP</a:t>
            </a:r>
          </a:p>
        </p:txBody>
      </p:sp>
      <p:pic>
        <p:nvPicPr>
          <p:cNvPr id="14342" name="Picture 22" descr="bd21315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7025" y="6324600"/>
            <a:ext cx="561657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291576">
            <a:off x="12320588" y="6753225"/>
            <a:ext cx="116205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2049463" y="5943600"/>
            <a:ext cx="10683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5" descr="POINSET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4692312" y="-109537"/>
            <a:ext cx="1382713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5006975" y="111125"/>
            <a:ext cx="4035425" cy="1116013"/>
            <a:chOff x="4539228" y="172432"/>
            <a:chExt cx="3967964" cy="1115401"/>
          </a:xfrm>
        </p:grpSpPr>
        <p:grpSp>
          <p:nvGrpSpPr>
            <p:cNvPr id="25608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967964" cy="1115401"/>
              <a:chOff x="4539228" y="172432"/>
              <a:chExt cx="3967964" cy="1115401"/>
            </a:xfrm>
          </p:grpSpPr>
          <p:sp>
            <p:nvSpPr>
              <p:cNvPr id="25610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40" cy="64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611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48455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839" y="1084744"/>
              <a:ext cx="8991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602" name="Picture 26"/>
          <p:cNvPicPr>
            <a:picLocks noChangeAspect="1" noChangeArrowheads="1"/>
          </p:cNvPicPr>
          <p:nvPr/>
        </p:nvPicPr>
        <p:blipFill>
          <a:blip r:embed="rId3"/>
          <a:srcRect l="6406" t="33308" r="12901" b="25600"/>
          <a:stretch>
            <a:fillRect/>
          </a:stretch>
        </p:blipFill>
        <p:spPr bwMode="auto">
          <a:xfrm>
            <a:off x="1662113" y="3143250"/>
            <a:ext cx="12996862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7"/>
          <p:cNvSpPr txBox="1">
            <a:spLocks noChangeArrowheads="1"/>
          </p:cNvSpPr>
          <p:nvPr/>
        </p:nvSpPr>
        <p:spPr bwMode="auto">
          <a:xfrm>
            <a:off x="1377156" y="1824036"/>
            <a:ext cx="1181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</a:rPr>
              <a:t>Chọn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chữ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đặt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dưới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hình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vẽ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nhiều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dây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chun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nhất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5604" name="Picture 29"/>
          <p:cNvPicPr>
            <a:picLocks noChangeAspect="1" noChangeArrowheads="1"/>
          </p:cNvPicPr>
          <p:nvPr/>
        </p:nvPicPr>
        <p:blipFill>
          <a:blip r:embed="rId4"/>
          <a:srcRect t="72977" r="7693" b="17046"/>
          <a:stretch>
            <a:fillRect/>
          </a:stretch>
        </p:blipFill>
        <p:spPr bwMode="auto">
          <a:xfrm>
            <a:off x="1746250" y="6705600"/>
            <a:ext cx="12912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88" y="11255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477250" y="6923088"/>
            <a:ext cx="28194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libri" pitchFamily="34" charset="0"/>
              </a:rPr>
              <a:t>C. 2 030 dây</a:t>
            </a: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5"/>
          <a:srcRect l="51851" t="18044" r="45726" b="78104"/>
          <a:stretch>
            <a:fillRect/>
          </a:stretch>
        </p:blipFill>
        <p:spPr bwMode="auto">
          <a:xfrm>
            <a:off x="442119" y="1562893"/>
            <a:ext cx="9350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7"/>
          <p:cNvPicPr>
            <a:picLocks noChangeAspect="1" noChangeArrowheads="1"/>
          </p:cNvPicPr>
          <p:nvPr/>
        </p:nvPicPr>
        <p:blipFill>
          <a:blip r:embed="rId3"/>
          <a:srcRect l="26442" t="18243" r="13248" b="49686"/>
          <a:stretch>
            <a:fillRect/>
          </a:stretch>
        </p:blipFill>
        <p:spPr bwMode="auto">
          <a:xfrm>
            <a:off x="720085" y="2109425"/>
            <a:ext cx="15370120" cy="28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11"/>
          <p:cNvSpPr txBox="1">
            <a:spLocks noChangeArrowheads="1"/>
          </p:cNvSpPr>
          <p:nvPr/>
        </p:nvSpPr>
        <p:spPr bwMode="auto">
          <a:xfrm>
            <a:off x="830583" y="170433"/>
            <a:ext cx="144129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</a:rPr>
              <a:t>Dưới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đây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thông</a:t>
            </a:r>
            <a:r>
              <a:rPr lang="en-US" sz="4000" b="1" dirty="0">
                <a:solidFill>
                  <a:srgbClr val="0000FF"/>
                </a:solidFill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</a:rPr>
              <a:t>về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chiều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dài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một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số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cây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cầu</a:t>
            </a:r>
            <a:r>
              <a:rPr lang="en-US" sz="4000" b="1" dirty="0">
                <a:solidFill>
                  <a:srgbClr val="0000FF"/>
                </a:solidFill>
              </a:rPr>
              <a:t> ở Việt </a:t>
            </a:r>
            <a:r>
              <a:rPr lang="en-US" sz="4000" b="1" dirty="0" err="1">
                <a:solidFill>
                  <a:srgbClr val="0000FF"/>
                </a:solidFill>
              </a:rPr>
              <a:t>nam</a:t>
            </a:r>
            <a:r>
              <a:rPr lang="en-US" sz="4000" b="1" dirty="0">
                <a:solidFill>
                  <a:srgbClr val="0000FF"/>
                </a:solidFill>
              </a:rPr>
              <a:t>. </a:t>
            </a:r>
            <a:r>
              <a:rPr lang="en-US" sz="4000" b="1" dirty="0" err="1">
                <a:solidFill>
                  <a:srgbClr val="0000FF"/>
                </a:solidFill>
              </a:rPr>
              <a:t>Đọc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tên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các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cây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cầu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thứ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tự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từ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ngắn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nhất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đến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dài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nhất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365919" y="4814460"/>
            <a:ext cx="79867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/>
              <a:t>Cầu</a:t>
            </a:r>
            <a:r>
              <a:rPr lang="en-US" sz="3200" b="1" dirty="0"/>
              <a:t> </a:t>
            </a:r>
            <a:r>
              <a:rPr lang="en-US" sz="3200" b="1" dirty="0" err="1"/>
              <a:t>Cần</a:t>
            </a:r>
            <a:r>
              <a:rPr lang="en-US" sz="3200" b="1" dirty="0"/>
              <a:t> Thơ </a:t>
            </a:r>
            <a:r>
              <a:rPr lang="en-US" sz="3200" b="1" dirty="0" err="1"/>
              <a:t>nối</a:t>
            </a:r>
            <a:r>
              <a:rPr lang="en-US" sz="3200" b="1" dirty="0"/>
              <a:t> </a:t>
            </a:r>
            <a:r>
              <a:rPr lang="en-US" sz="3200" b="1" dirty="0" err="1"/>
              <a:t>liền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phố</a:t>
            </a:r>
            <a:r>
              <a:rPr lang="en-US" sz="3200" b="1" dirty="0"/>
              <a:t> </a:t>
            </a:r>
            <a:r>
              <a:rPr lang="en-US" sz="3200" b="1" dirty="0" err="1"/>
              <a:t>Cần</a:t>
            </a:r>
            <a:r>
              <a:rPr lang="en-US" sz="3200" b="1" dirty="0"/>
              <a:t> Thơ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tỉnh</a:t>
            </a:r>
            <a:r>
              <a:rPr lang="en-US" sz="3200" b="1" dirty="0"/>
              <a:t> </a:t>
            </a:r>
            <a:r>
              <a:rPr lang="en-US" sz="3200" b="1" dirty="0" err="1"/>
              <a:t>Vĩnh</a:t>
            </a:r>
            <a:r>
              <a:rPr lang="en-US" sz="3200" b="1" dirty="0"/>
              <a:t> Long </a:t>
            </a:r>
            <a:r>
              <a:rPr lang="en-US" sz="3200" b="1" dirty="0" err="1"/>
              <a:t>dài</a:t>
            </a:r>
            <a:r>
              <a:rPr lang="en-US" sz="3200" b="1" dirty="0"/>
              <a:t>: 2 750 m</a:t>
            </a:r>
          </a:p>
        </p:txBody>
      </p:sp>
      <p:sp>
        <p:nvSpPr>
          <p:cNvPr id="27654" name="TextBox 20"/>
          <p:cNvSpPr txBox="1">
            <a:spLocks noChangeArrowheads="1"/>
          </p:cNvSpPr>
          <p:nvPr/>
        </p:nvSpPr>
        <p:spPr bwMode="auto">
          <a:xfrm>
            <a:off x="7909720" y="4914900"/>
            <a:ext cx="78478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/>
              <a:t>Cầu</a:t>
            </a:r>
            <a:r>
              <a:rPr lang="en-US" sz="3200" b="1" dirty="0"/>
              <a:t> Nhật Tân ở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phố</a:t>
            </a:r>
            <a:r>
              <a:rPr lang="en-US" sz="3200" b="1" dirty="0"/>
              <a:t> Hà </a:t>
            </a:r>
            <a:r>
              <a:rPr lang="en-US" sz="3200" b="1" dirty="0" err="1"/>
              <a:t>Nội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: </a:t>
            </a:r>
          </a:p>
          <a:p>
            <a:pPr algn="ctr"/>
            <a:r>
              <a:rPr lang="en-US" sz="3200" b="1" dirty="0"/>
              <a:t>3 900 m</a:t>
            </a:r>
          </a:p>
        </p:txBody>
      </p:sp>
      <p:pic>
        <p:nvPicPr>
          <p:cNvPr id="27655" name="Picture 21"/>
          <p:cNvPicPr>
            <a:picLocks noChangeAspect="1" noChangeArrowheads="1"/>
          </p:cNvPicPr>
          <p:nvPr/>
        </p:nvPicPr>
        <p:blipFill>
          <a:blip r:embed="rId4"/>
          <a:srcRect l="20673" t="22520" r="11378" b="43692"/>
          <a:stretch>
            <a:fillRect/>
          </a:stretch>
        </p:blipFill>
        <p:spPr bwMode="auto">
          <a:xfrm>
            <a:off x="720085" y="5832227"/>
            <a:ext cx="15190634" cy="225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22"/>
          <p:cNvSpPr txBox="1">
            <a:spLocks noChangeArrowheads="1"/>
          </p:cNvSpPr>
          <p:nvPr/>
        </p:nvSpPr>
        <p:spPr bwMode="auto">
          <a:xfrm>
            <a:off x="599879" y="8002588"/>
            <a:ext cx="71574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Cầu</a:t>
            </a:r>
            <a:r>
              <a:rPr lang="en-US" sz="3200" b="1" dirty="0"/>
              <a:t> Long </a:t>
            </a:r>
            <a:r>
              <a:rPr lang="en-US" sz="3200" b="1" dirty="0" err="1"/>
              <a:t>Biên</a:t>
            </a:r>
            <a:r>
              <a:rPr lang="en-US" sz="3200" b="1" dirty="0"/>
              <a:t> ở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phố</a:t>
            </a:r>
            <a:r>
              <a:rPr lang="en-US" sz="3200" b="1" dirty="0"/>
              <a:t> Hà </a:t>
            </a:r>
            <a:r>
              <a:rPr lang="en-US" sz="3200" b="1" dirty="0" err="1"/>
              <a:t>Nội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: 2 290 m</a:t>
            </a:r>
          </a:p>
        </p:txBody>
      </p:sp>
      <p:sp>
        <p:nvSpPr>
          <p:cNvPr id="27657" name="TextBox 23"/>
          <p:cNvSpPr txBox="1">
            <a:spLocks noChangeArrowheads="1"/>
          </p:cNvSpPr>
          <p:nvPr/>
        </p:nvSpPr>
        <p:spPr bwMode="auto">
          <a:xfrm>
            <a:off x="8242399" y="8158544"/>
            <a:ext cx="78478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/>
              <a:t>Cầu</a:t>
            </a:r>
            <a:r>
              <a:rPr lang="en-US" sz="3200" b="1" dirty="0"/>
              <a:t> Bạch </a:t>
            </a:r>
            <a:r>
              <a:rPr lang="en-US" sz="3200" b="1" dirty="0" err="1"/>
              <a:t>Đằng</a:t>
            </a:r>
            <a:r>
              <a:rPr lang="en-US" sz="3200" b="1" dirty="0"/>
              <a:t> </a:t>
            </a:r>
            <a:r>
              <a:rPr lang="en-US" sz="3200" b="1" dirty="0" err="1"/>
              <a:t>nối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tỉnh</a:t>
            </a:r>
            <a:r>
              <a:rPr lang="en-US" sz="3200" b="1" dirty="0"/>
              <a:t> Quảng Ninh </a:t>
            </a:r>
            <a:r>
              <a:rPr lang="en-US" sz="3200" b="1" dirty="0" err="1"/>
              <a:t>và</a:t>
            </a:r>
            <a:r>
              <a:rPr lang="en-US" sz="3200" b="1" dirty="0"/>
              <a:t> Hải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: 3 054 m</a:t>
            </a:r>
          </a:p>
        </p:txBody>
      </p:sp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5"/>
          <a:srcRect l="53378" t="36502" r="44116" b="59119"/>
          <a:stretch>
            <a:fillRect/>
          </a:stretch>
        </p:blipFill>
        <p:spPr bwMode="auto">
          <a:xfrm>
            <a:off x="180655" y="122367"/>
            <a:ext cx="8524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Anh dep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513" y="219075"/>
            <a:ext cx="14416087" cy="845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913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913" y="25400"/>
            <a:ext cx="16002000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"/>
          <p:cNvGrpSpPr>
            <a:grpSpLocks/>
          </p:cNvGrpSpPr>
          <p:nvPr/>
        </p:nvGrpSpPr>
        <p:grpSpPr bwMode="auto">
          <a:xfrm>
            <a:off x="5167313" y="76200"/>
            <a:ext cx="4035425" cy="1116013"/>
            <a:chOff x="4539228" y="172432"/>
            <a:chExt cx="3967964" cy="1115401"/>
          </a:xfrm>
        </p:grpSpPr>
        <p:grpSp>
          <p:nvGrpSpPr>
            <p:cNvPr id="16397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967964" cy="1115401"/>
              <a:chOff x="4539228" y="172432"/>
              <a:chExt cx="3967964" cy="1115401"/>
            </a:xfrm>
          </p:grpSpPr>
          <p:sp>
            <p:nvSpPr>
              <p:cNvPr id="16399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81" cy="64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400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48455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1643" y="1170422"/>
              <a:ext cx="1123892" cy="2379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71913" y="1166813"/>
            <a:ext cx="8556625" cy="698500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16387" name="Picture 46"/>
          <p:cNvPicPr>
            <a:picLocks noChangeAspect="1" noChangeArrowheads="1"/>
          </p:cNvPicPr>
          <p:nvPr/>
        </p:nvPicPr>
        <p:blipFill>
          <a:blip r:embed="rId3"/>
          <a:srcRect l="19138" t="23103" r="16525" b="45837"/>
          <a:stretch>
            <a:fillRect/>
          </a:stretch>
        </p:blipFill>
        <p:spPr bwMode="auto">
          <a:xfrm>
            <a:off x="1865313" y="3505200"/>
            <a:ext cx="129032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3821113" y="3636963"/>
            <a:ext cx="990600" cy="992187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Oval 15"/>
          <p:cNvSpPr/>
          <p:nvPr/>
        </p:nvSpPr>
        <p:spPr>
          <a:xfrm>
            <a:off x="3821113" y="4868863"/>
            <a:ext cx="990600" cy="992187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Oval 16"/>
          <p:cNvSpPr/>
          <p:nvPr/>
        </p:nvSpPr>
        <p:spPr>
          <a:xfrm>
            <a:off x="3821113" y="6107113"/>
            <a:ext cx="990600" cy="9906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Oval 17"/>
          <p:cNvSpPr/>
          <p:nvPr/>
        </p:nvSpPr>
        <p:spPr>
          <a:xfrm>
            <a:off x="11809413" y="3624263"/>
            <a:ext cx="1003300" cy="1004887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Oval 18"/>
          <p:cNvSpPr/>
          <p:nvPr/>
        </p:nvSpPr>
        <p:spPr>
          <a:xfrm>
            <a:off x="11834813" y="4846638"/>
            <a:ext cx="1003300" cy="1004887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Oval 19"/>
          <p:cNvSpPr/>
          <p:nvPr/>
        </p:nvSpPr>
        <p:spPr>
          <a:xfrm>
            <a:off x="11834813" y="6099175"/>
            <a:ext cx="1003300" cy="1004888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1128713" y="1617663"/>
            <a:ext cx="1905000" cy="1582737"/>
            <a:chOff x="1127919" y="1617377"/>
            <a:chExt cx="1905000" cy="1583023"/>
          </a:xfrm>
        </p:grpSpPr>
        <p:pic>
          <p:nvPicPr>
            <p:cNvPr id="16395" name="Picture 41"/>
            <p:cNvPicPr>
              <a:picLocks noChangeAspect="1" noChangeArrowheads="1"/>
            </p:cNvPicPr>
            <p:nvPr/>
          </p:nvPicPr>
          <p:blipFill>
            <a:blip r:embed="rId4"/>
            <a:srcRect l="18268" t="23376" r="75000" b="58095"/>
            <a:stretch>
              <a:fillRect/>
            </a:stretch>
          </p:blipFill>
          <p:spPr bwMode="auto">
            <a:xfrm>
              <a:off x="1865510" y="1617378"/>
              <a:ext cx="1167409" cy="1583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2"/>
            <p:cNvPicPr>
              <a:picLocks noChangeAspect="1" noChangeArrowheads="1"/>
            </p:cNvPicPr>
            <p:nvPr/>
          </p:nvPicPr>
          <p:blipFill>
            <a:blip r:embed="rId5"/>
            <a:srcRect l="16171" t="38889" r="79245" b="53148"/>
            <a:stretch>
              <a:fillRect/>
            </a:stretch>
          </p:blipFill>
          <p:spPr bwMode="auto">
            <a:xfrm>
              <a:off x="1127919" y="1617377"/>
              <a:ext cx="809920" cy="791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1"/>
          <p:cNvGrpSpPr>
            <a:grpSpLocks/>
          </p:cNvGrpSpPr>
          <p:nvPr/>
        </p:nvGrpSpPr>
        <p:grpSpPr bwMode="auto">
          <a:xfrm>
            <a:off x="5006975" y="111125"/>
            <a:ext cx="4037013" cy="1116013"/>
            <a:chOff x="4539228" y="172432"/>
            <a:chExt cx="3967964" cy="1115401"/>
          </a:xfrm>
        </p:grpSpPr>
        <p:grpSp>
          <p:nvGrpSpPr>
            <p:cNvPr id="18440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967964" cy="1115401"/>
              <a:chOff x="4539228" y="172432"/>
              <a:chExt cx="3967964" cy="1115401"/>
            </a:xfrm>
          </p:grpSpPr>
          <p:sp>
            <p:nvSpPr>
              <p:cNvPr id="18442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11" cy="579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43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48455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5293" y="1208502"/>
              <a:ext cx="120146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88" y="11255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/>
          <a:srcRect l="22404" t="34207" r="56328" b="51556"/>
          <a:stretch>
            <a:fillRect/>
          </a:stretch>
        </p:blipFill>
        <p:spPr bwMode="auto">
          <a:xfrm>
            <a:off x="1703388" y="3251200"/>
            <a:ext cx="56769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2"/>
          <a:srcRect l="67648" t="34207" r="11377" b="51556"/>
          <a:stretch>
            <a:fillRect/>
          </a:stretch>
        </p:blipFill>
        <p:spPr bwMode="auto">
          <a:xfrm>
            <a:off x="9818688" y="3251200"/>
            <a:ext cx="51784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69788" y="3309938"/>
            <a:ext cx="492125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latin typeface="Calibri" pitchFamily="34" charset="0"/>
              </a:rPr>
              <a:t>&gt;</a:t>
            </a: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/>
          <a:srcRect l="9634" t="39645" r="66953" b="55235"/>
          <a:stretch>
            <a:fillRect/>
          </a:stretch>
        </p:blipFill>
        <p:spPr bwMode="auto">
          <a:xfrm>
            <a:off x="670719" y="1799467"/>
            <a:ext cx="10867619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51375" y="4427538"/>
            <a:ext cx="490538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latin typeface="Calibri" pitchFamily="34" charset="0"/>
              </a:rPr>
              <a:t>&lt;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5006975" y="111125"/>
            <a:ext cx="3741738" cy="992188"/>
            <a:chOff x="4539228" y="172432"/>
            <a:chExt cx="3678241" cy="992290"/>
          </a:xfrm>
        </p:grpSpPr>
        <p:grpSp>
          <p:nvGrpSpPr>
            <p:cNvPr id="19467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19469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11" cy="57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70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19482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167" y="1085339"/>
              <a:ext cx="89888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458" name="TextBox 18"/>
          <p:cNvSpPr txBox="1">
            <a:spLocks noChangeArrowheads="1"/>
          </p:cNvSpPr>
          <p:nvPr/>
        </p:nvSpPr>
        <p:spPr bwMode="auto">
          <a:xfrm>
            <a:off x="2212975" y="6208713"/>
            <a:ext cx="3924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>
                <a:latin typeface="Times New Roman" pitchFamily="18" charset="0"/>
                <a:cs typeface="Times New Roman" pitchFamily="18" charset="0"/>
              </a:rPr>
              <a:t>a) Tìm số bé nhất.</a:t>
            </a:r>
          </a:p>
        </p:txBody>
      </p:sp>
      <p:sp>
        <p:nvSpPr>
          <p:cNvPr id="19459" name="TextBox 37"/>
          <p:cNvSpPr txBox="1">
            <a:spLocks noChangeArrowheads="1"/>
          </p:cNvSpPr>
          <p:nvPr/>
        </p:nvSpPr>
        <p:spPr bwMode="auto">
          <a:xfrm>
            <a:off x="2212975" y="6884988"/>
            <a:ext cx="41386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60" name="Picture 26"/>
          <p:cNvPicPr>
            <a:picLocks noChangeAspect="1" noChangeArrowheads="1"/>
          </p:cNvPicPr>
          <p:nvPr/>
        </p:nvPicPr>
        <p:blipFill>
          <a:blip r:embed="rId2"/>
          <a:srcRect l="17148" t="49937" r="68829" b="23399"/>
          <a:stretch>
            <a:fillRect/>
          </a:stretch>
        </p:blipFill>
        <p:spPr bwMode="auto">
          <a:xfrm>
            <a:off x="1931988" y="2900363"/>
            <a:ext cx="2243137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30"/>
          <p:cNvSpPr txBox="1">
            <a:spLocks noChangeArrowheads="1"/>
          </p:cNvSpPr>
          <p:nvPr/>
        </p:nvSpPr>
        <p:spPr bwMode="auto">
          <a:xfrm>
            <a:off x="2174875" y="7562850"/>
            <a:ext cx="100838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>
                <a:latin typeface="Times New Roman" pitchFamily="18" charset="0"/>
                <a:cs typeface="Times New Roman" pitchFamily="18" charset="0"/>
              </a:rPr>
              <a:t>c) Sắp xếp các số trên theo thứ tự từ lớn đến bé.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88" y="11255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19463" name="Picture 16"/>
          <p:cNvPicPr>
            <a:picLocks noChangeAspect="1" noChangeArrowheads="1"/>
          </p:cNvPicPr>
          <p:nvPr/>
        </p:nvPicPr>
        <p:blipFill>
          <a:blip r:embed="rId2"/>
          <a:srcRect l="37781" t="49937" r="48790" b="23399"/>
          <a:stretch>
            <a:fillRect/>
          </a:stretch>
        </p:blipFill>
        <p:spPr bwMode="auto">
          <a:xfrm>
            <a:off x="5232400" y="2900363"/>
            <a:ext cx="2147888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7"/>
          <p:cNvPicPr>
            <a:picLocks noChangeAspect="1" noChangeArrowheads="1"/>
          </p:cNvPicPr>
          <p:nvPr/>
        </p:nvPicPr>
        <p:blipFill>
          <a:blip r:embed="rId2"/>
          <a:srcRect l="58713" t="49937" r="28130" b="23399"/>
          <a:stretch>
            <a:fillRect/>
          </a:stretch>
        </p:blipFill>
        <p:spPr bwMode="auto">
          <a:xfrm>
            <a:off x="8580438" y="2900363"/>
            <a:ext cx="2105025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9"/>
          <p:cNvPicPr>
            <a:picLocks noChangeAspect="1" noChangeArrowheads="1"/>
          </p:cNvPicPr>
          <p:nvPr/>
        </p:nvPicPr>
        <p:blipFill>
          <a:blip r:embed="rId2"/>
          <a:srcRect l="77795" t="49937" r="8693" b="23399"/>
          <a:stretch>
            <a:fillRect/>
          </a:stretch>
        </p:blipFill>
        <p:spPr bwMode="auto">
          <a:xfrm>
            <a:off x="11633200" y="2900363"/>
            <a:ext cx="2160588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3"/>
          <a:srcRect l="5124" t="40985" r="56274" b="43587"/>
          <a:stretch>
            <a:fillRect/>
          </a:stretch>
        </p:blipFill>
        <p:spPr bwMode="auto">
          <a:xfrm>
            <a:off x="866777" y="1510507"/>
            <a:ext cx="5270498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5006975" y="111125"/>
            <a:ext cx="3741738" cy="992188"/>
            <a:chOff x="4539228" y="172432"/>
            <a:chExt cx="3678241" cy="992290"/>
          </a:xfrm>
        </p:grpSpPr>
        <p:grpSp>
          <p:nvGrpSpPr>
            <p:cNvPr id="20489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20491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11" cy="57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492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19482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167" y="1085339"/>
              <a:ext cx="89888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482" name="TextBox 18"/>
          <p:cNvSpPr txBox="1">
            <a:spLocks noChangeArrowheads="1"/>
          </p:cNvSpPr>
          <p:nvPr/>
        </p:nvSpPr>
        <p:spPr bwMode="auto">
          <a:xfrm>
            <a:off x="2138363" y="6445250"/>
            <a:ext cx="35655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155282" y="10239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20484" name="Picture 15"/>
          <p:cNvPicPr>
            <a:picLocks noChangeAspect="1" noChangeArrowheads="1"/>
          </p:cNvPicPr>
          <p:nvPr/>
        </p:nvPicPr>
        <p:blipFill>
          <a:blip r:embed="rId2"/>
          <a:srcRect l="17148" t="49937" r="68829" b="23399"/>
          <a:stretch>
            <a:fillRect/>
          </a:stretch>
        </p:blipFill>
        <p:spPr bwMode="auto">
          <a:xfrm>
            <a:off x="1931988" y="2590800"/>
            <a:ext cx="2243137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9"/>
          <p:cNvPicPr>
            <a:picLocks noChangeAspect="1" noChangeArrowheads="1"/>
          </p:cNvPicPr>
          <p:nvPr/>
        </p:nvPicPr>
        <p:blipFill>
          <a:blip r:embed="rId2"/>
          <a:srcRect l="37781" t="49937" r="48790" b="23399"/>
          <a:stretch>
            <a:fillRect/>
          </a:stretch>
        </p:blipFill>
        <p:spPr bwMode="auto">
          <a:xfrm>
            <a:off x="5232400" y="2590800"/>
            <a:ext cx="2147888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/>
          <a:srcRect l="58713" t="49937" r="28130" b="23399"/>
          <a:stretch>
            <a:fillRect/>
          </a:stretch>
        </p:blipFill>
        <p:spPr bwMode="auto">
          <a:xfrm>
            <a:off x="8580438" y="2590800"/>
            <a:ext cx="2105025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1"/>
          <p:cNvPicPr>
            <a:picLocks noChangeAspect="1" noChangeArrowheads="1"/>
          </p:cNvPicPr>
          <p:nvPr/>
        </p:nvPicPr>
        <p:blipFill>
          <a:blip r:embed="rId2"/>
          <a:srcRect l="77795" t="49937" r="8693" b="23399"/>
          <a:stretch>
            <a:fillRect/>
          </a:stretch>
        </p:blipFill>
        <p:spPr bwMode="auto">
          <a:xfrm>
            <a:off x="11633200" y="2590800"/>
            <a:ext cx="2160588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3"/>
          <a:srcRect l="5124" t="40985" r="56274" b="43587"/>
          <a:stretch>
            <a:fillRect/>
          </a:stretch>
        </p:blipFill>
        <p:spPr bwMode="auto">
          <a:xfrm>
            <a:off x="823118" y="1192212"/>
            <a:ext cx="621594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6615E-6 1.66667E-6 L -0.00282 0.34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7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"/>
          <p:cNvGrpSpPr>
            <a:grpSpLocks/>
          </p:cNvGrpSpPr>
          <p:nvPr/>
        </p:nvGrpSpPr>
        <p:grpSpPr bwMode="auto">
          <a:xfrm>
            <a:off x="5006975" y="111125"/>
            <a:ext cx="3741738" cy="992188"/>
            <a:chOff x="4539228" y="172432"/>
            <a:chExt cx="3678241" cy="992290"/>
          </a:xfrm>
        </p:grpSpPr>
        <p:grpSp>
          <p:nvGrpSpPr>
            <p:cNvPr id="21513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21515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11" cy="57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516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19482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167" y="1085339"/>
              <a:ext cx="89888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506" name="TextBox 37"/>
          <p:cNvSpPr txBox="1">
            <a:spLocks noChangeArrowheads="1"/>
          </p:cNvSpPr>
          <p:nvPr/>
        </p:nvSpPr>
        <p:spPr bwMode="auto">
          <a:xfrm>
            <a:off x="1806575" y="6348982"/>
            <a:ext cx="37814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88" y="11255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2"/>
          <a:srcRect l="17148" t="49937" r="68829" b="23399"/>
          <a:stretch>
            <a:fillRect/>
          </a:stretch>
        </p:blipFill>
        <p:spPr bwMode="auto">
          <a:xfrm>
            <a:off x="1931988" y="2590800"/>
            <a:ext cx="2243137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/>
          <a:srcRect l="37781" t="49937" r="48790" b="23399"/>
          <a:stretch>
            <a:fillRect/>
          </a:stretch>
        </p:blipFill>
        <p:spPr bwMode="auto">
          <a:xfrm>
            <a:off x="5232400" y="2590800"/>
            <a:ext cx="2147888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9"/>
          <p:cNvPicPr>
            <a:picLocks noChangeAspect="1" noChangeArrowheads="1"/>
          </p:cNvPicPr>
          <p:nvPr/>
        </p:nvPicPr>
        <p:blipFill>
          <a:blip r:embed="rId2"/>
          <a:srcRect l="58713" t="49937" r="28130" b="23399"/>
          <a:stretch>
            <a:fillRect/>
          </a:stretch>
        </p:blipFill>
        <p:spPr bwMode="auto">
          <a:xfrm>
            <a:off x="8580438" y="2590800"/>
            <a:ext cx="2105025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0"/>
          <p:cNvPicPr>
            <a:picLocks noChangeAspect="1" noChangeArrowheads="1"/>
          </p:cNvPicPr>
          <p:nvPr/>
        </p:nvPicPr>
        <p:blipFill>
          <a:blip r:embed="rId2"/>
          <a:srcRect l="77795" t="49937" r="8693" b="23399"/>
          <a:stretch>
            <a:fillRect/>
          </a:stretch>
        </p:blipFill>
        <p:spPr bwMode="auto">
          <a:xfrm>
            <a:off x="11633200" y="2590800"/>
            <a:ext cx="2160588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3"/>
          <a:srcRect l="5124" t="40985" r="56274" b="43587"/>
          <a:stretch>
            <a:fillRect/>
          </a:stretch>
        </p:blipFill>
        <p:spPr bwMode="auto">
          <a:xfrm>
            <a:off x="1549400" y="1625600"/>
            <a:ext cx="3683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858E-6 -2.5E-6 L 0.11261 0.350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6" y="17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5006975" y="111125"/>
            <a:ext cx="3741738" cy="992188"/>
            <a:chOff x="4539228" y="172432"/>
            <a:chExt cx="3678241" cy="992290"/>
          </a:xfrm>
        </p:grpSpPr>
        <p:grpSp>
          <p:nvGrpSpPr>
            <p:cNvPr id="22537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22539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11" cy="57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40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19482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167" y="1085339"/>
              <a:ext cx="89888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530" name="TextBox 30"/>
          <p:cNvSpPr txBox="1">
            <a:spLocks noChangeArrowheads="1"/>
          </p:cNvSpPr>
          <p:nvPr/>
        </p:nvSpPr>
        <p:spPr bwMode="auto">
          <a:xfrm>
            <a:off x="1538288" y="5205413"/>
            <a:ext cx="96901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Các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697288" y="11255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/>
          <a:srcRect l="17148" t="49937" r="68829" b="23399"/>
          <a:stretch>
            <a:fillRect/>
          </a:stretch>
        </p:blipFill>
        <p:spPr bwMode="auto">
          <a:xfrm>
            <a:off x="1931988" y="2514600"/>
            <a:ext cx="2146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/>
          <a:srcRect l="37781" t="49937" r="48790" b="23399"/>
          <a:stretch>
            <a:fillRect/>
          </a:stretch>
        </p:blipFill>
        <p:spPr bwMode="auto">
          <a:xfrm>
            <a:off x="5232400" y="2514600"/>
            <a:ext cx="20558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2"/>
          <a:srcRect l="58713" t="49937" r="28130" b="23399"/>
          <a:stretch>
            <a:fillRect/>
          </a:stretch>
        </p:blipFill>
        <p:spPr bwMode="auto">
          <a:xfrm>
            <a:off x="8580438" y="2514600"/>
            <a:ext cx="20145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2"/>
          <a:srcRect l="77795" t="49937" r="8693" b="23399"/>
          <a:stretch>
            <a:fillRect/>
          </a:stretch>
        </p:blipFill>
        <p:spPr bwMode="auto">
          <a:xfrm>
            <a:off x="11633200" y="2514600"/>
            <a:ext cx="20685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3"/>
          <a:srcRect l="5124" t="40985" r="56274" b="43587"/>
          <a:stretch>
            <a:fillRect/>
          </a:stretch>
        </p:blipFill>
        <p:spPr bwMode="auto">
          <a:xfrm>
            <a:off x="455787" y="1379538"/>
            <a:ext cx="4776613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168E-6 0 L -0.19813 0.4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934E-6 0 L -0.40444 0.4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3E-6 0 L 0.41362 0.4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81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696E-6 0 L 0.20592 0.4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"/>
          <p:cNvGrpSpPr>
            <a:grpSpLocks/>
          </p:cNvGrpSpPr>
          <p:nvPr/>
        </p:nvGrpSpPr>
        <p:grpSpPr bwMode="auto">
          <a:xfrm>
            <a:off x="5006975" y="111125"/>
            <a:ext cx="4035425" cy="1116013"/>
            <a:chOff x="4539228" y="172432"/>
            <a:chExt cx="3967964" cy="1115401"/>
          </a:xfrm>
        </p:grpSpPr>
        <p:grpSp>
          <p:nvGrpSpPr>
            <p:cNvPr id="23569" name="Group 2"/>
            <p:cNvGrpSpPr>
              <a:grpSpLocks/>
            </p:cNvGrpSpPr>
            <p:nvPr/>
          </p:nvGrpSpPr>
          <p:grpSpPr bwMode="auto">
            <a:xfrm>
              <a:off x="4539228" y="172432"/>
              <a:ext cx="3967964" cy="1115401"/>
              <a:chOff x="4539228" y="172432"/>
              <a:chExt cx="3967964" cy="1115401"/>
            </a:xfrm>
          </p:grpSpPr>
          <p:sp>
            <p:nvSpPr>
              <p:cNvPr id="23571" name="TextBox 4"/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181040" cy="64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72" name="TextBox 5"/>
              <p:cNvSpPr txBox="1">
                <a:spLocks noChangeArrowheads="1"/>
              </p:cNvSpPr>
              <p:nvPr/>
            </p:nvSpPr>
            <p:spPr bwMode="auto">
              <a:xfrm>
                <a:off x="7022642" y="641502"/>
                <a:ext cx="148455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839" y="1084744"/>
              <a:ext cx="8991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554" name="Picture 19"/>
          <p:cNvPicPr>
            <a:picLocks noChangeAspect="1" noChangeArrowheads="1"/>
          </p:cNvPicPr>
          <p:nvPr/>
        </p:nvPicPr>
        <p:blipFill>
          <a:blip r:embed="rId3"/>
          <a:srcRect l="11378" t="39140" r="12669" b="18758"/>
          <a:stretch>
            <a:fillRect/>
          </a:stretch>
        </p:blipFill>
        <p:spPr bwMode="auto">
          <a:xfrm>
            <a:off x="1128713" y="2667000"/>
            <a:ext cx="14554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6751638" y="4021138"/>
            <a:ext cx="199707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4 607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977313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43 500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384213" y="28321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63 500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767513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33 500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977313" y="4052888"/>
            <a:ext cx="1979612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5 607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384213" y="408305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7 607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379450" y="5291138"/>
            <a:ext cx="1985963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5 990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977313" y="5245100"/>
            <a:ext cx="1979612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5 780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519613" y="5257800"/>
            <a:ext cx="20193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5 580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1174413" y="6502400"/>
            <a:ext cx="1979612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7 969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937625" y="6497638"/>
            <a:ext cx="20193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7 959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51638" y="6497638"/>
            <a:ext cx="199707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7 949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697288" y="1125538"/>
            <a:ext cx="8558212" cy="700087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65: LUYỆN TẬP</a:t>
            </a:r>
          </a:p>
        </p:txBody>
      </p:sp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4"/>
          <a:srcRect l="17734" t="78075" r="73100" b="14630"/>
          <a:stretch>
            <a:fillRect/>
          </a:stretch>
        </p:blipFill>
        <p:spPr bwMode="auto">
          <a:xfrm>
            <a:off x="1509713" y="1574800"/>
            <a:ext cx="18288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281</Words>
  <Application>Microsoft Office PowerPoint</Application>
  <PresentationFormat>Custom</PresentationFormat>
  <Paragraphs>61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Thu</cp:lastModifiedBy>
  <cp:revision>248</cp:revision>
  <dcterms:created xsi:type="dcterms:W3CDTF">2022-07-10T01:37:20Z</dcterms:created>
  <dcterms:modified xsi:type="dcterms:W3CDTF">2026-01-25T00:35:25Z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2026-01-25T00:31:49Z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430ce689-bfe0-4aa8-b9e6-aec8ae7f0efe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