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9"/>
  </p:notesMasterIdLst>
  <p:sldIdLst>
    <p:sldId id="398" r:id="rId2"/>
    <p:sldId id="418" r:id="rId3"/>
    <p:sldId id="439" r:id="rId4"/>
    <p:sldId id="397" r:id="rId5"/>
    <p:sldId id="414" r:id="rId6"/>
    <p:sldId id="419" r:id="rId7"/>
    <p:sldId id="416" r:id="rId8"/>
    <p:sldId id="413" r:id="rId9"/>
    <p:sldId id="400" r:id="rId10"/>
    <p:sldId id="401" r:id="rId11"/>
    <p:sldId id="420" r:id="rId12"/>
    <p:sldId id="403" r:id="rId13"/>
    <p:sldId id="404" r:id="rId14"/>
    <p:sldId id="405" r:id="rId15"/>
    <p:sldId id="406" r:id="rId16"/>
    <p:sldId id="407" r:id="rId17"/>
    <p:sldId id="408" r:id="rId18"/>
    <p:sldId id="421" r:id="rId19"/>
    <p:sldId id="329" r:id="rId20"/>
    <p:sldId id="409" r:id="rId21"/>
    <p:sldId id="410" r:id="rId22"/>
    <p:sldId id="411" r:id="rId23"/>
    <p:sldId id="412" r:id="rId24"/>
    <p:sldId id="288" r:id="rId25"/>
    <p:sldId id="359" r:id="rId26"/>
    <p:sldId id="318" r:id="rId27"/>
    <p:sldId id="27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Aharoni" panose="02010803020104030203" pitchFamily="2" charset="-79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404040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B689-60F9-472D-84CB-6F0B2477570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DDC0-99FD-476E-BE08-149F8E5E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27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88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2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267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3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21741" y="223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8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065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7" r:id="rId5"/>
    <p:sldLayoutId id="2147483709" r:id="rId6"/>
    <p:sldLayoutId id="2147483719" r:id="rId7"/>
    <p:sldLayoutId id="2147483720" r:id="rId8"/>
    <p:sldLayoutId id="2147483721" r:id="rId9"/>
    <p:sldLayoutId id="2147483722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59" y="514503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1277247"/>
            <a:ext cx="3670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88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s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©u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7801" y="4371102"/>
            <a:ext cx="4340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chim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s©u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BD0B2-91A1-4E2C-94FD-82831797F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6"/>
          <a:stretch/>
        </p:blipFill>
        <p:spPr>
          <a:xfrm>
            <a:off x="1089058" y="1388056"/>
            <a:ext cx="3940142" cy="2713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F522EF-CC38-4669-AADC-161A4900A911}"/>
              </a:ext>
            </a:extLst>
          </p:cNvPr>
          <p:cNvSpPr txBox="1"/>
          <p:nvPr/>
        </p:nvSpPr>
        <p:spPr>
          <a:xfrm>
            <a:off x="997800" y="4372495"/>
            <a:ext cx="4340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chim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©u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9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2315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3271" y="3109689"/>
            <a:ext cx="2367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7925" y="2091892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53337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572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chim 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©u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113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c©y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3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21520" y="2250904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con tµu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94766" y="2366681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bå c©u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13693" y="2351625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con tr©u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1520" y="5593479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rau c¶i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26541" y="5615977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c©y cÇu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6836" y="5600071"/>
            <a:ext cx="30815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b«ng lau</a:t>
            </a:r>
          </a:p>
        </p:txBody>
      </p:sp>
      <p:pic>
        <p:nvPicPr>
          <p:cNvPr id="1026" name="Picture 2" descr="C:\Users\THOM\Desktop\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8" y="3360706"/>
            <a:ext cx="10880873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413498"/>
            <a:ext cx="1141875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06437" y="2363448"/>
            <a:ext cx="329183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con </a:t>
            </a:r>
            <a:r>
              <a:rPr lang="en-US" sz="6000" b="1" dirty="0" err="1">
                <a:latin typeface=".VnAvant" pitchFamily="34" charset="0"/>
              </a:rPr>
              <a:t>tµu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79684" y="2366681"/>
            <a:ext cx="29105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.VnAvant" pitchFamily="34" charset="0"/>
              </a:rPr>
              <a:t>bå c©u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25600" y="2351625"/>
            <a:ext cx="355281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.VnAvant" pitchFamily="34" charset="0"/>
              </a:rPr>
              <a:t>con tr©u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6438" y="4840447"/>
            <a:ext cx="29105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.VnAvant" pitchFamily="34" charset="0"/>
              </a:rPr>
              <a:t>rau c¶i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59257" y="4862945"/>
            <a:ext cx="3976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.VnAvant" pitchFamily="34" charset="0"/>
              </a:rPr>
              <a:t>c©y cÇu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86550" y="4847039"/>
            <a:ext cx="34918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.VnAvant" pitchFamily="34" charset="0"/>
              </a:rPr>
              <a:t>b«ng lau</a:t>
            </a:r>
          </a:p>
        </p:txBody>
      </p:sp>
    </p:spTree>
    <p:extLst>
      <p:ext uri="{BB962C8B-B14F-4D97-AF65-F5344CB8AC3E}">
        <p14:creationId xmlns:p14="http://schemas.microsoft.com/office/powerpoint/2010/main" val="12123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660349" y="2802146"/>
            <a:ext cx="2681745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au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4879909" y="4755790"/>
            <a:ext cx="2551079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­©u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351754" y="1206570"/>
            <a:ext cx="1924658" cy="17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78620" y="2189478"/>
            <a:ext cx="2957709" cy="83099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con tµu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8620" y="3559671"/>
            <a:ext cx="295771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bå c©u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8620" y="5065968"/>
            <a:ext cx="2957710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con tr©u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352800" y="2802146"/>
            <a:ext cx="1307549" cy="613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039036" y="4280150"/>
            <a:ext cx="1840873" cy="1026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stCxn id="30" idx="3"/>
            <a:endCxn id="11" idx="2"/>
          </p:cNvCxnSpPr>
          <p:nvPr/>
        </p:nvCxnSpPr>
        <p:spPr>
          <a:xfrm flipV="1">
            <a:off x="3336330" y="5459814"/>
            <a:ext cx="1543579" cy="21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229283" y="2914834"/>
            <a:ext cx="1553395" cy="500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7188942" y="3830775"/>
            <a:ext cx="1766976" cy="1484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82678" y="2176031"/>
            <a:ext cx="2945344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rau c¶i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40589" y="3549746"/>
            <a:ext cx="3283268" cy="7694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c©y cÇu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95744" y="5065968"/>
            <a:ext cx="2945344" cy="7694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b«ng lau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7188942" y="3934467"/>
            <a:ext cx="1551647" cy="11315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99829" y="6455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2. Tiếng nào có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vần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u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? Tiếng nào có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vần </a:t>
            </a:r>
            <a:r>
              <a:rPr lang="en-US" sz="3600" b="1">
                <a:solidFill>
                  <a:srgbClr val="FF0000"/>
                </a:solidFill>
              </a:rPr>
              <a:t>âu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07" y="757036"/>
            <a:ext cx="899069" cy="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 noProof="0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, ©u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17272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12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394378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pt-BR" sz="4800">
                <a:latin typeface=".VnAvant" pitchFamily="34" charset="0"/>
              </a:rPr>
              <a:t>ao c¸, chµo cê,  d¹y b¶o, m­ưa b·o, ¸o míi, ®¹o ®øc, leo trÌo, kÑo dÎo, ®Ïo gç, mÐo mã, c©y g¹o, khÐo tay, qu¶ t¸o, c« gi¸o</a:t>
            </a:r>
            <a:endParaRPr lang="en-US" sz="480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988" y="725443"/>
            <a:ext cx="10850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anh</a:t>
            </a:r>
            <a:r>
              <a:rPr lang="en-US" sz="4800" dirty="0">
                <a:latin typeface=".VnAvant" pitchFamily="34" charset="0"/>
              </a:rPr>
              <a:t>, ach, ª</a:t>
            </a:r>
            <a:r>
              <a:rPr lang="en-US" sz="4800" dirty="0" err="1">
                <a:latin typeface=".VnAvant" pitchFamily="34" charset="0"/>
              </a:rPr>
              <a:t>nh</a:t>
            </a:r>
            <a:r>
              <a:rPr lang="en-US" sz="4800" dirty="0">
                <a:latin typeface=".VnAvant" pitchFamily="34" charset="0"/>
              </a:rPr>
              <a:t>, ª</a:t>
            </a:r>
            <a:r>
              <a:rPr lang="en-US" sz="4800" dirty="0" err="1">
                <a:latin typeface=".VnAvant" pitchFamily="34" charset="0"/>
              </a:rPr>
              <a:t>ch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inh</a:t>
            </a:r>
            <a:r>
              <a:rPr lang="en-US" sz="4800" dirty="0">
                <a:latin typeface=".VnAvant" pitchFamily="34" charset="0"/>
              </a:rPr>
              <a:t>, ich, ai, ay</a:t>
            </a:r>
          </a:p>
          <a:p>
            <a:r>
              <a:rPr lang="en-US" sz="4800" dirty="0">
                <a:latin typeface=".VnAvant" pitchFamily="34" charset="0"/>
              </a:rPr>
              <a:t>oi, ©y, «</a:t>
            </a:r>
            <a:r>
              <a:rPr lang="en-US" sz="4800" dirty="0" err="1">
                <a:latin typeface=".VnAvant" pitchFamily="34" charset="0"/>
              </a:rPr>
              <a:t>i</a:t>
            </a:r>
            <a:r>
              <a:rPr lang="en-US" sz="4800" dirty="0">
                <a:latin typeface=".VnAvant" pitchFamily="34" charset="0"/>
              </a:rPr>
              <a:t>, ¬</a:t>
            </a:r>
            <a:r>
              <a:rPr lang="en-US" sz="4800" dirty="0" err="1">
                <a:latin typeface=".VnAvant" pitchFamily="34" charset="0"/>
              </a:rPr>
              <a:t>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ui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6000" dirty="0" err="1">
                <a:latin typeface=".VnAvant" pitchFamily="34" charset="0"/>
              </a:rPr>
              <a:t>ư</a:t>
            </a:r>
            <a:r>
              <a:rPr lang="en-US" sz="4800" dirty="0" err="1">
                <a:latin typeface=".VnAvant" pitchFamily="34" charset="0"/>
              </a:rPr>
              <a:t>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u«i</a:t>
            </a:r>
            <a:r>
              <a:rPr lang="en-US" sz="4800" dirty="0">
                <a:latin typeface=".VnAvant" pitchFamily="34" charset="0"/>
              </a:rPr>
              <a:t>,</a:t>
            </a:r>
            <a:r>
              <a:rPr lang="en-US" sz="6000" dirty="0">
                <a:latin typeface=".VnAvant" pitchFamily="34" charset="0"/>
              </a:rPr>
              <a:t> ­</a:t>
            </a:r>
            <a:r>
              <a:rPr lang="en-US" sz="6000" dirty="0" err="1">
                <a:latin typeface=".VnAvant" pitchFamily="34" charset="0"/>
              </a:rPr>
              <a:t>ư</a:t>
            </a:r>
            <a:r>
              <a:rPr lang="en-US" sz="4800" dirty="0" err="1">
                <a:latin typeface=".VnAvant" pitchFamily="34" charset="0"/>
              </a:rPr>
              <a:t>¬i</a:t>
            </a:r>
            <a:r>
              <a:rPr lang="en-US" sz="4800" dirty="0">
                <a:latin typeface=".VnAvant" pitchFamily="34" charset="0"/>
              </a:rPr>
              <a:t> , </a:t>
            </a:r>
            <a:r>
              <a:rPr lang="en-US" sz="4800" dirty="0" err="1">
                <a:latin typeface=".VnAvant" pitchFamily="34" charset="0"/>
              </a:rPr>
              <a:t>ao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eo</a:t>
            </a:r>
            <a:r>
              <a:rPr lang="en-US" sz="4800" dirty="0">
                <a:latin typeface=".VnAvant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477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5" y="672353"/>
            <a:ext cx="9520517" cy="56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9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OM\Desktop\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398494"/>
            <a:ext cx="11860306" cy="51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6084" y="629053"/>
            <a:ext cx="39521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S¸u cñ cµ rèt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225C01-6AA4-40FA-9249-C560E49F682B}"/>
              </a:ext>
            </a:extLst>
          </p:cNvPr>
          <p:cNvCxnSpPr>
            <a:cxnSpLocks/>
          </p:cNvCxnSpPr>
          <p:nvPr/>
        </p:nvCxnSpPr>
        <p:spPr>
          <a:xfrm>
            <a:off x="3866758" y="1311592"/>
            <a:ext cx="1943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03041-A67E-466C-B68D-732AD19AF03A}"/>
              </a:ext>
            </a:extLst>
          </p:cNvPr>
          <p:cNvCxnSpPr>
            <a:cxnSpLocks/>
          </p:cNvCxnSpPr>
          <p:nvPr/>
        </p:nvCxnSpPr>
        <p:spPr>
          <a:xfrm>
            <a:off x="2192703" y="2014977"/>
            <a:ext cx="16740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E4565-C2D5-4F47-B4B2-FBA577F6E09D}"/>
              </a:ext>
            </a:extLst>
          </p:cNvPr>
          <p:cNvCxnSpPr>
            <a:cxnSpLocks/>
          </p:cNvCxnSpPr>
          <p:nvPr/>
        </p:nvCxnSpPr>
        <p:spPr>
          <a:xfrm>
            <a:off x="2889056" y="3429000"/>
            <a:ext cx="16740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E51C88-DF8C-48A1-A74F-78C94A072825}"/>
              </a:ext>
            </a:extLst>
          </p:cNvPr>
          <p:cNvCxnSpPr>
            <a:cxnSpLocks/>
          </p:cNvCxnSpPr>
          <p:nvPr/>
        </p:nvCxnSpPr>
        <p:spPr>
          <a:xfrm>
            <a:off x="2389655" y="4188656"/>
            <a:ext cx="1406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9888E9-1FE3-4370-B7F1-B5FFD898C13C}"/>
              </a:ext>
            </a:extLst>
          </p:cNvPr>
          <p:cNvCxnSpPr>
            <a:cxnSpLocks/>
          </p:cNvCxnSpPr>
          <p:nvPr/>
        </p:nvCxnSpPr>
        <p:spPr>
          <a:xfrm>
            <a:off x="1137630" y="6355081"/>
            <a:ext cx="1406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61603F-80CE-428D-8732-E5C2331D593C}"/>
              </a:ext>
            </a:extLst>
          </p:cNvPr>
          <p:cNvCxnSpPr>
            <a:cxnSpLocks/>
          </p:cNvCxnSpPr>
          <p:nvPr/>
        </p:nvCxnSpPr>
        <p:spPr>
          <a:xfrm flipV="1">
            <a:off x="4689231" y="6355081"/>
            <a:ext cx="1767840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1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OM\Desktop\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398494"/>
            <a:ext cx="11860306" cy="51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6084" y="629053"/>
            <a:ext cx="39521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S¸u cñ cµ rèt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709861" y="123883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7521870" y="123883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9350670" y="123883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709861" y="275835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0781708" y="259869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215153" y="343241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358153" y="343241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9991165" y="343241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553460" y="499227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755965" y="4992273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0" y="5583943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>
                <a:solidFill>
                  <a:schemeClr val="tx1"/>
                </a:solidFill>
                <a:latin typeface="+mj-lt"/>
              </a:rPr>
              <a:t>1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2528047" y="5638903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>
                <a:solidFill>
                  <a:schemeClr val="tx1"/>
                </a:solidFill>
                <a:latin typeface="+mj-lt"/>
              </a:rPr>
              <a:t>1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3427256" y="5598561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>
                <a:solidFill>
                  <a:schemeClr val="tx1"/>
                </a:solidFill>
                <a:latin typeface="+mj-lt"/>
              </a:rPr>
              <a:t>1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25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OM\Desktop\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398494"/>
            <a:ext cx="11860306" cy="51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6084" y="629053"/>
            <a:ext cx="39521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S¸u cñ cµ rèt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709861" y="123883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553460" y="27180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553459" y="501745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80129" y="2320470"/>
            <a:ext cx="174812" cy="36477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54388" y="4525788"/>
            <a:ext cx="174812" cy="36477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834717" y="5937729"/>
            <a:ext cx="174812" cy="36477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604E18C-3B28-47D4-BC6F-30E9B2FEC26A}"/>
              </a:ext>
            </a:extLst>
          </p:cNvPr>
          <p:cNvSpPr txBox="1">
            <a:spLocks/>
          </p:cNvSpPr>
          <p:nvPr/>
        </p:nvSpPr>
        <p:spPr>
          <a:xfrm>
            <a:off x="0" y="449154"/>
            <a:ext cx="11495314" cy="89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Những ý nào thể hiện đúng nội dung câu chuyện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2AAFA-F1E8-4A70-BCB8-DD54A8C67744}"/>
              </a:ext>
            </a:extLst>
          </p:cNvPr>
          <p:cNvSpPr txBox="1">
            <a:spLocks/>
          </p:cNvSpPr>
          <p:nvPr/>
        </p:nvSpPr>
        <p:spPr>
          <a:xfrm>
            <a:off x="2373564" y="1914868"/>
            <a:ext cx="8894657" cy="79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nâu nhổ một ôm cà rốt.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A65A5D-D853-4945-8D21-B197B0594DAE}"/>
              </a:ext>
            </a:extLst>
          </p:cNvPr>
          <p:cNvSpPr txBox="1">
            <a:spLocks/>
          </p:cNvSpPr>
          <p:nvPr/>
        </p:nvSpPr>
        <p:spPr>
          <a:xfrm>
            <a:off x="2490091" y="4155141"/>
            <a:ext cx="8894658" cy="10077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Thỏ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nâu chưa biết đếm.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D8C69A5-E9CF-431A-9A96-939CCA94D0CA}"/>
              </a:ext>
            </a:extLst>
          </p:cNvPr>
          <p:cNvSpPr/>
          <p:nvPr/>
        </p:nvSpPr>
        <p:spPr>
          <a:xfrm>
            <a:off x="2373564" y="3093557"/>
            <a:ext cx="8894658" cy="791767"/>
          </a:xfrm>
          <a:prstGeom prst="roundRect">
            <a:avLst/>
          </a:prstGeom>
          <a:solidFill>
            <a:srgbClr val="FFAF6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Thỏ nâu chỉ nhổ sáu củ cà rốt.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1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45327B5A-5E9F-4315-9F14-66BFCF313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8368F443-612E-4025-B027-5E95FFC3E8E8}"/>
              </a:ext>
            </a:extLst>
          </p:cNvPr>
          <p:cNvSpPr/>
          <p:nvPr/>
        </p:nvSpPr>
        <p:spPr>
          <a:xfrm>
            <a:off x="2373564" y="422672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4A47B-8086-495F-8AD2-3E7CD5F6C896}"/>
              </a:ext>
            </a:extLst>
          </p:cNvPr>
          <p:cNvSpPr/>
          <p:nvPr/>
        </p:nvSpPr>
        <p:spPr>
          <a:xfrm>
            <a:off x="2275200" y="2058102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01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lang="zh-CN" altLang="en-US" sz="96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4B4CB-AE6C-4144-AB31-8B7FC08F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2" y="2354614"/>
            <a:ext cx="12102548" cy="260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293C-22CD-4AED-8B1B-1A63FE1C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68" y="571467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179428"/>
            <a:ext cx="3403600" cy="5736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Mèo dạy hổ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190511" y="664292"/>
            <a:ext cx="118849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 mèo săn giỏi,hổ đến xin 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giao hẹn: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sẽ dạy.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anh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 được bắt lũ thú nhỏ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Hổ đồng ý.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vừa học được cách vồ mồi,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đã săn thỏ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 là mèo không dạy hổ nữa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Hổ nghĩ tài nó đã cao.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Tối đó,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chờ mèo đi qua,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lao ra vồ.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 leo tót lên cây,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bảo: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Mẻo mèo meo!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có võ trèo,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chưa dạy hổ. 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5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­au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©u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2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52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au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©u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89090" y="2448828"/>
            <a:ext cx="1632683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1894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236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46734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67148" y="2979089"/>
            <a:ext cx="18618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 </a:t>
            </a:r>
          </a:p>
        </p:txBody>
      </p:sp>
    </p:spTree>
    <p:extLst>
      <p:ext uri="{BB962C8B-B14F-4D97-AF65-F5344CB8AC3E}">
        <p14:creationId xmlns:p14="http://schemas.microsoft.com/office/powerpoint/2010/main" val="12958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42552 0.1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7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42448 -0.064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-3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875 0.014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25781 -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365121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6363" y="4371102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cau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0" r="12981"/>
          <a:stretch/>
        </p:blipFill>
        <p:spPr>
          <a:xfrm>
            <a:off x="1794811" y="1454719"/>
            <a:ext cx="2489174" cy="2579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256D16-344B-4D87-86E4-BB361D27E7F2}"/>
              </a:ext>
            </a:extLst>
          </p:cNvPr>
          <p:cNvSpPr txBox="1"/>
          <p:nvPr/>
        </p:nvSpPr>
        <p:spPr>
          <a:xfrm>
            <a:off x="1616363" y="4377056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</TotalTime>
  <Words>512</Words>
  <Application>Microsoft Office PowerPoint</Application>
  <PresentationFormat>Widescreen</PresentationFormat>
  <Paragraphs>103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UTM Avo</vt:lpstr>
      <vt:lpstr>汉仪喵小姐简</vt:lpstr>
      <vt:lpstr>.VnAvant</vt:lpstr>
      <vt:lpstr>Arial</vt:lpstr>
      <vt:lpstr>Calibri</vt:lpstr>
      <vt:lpstr>Times New Roman</vt:lpstr>
      <vt:lpstr>Aharoni</vt:lpstr>
      <vt:lpstr>inpin heiti</vt:lpstr>
      <vt:lpstr>等线</vt:lpstr>
      <vt:lpstr>HOC10 TEMPLATE</vt:lpstr>
      <vt:lpstr>PowerPoint Presentation</vt:lpstr>
      <vt:lpstr>PowerPoint Presentation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156</cp:revision>
  <dcterms:created xsi:type="dcterms:W3CDTF">2021-11-01T08:16:43Z</dcterms:created>
  <dcterms:modified xsi:type="dcterms:W3CDTF">2024-01-28T07:26:09Z</dcterms:modified>
</cp:coreProperties>
</file>