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61" r:id="rId5"/>
    <p:sldId id="268" r:id="rId6"/>
    <p:sldId id="270" r:id="rId7"/>
    <p:sldId id="260" r:id="rId8"/>
    <p:sldId id="266" r:id="rId9"/>
    <p:sldId id="267" r:id="rId10"/>
    <p:sldId id="269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B036-E686-469E-ADC6-B92F54B4926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6CE2-6099-4170-9F2F-C63245973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06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B036-E686-469E-ADC6-B92F54B4926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6CE2-6099-4170-9F2F-C63245973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63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B036-E686-469E-ADC6-B92F54B4926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6CE2-6099-4170-9F2F-C63245973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8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B036-E686-469E-ADC6-B92F54B4926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6CE2-6099-4170-9F2F-C63245973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30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B036-E686-469E-ADC6-B92F54B4926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6CE2-6099-4170-9F2F-C63245973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90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B036-E686-469E-ADC6-B92F54B4926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6CE2-6099-4170-9F2F-C63245973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1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B036-E686-469E-ADC6-B92F54B4926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6CE2-6099-4170-9F2F-C63245973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4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B036-E686-469E-ADC6-B92F54B4926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6CE2-6099-4170-9F2F-C63245973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8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B036-E686-469E-ADC6-B92F54B4926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6CE2-6099-4170-9F2F-C63245973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88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B036-E686-469E-ADC6-B92F54B4926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6CE2-6099-4170-9F2F-C63245973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43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B036-E686-469E-ADC6-B92F54B4926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6CE2-6099-4170-9F2F-C63245973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46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7B036-E686-469E-ADC6-B92F54B4926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06CE2-6099-4170-9F2F-C63245973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5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ầm non thiên nh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6291" y="2166385"/>
            <a:ext cx="1009996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400" b="1" smtClean="0">
                <a:solidFill>
                  <a:srgbClr val="002060"/>
                </a:solidFill>
              </a:rPr>
              <a:t>CHÀO MỪNG CÁC EM ĐẾN VỚI TIẾT HỌC</a:t>
            </a:r>
          </a:p>
          <a:p>
            <a:pPr algn="ctr">
              <a:lnSpc>
                <a:spcPct val="150000"/>
              </a:lnSpc>
            </a:pPr>
            <a:r>
              <a:rPr lang="en-GB" sz="5400" b="1" smtClean="0">
                <a:solidFill>
                  <a:srgbClr val="002060"/>
                </a:solidFill>
              </a:rPr>
              <a:t> </a:t>
            </a:r>
            <a:r>
              <a:rPr lang="en-GB" sz="4400" b="1" smtClean="0">
                <a:solidFill>
                  <a:srgbClr val="00B050"/>
                </a:solidFill>
              </a:rPr>
              <a:t>TỰ NHIÊN VÀ XÃ HỘI</a:t>
            </a:r>
            <a:endParaRPr lang="en-US" sz="44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4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12" y="775854"/>
            <a:ext cx="11236294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0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raw and Coloring Ant - Tập vẽ và tô màu Con kiế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441" y="1361642"/>
            <a:ext cx="4188016" cy="2637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34" y="160338"/>
            <a:ext cx="4162548" cy="2331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3639416"/>
            <a:ext cx="4094307" cy="2456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120" y="3999201"/>
            <a:ext cx="2858799" cy="2858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8758" y="35429"/>
            <a:ext cx="2734108" cy="2734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758" y="3556721"/>
            <a:ext cx="2711823" cy="221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3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 karao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811" y="0"/>
            <a:ext cx="10700084" cy="714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8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600"/>
                            </p:stCondLst>
                            <p:childTnLst>
                              <p:par>
                                <p:cTn id="8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powerpoint chủ đề giáo dục thiên nhiên trong rừ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4727" y="3277230"/>
            <a:ext cx="8174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smtClean="0">
                <a:solidFill>
                  <a:schemeClr val="bg1"/>
                </a:solidFill>
              </a:rPr>
              <a:t>Chuẩn bị khi đi tham quan thiên nhiên</a:t>
            </a:r>
            <a:endParaRPr lang="en-US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635" y="2890809"/>
            <a:ext cx="5976217" cy="396719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8" y="-60209"/>
            <a:ext cx="5707599" cy="3679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1636" y="138545"/>
            <a:ext cx="57402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mtClean="0">
                <a:solidFill>
                  <a:srgbClr val="00B050"/>
                </a:solidFill>
              </a:rPr>
              <a:t>Đồ dùng: </a:t>
            </a:r>
          </a:p>
          <a:p>
            <a:pPr marL="285750" indent="-285750">
              <a:buFontTx/>
              <a:buChar char="-"/>
            </a:pPr>
            <a:r>
              <a:rPr lang="en-GB" sz="2800" smtClean="0">
                <a:solidFill>
                  <a:srgbClr val="0070C0"/>
                </a:solidFill>
              </a:rPr>
              <a:t>Mũ			      - Khẩu trang</a:t>
            </a:r>
          </a:p>
          <a:p>
            <a:pPr marL="285750" indent="-285750">
              <a:buFontTx/>
              <a:buChar char="-"/>
            </a:pPr>
            <a:r>
              <a:rPr lang="en-GB" sz="2800" smtClean="0">
                <a:solidFill>
                  <a:srgbClr val="0070C0"/>
                </a:solidFill>
              </a:rPr>
              <a:t>Găng tay		      - Bình nước</a:t>
            </a:r>
          </a:p>
          <a:p>
            <a:pPr marL="285750" indent="-285750">
              <a:buFontTx/>
              <a:buChar char="-"/>
            </a:pPr>
            <a:r>
              <a:rPr lang="en-GB" sz="2800" smtClean="0">
                <a:solidFill>
                  <a:srgbClr val="0070C0"/>
                </a:solidFill>
              </a:rPr>
              <a:t>Ba lô		      - Bút viết	</a:t>
            </a:r>
          </a:p>
          <a:p>
            <a:pPr marL="285750" indent="-285750">
              <a:buFontTx/>
              <a:buChar char="-"/>
            </a:pPr>
            <a:r>
              <a:rPr lang="en-GB" sz="2800" smtClean="0">
                <a:solidFill>
                  <a:srgbClr val="0070C0"/>
                </a:solidFill>
              </a:rPr>
              <a:t>Phiếu quan sát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454" y="3619139"/>
            <a:ext cx="60955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mtClean="0">
                <a:solidFill>
                  <a:srgbClr val="FF0000"/>
                </a:solidFill>
              </a:rPr>
              <a:t>Lưu ý:</a:t>
            </a:r>
          </a:p>
          <a:p>
            <a:pPr algn="just"/>
            <a:r>
              <a:rPr lang="en-GB" sz="2800" smtClean="0">
                <a:solidFill>
                  <a:srgbClr val="FF0000"/>
                </a:solidFill>
              </a:rPr>
              <a:t>- Không tự ý hái/ăn bất kì hoa, quả nào.</a:t>
            </a:r>
          </a:p>
          <a:p>
            <a:pPr algn="just"/>
            <a:r>
              <a:rPr lang="en-GB" sz="2800" smtClean="0">
                <a:solidFill>
                  <a:srgbClr val="FF0000"/>
                </a:solidFill>
              </a:rPr>
              <a:t>- Không tự ý chạm tay vào bất kì con vật nào.</a:t>
            </a:r>
          </a:p>
          <a:p>
            <a:pPr algn="just"/>
            <a:r>
              <a:rPr lang="en-GB" sz="2800" smtClean="0">
                <a:solidFill>
                  <a:srgbClr val="FF0000"/>
                </a:solidFill>
              </a:rPr>
              <a:t>- Luôn sử dụng găng tay khi tiếp xúc với các cây và con vật.</a:t>
            </a:r>
          </a:p>
          <a:p>
            <a:pPr algn="just"/>
            <a:r>
              <a:rPr lang="en-GB" sz="2800" smtClean="0">
                <a:solidFill>
                  <a:srgbClr val="FF0000"/>
                </a:solidFill>
              </a:rPr>
              <a:t>- Không xả rác bừa bãi.</a:t>
            </a:r>
          </a:p>
        </p:txBody>
      </p:sp>
    </p:spTree>
    <p:extLst>
      <p:ext uri="{BB962C8B-B14F-4D97-AF65-F5344CB8AC3E}">
        <p14:creationId xmlns:p14="http://schemas.microsoft.com/office/powerpoint/2010/main" val="163065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85" y="1825625"/>
            <a:ext cx="11298887" cy="19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9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465347"/>
              </p:ext>
            </p:extLst>
          </p:nvPr>
        </p:nvGraphicFramePr>
        <p:xfrm>
          <a:off x="651162" y="151630"/>
          <a:ext cx="10889676" cy="3164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09964">
                  <a:extLst>
                    <a:ext uri="{9D8B030D-6E8A-4147-A177-3AD203B41FA5}">
                      <a16:colId xmlns:a16="http://schemas.microsoft.com/office/drawing/2014/main" val="2532319323"/>
                    </a:ext>
                  </a:extLst>
                </a:gridCol>
                <a:gridCol w="1209964">
                  <a:extLst>
                    <a:ext uri="{9D8B030D-6E8A-4147-A177-3AD203B41FA5}">
                      <a16:colId xmlns:a16="http://schemas.microsoft.com/office/drawing/2014/main" val="2127834963"/>
                    </a:ext>
                  </a:extLst>
                </a:gridCol>
                <a:gridCol w="1209964">
                  <a:extLst>
                    <a:ext uri="{9D8B030D-6E8A-4147-A177-3AD203B41FA5}">
                      <a16:colId xmlns:a16="http://schemas.microsoft.com/office/drawing/2014/main" val="2772571256"/>
                    </a:ext>
                  </a:extLst>
                </a:gridCol>
                <a:gridCol w="1209964">
                  <a:extLst>
                    <a:ext uri="{9D8B030D-6E8A-4147-A177-3AD203B41FA5}">
                      <a16:colId xmlns:a16="http://schemas.microsoft.com/office/drawing/2014/main" val="578641094"/>
                    </a:ext>
                  </a:extLst>
                </a:gridCol>
                <a:gridCol w="1209964">
                  <a:extLst>
                    <a:ext uri="{9D8B030D-6E8A-4147-A177-3AD203B41FA5}">
                      <a16:colId xmlns:a16="http://schemas.microsoft.com/office/drawing/2014/main" val="1048560761"/>
                    </a:ext>
                  </a:extLst>
                </a:gridCol>
                <a:gridCol w="1209964">
                  <a:extLst>
                    <a:ext uri="{9D8B030D-6E8A-4147-A177-3AD203B41FA5}">
                      <a16:colId xmlns:a16="http://schemas.microsoft.com/office/drawing/2014/main" val="2318576689"/>
                    </a:ext>
                  </a:extLst>
                </a:gridCol>
                <a:gridCol w="1209964">
                  <a:extLst>
                    <a:ext uri="{9D8B030D-6E8A-4147-A177-3AD203B41FA5}">
                      <a16:colId xmlns:a16="http://schemas.microsoft.com/office/drawing/2014/main" val="3501817647"/>
                    </a:ext>
                  </a:extLst>
                </a:gridCol>
                <a:gridCol w="1209964">
                  <a:extLst>
                    <a:ext uri="{9D8B030D-6E8A-4147-A177-3AD203B41FA5}">
                      <a16:colId xmlns:a16="http://schemas.microsoft.com/office/drawing/2014/main" val="3544578104"/>
                    </a:ext>
                  </a:extLst>
                </a:gridCol>
                <a:gridCol w="1209964">
                  <a:extLst>
                    <a:ext uri="{9D8B030D-6E8A-4147-A177-3AD203B41FA5}">
                      <a16:colId xmlns:a16="http://schemas.microsoft.com/office/drawing/2014/main" val="3309066919"/>
                    </a:ext>
                  </a:extLst>
                </a:gridCol>
              </a:tblGrid>
              <a:tr h="370840">
                <a:tc gridSpan="9"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latin typeface="VNI-Avo" pitchFamily="2" charset="0"/>
                        </a:rPr>
                        <a:t>PHIEÁU</a:t>
                      </a:r>
                      <a:r>
                        <a:rPr lang="en-GB" baseline="0" smtClean="0">
                          <a:latin typeface="VNI-Avo" pitchFamily="2" charset="0"/>
                        </a:rPr>
                        <a:t> QUAN SAÙT CAÂY</a:t>
                      </a: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19007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Teân</a:t>
                      </a:r>
                      <a:r>
                        <a:rPr lang="en-GB" b="1" baseline="0" smtClean="0">
                          <a:latin typeface="VNI-Avo" pitchFamily="2" charset="0"/>
                        </a:rPr>
                        <a:t> caây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To hoaëc</a:t>
                      </a:r>
                      <a:r>
                        <a:rPr lang="en-GB" b="1" baseline="0" smtClean="0">
                          <a:latin typeface="VNI-Avo" pitchFamily="2" charset="0"/>
                        </a:rPr>
                        <a:t> nhoû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Cao hoaëc</a:t>
                      </a:r>
                      <a:r>
                        <a:rPr lang="en-GB" b="1" baseline="0" smtClean="0">
                          <a:latin typeface="VNI-Avo" pitchFamily="2" charset="0"/>
                        </a:rPr>
                        <a:t> thaáp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Coù</a:t>
                      </a:r>
                      <a:r>
                        <a:rPr lang="en-GB" b="1" baseline="0" smtClean="0">
                          <a:latin typeface="VNI-Avo" pitchFamily="2" charset="0"/>
                        </a:rPr>
                        <a:t> hoa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Khoâng</a:t>
                      </a:r>
                      <a:r>
                        <a:rPr lang="en-GB" b="1" baseline="0" smtClean="0">
                          <a:latin typeface="VNI-Avo" pitchFamily="2" charset="0"/>
                        </a:rPr>
                        <a:t> coù hoa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Loaïi</a:t>
                      </a:r>
                      <a:r>
                        <a:rPr lang="en-GB" b="1" baseline="0" smtClean="0">
                          <a:latin typeface="VNI-Avo" pitchFamily="2" charset="0"/>
                        </a:rPr>
                        <a:t> caây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48006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Caây</a:t>
                      </a:r>
                      <a:r>
                        <a:rPr lang="en-GB" b="1" baseline="0" smtClean="0">
                          <a:latin typeface="VNI-Avo" pitchFamily="2" charset="0"/>
                        </a:rPr>
                        <a:t> rau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Caây</a:t>
                      </a:r>
                      <a:r>
                        <a:rPr lang="en-GB" b="1" baseline="0" smtClean="0">
                          <a:latin typeface="VNI-Avo" pitchFamily="2" charset="0"/>
                        </a:rPr>
                        <a:t> boùng maùt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Caây</a:t>
                      </a:r>
                      <a:r>
                        <a:rPr lang="en-GB" b="1" baseline="0" smtClean="0">
                          <a:latin typeface="VNI-Avo" pitchFamily="2" charset="0"/>
                        </a:rPr>
                        <a:t> aên quaû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Caây</a:t>
                      </a:r>
                      <a:r>
                        <a:rPr lang="en-GB" b="1" baseline="0" smtClean="0">
                          <a:latin typeface="VNI-Avo" pitchFamily="2" charset="0"/>
                        </a:rPr>
                        <a:t> hoa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6565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843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573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74847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273008"/>
              </p:ext>
            </p:extLst>
          </p:nvPr>
        </p:nvGraphicFramePr>
        <p:xfrm>
          <a:off x="651162" y="3698392"/>
          <a:ext cx="10889676" cy="27096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78524">
                  <a:extLst>
                    <a:ext uri="{9D8B030D-6E8A-4147-A177-3AD203B41FA5}">
                      <a16:colId xmlns:a16="http://schemas.microsoft.com/office/drawing/2014/main" val="2532319323"/>
                    </a:ext>
                  </a:extLst>
                </a:gridCol>
                <a:gridCol w="1242328">
                  <a:extLst>
                    <a:ext uri="{9D8B030D-6E8A-4147-A177-3AD203B41FA5}">
                      <a16:colId xmlns:a16="http://schemas.microsoft.com/office/drawing/2014/main" val="2127834963"/>
                    </a:ext>
                  </a:extLst>
                </a:gridCol>
                <a:gridCol w="1180979">
                  <a:extLst>
                    <a:ext uri="{9D8B030D-6E8A-4147-A177-3AD203B41FA5}">
                      <a16:colId xmlns:a16="http://schemas.microsoft.com/office/drawing/2014/main" val="2772571256"/>
                    </a:ext>
                  </a:extLst>
                </a:gridCol>
                <a:gridCol w="2392633">
                  <a:extLst>
                    <a:ext uri="{9D8B030D-6E8A-4147-A177-3AD203B41FA5}">
                      <a16:colId xmlns:a16="http://schemas.microsoft.com/office/drawing/2014/main" val="578641094"/>
                    </a:ext>
                  </a:extLst>
                </a:gridCol>
                <a:gridCol w="1242329">
                  <a:extLst>
                    <a:ext uri="{9D8B030D-6E8A-4147-A177-3AD203B41FA5}">
                      <a16:colId xmlns:a16="http://schemas.microsoft.com/office/drawing/2014/main" val="2318576689"/>
                    </a:ext>
                  </a:extLst>
                </a:gridCol>
                <a:gridCol w="1395958">
                  <a:extLst>
                    <a:ext uri="{9D8B030D-6E8A-4147-A177-3AD203B41FA5}">
                      <a16:colId xmlns:a16="http://schemas.microsoft.com/office/drawing/2014/main" val="3501817647"/>
                    </a:ext>
                  </a:extLst>
                </a:gridCol>
                <a:gridCol w="1456925">
                  <a:extLst>
                    <a:ext uri="{9D8B030D-6E8A-4147-A177-3AD203B41FA5}">
                      <a16:colId xmlns:a16="http://schemas.microsoft.com/office/drawing/2014/main" val="3544578104"/>
                    </a:ext>
                  </a:extLst>
                </a:gridCol>
              </a:tblGrid>
              <a:tr h="381530">
                <a:tc gridSpan="7">
                  <a:txBody>
                    <a:bodyPr/>
                    <a:lstStyle/>
                    <a:p>
                      <a:pPr algn="ctr"/>
                      <a:r>
                        <a:rPr lang="en-GB" smtClean="0">
                          <a:latin typeface="VNI-Avo" pitchFamily="2" charset="0"/>
                        </a:rPr>
                        <a:t>PHIEÁU</a:t>
                      </a:r>
                      <a:r>
                        <a:rPr lang="en-GB" baseline="0" smtClean="0">
                          <a:latin typeface="VNI-Avo" pitchFamily="2" charset="0"/>
                        </a:rPr>
                        <a:t> QUAN SAÙT CON VAÄT</a:t>
                      </a: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190079"/>
                  </a:ext>
                </a:extLst>
              </a:tr>
              <a:tr h="381530">
                <a:tc rowSpan="2"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Teân</a:t>
                      </a:r>
                      <a:r>
                        <a:rPr lang="en-GB" b="1" baseline="0" smtClean="0">
                          <a:latin typeface="VNI-Avo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b="1" baseline="0" smtClean="0">
                          <a:latin typeface="VNI-Avo" pitchFamily="2" charset="0"/>
                        </a:rPr>
                        <a:t>con vaät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To hoaëc</a:t>
                      </a:r>
                      <a:r>
                        <a:rPr lang="en-GB" b="1" baseline="0" smtClean="0">
                          <a:latin typeface="VNI-Avo" pitchFamily="2" charset="0"/>
                        </a:rPr>
                        <a:t> nhoû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Cao hoaëc</a:t>
                      </a:r>
                      <a:r>
                        <a:rPr lang="en-GB" b="1" baseline="0" smtClean="0">
                          <a:latin typeface="VNI-Avo" pitchFamily="2" charset="0"/>
                        </a:rPr>
                        <a:t> thaáp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Maøu</a:t>
                      </a:r>
                      <a:r>
                        <a:rPr lang="en-GB" b="1" baseline="0" smtClean="0">
                          <a:latin typeface="VNI-Avo" pitchFamily="2" charset="0"/>
                        </a:rPr>
                        <a:t> saéc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Boä</a:t>
                      </a:r>
                      <a:r>
                        <a:rPr lang="en-GB" b="1" baseline="0" smtClean="0">
                          <a:latin typeface="VNI-Avo" pitchFamily="2" charset="0"/>
                        </a:rPr>
                        <a:t> phaän di chuyeån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480062"/>
                  </a:ext>
                </a:extLst>
              </a:tr>
              <a:tr h="559229">
                <a:tc vMerge="1"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Chaân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Vaây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smtClean="0">
                          <a:latin typeface="VNI-Avo" pitchFamily="2" charset="0"/>
                        </a:rPr>
                        <a:t>Caùnh</a:t>
                      </a:r>
                      <a:endParaRPr lang="en-US" b="1">
                        <a:latin typeface="VNI-Avo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6565191"/>
                  </a:ext>
                </a:extLst>
              </a:tr>
              <a:tr h="3815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843093"/>
                  </a:ext>
                </a:extLst>
              </a:tr>
              <a:tr h="38153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573231"/>
                  </a:ext>
                </a:extLst>
              </a:tr>
              <a:tr h="381530">
                <a:tc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748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00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powerpoint chủ đề giáo dục thiên nhiên trong rừ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3054" y="3194103"/>
            <a:ext cx="7966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smtClean="0">
                <a:solidFill>
                  <a:schemeClr val="bg1"/>
                </a:solidFill>
              </a:rPr>
              <a:t>2. </a:t>
            </a:r>
            <a:r>
              <a:rPr lang="en-GB" sz="4800" b="1" smtClean="0">
                <a:solidFill>
                  <a:schemeClr val="bg1"/>
                </a:solidFill>
              </a:rPr>
              <a:t>Thực hành </a:t>
            </a:r>
          </a:p>
          <a:p>
            <a:pPr algn="ctr"/>
            <a:r>
              <a:rPr lang="en-GB" sz="4800" b="1" smtClean="0">
                <a:solidFill>
                  <a:schemeClr val="bg1"/>
                </a:solidFill>
              </a:rPr>
              <a:t>quan sát thiên nhiên</a:t>
            </a:r>
            <a:endParaRPr lang="en-US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17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powerpoint chủ đề giáo dục thiên nhiên trong rừ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7644" y="2907532"/>
            <a:ext cx="7966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</a:rPr>
              <a:t>3</a:t>
            </a:r>
            <a:r>
              <a:rPr lang="en-GB" sz="4800" b="1" smtClean="0">
                <a:solidFill>
                  <a:schemeClr val="bg1"/>
                </a:solidFill>
              </a:rPr>
              <a:t>. Báo cáo thu hoạch</a:t>
            </a:r>
          </a:p>
          <a:p>
            <a:pPr algn="ctr"/>
            <a:r>
              <a:rPr lang="en-GB" sz="4800" b="1" smtClean="0">
                <a:solidFill>
                  <a:schemeClr val="bg1"/>
                </a:solidFill>
              </a:rPr>
              <a:t>sau khi đi quan sát thiên nhiên</a:t>
            </a:r>
            <a:endParaRPr lang="en-US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4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91" y="427157"/>
            <a:ext cx="7980218" cy="574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6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150</Words>
  <Application>Microsoft Office PowerPoint</Application>
  <PresentationFormat>Widescreen</PresentationFormat>
  <Paragraphs>38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- HP</dc:creator>
  <cp:lastModifiedBy>Admin - HP</cp:lastModifiedBy>
  <cp:revision>13</cp:revision>
  <dcterms:created xsi:type="dcterms:W3CDTF">2026-01-14T15:25:33Z</dcterms:created>
  <dcterms:modified xsi:type="dcterms:W3CDTF">2026-01-26T02:12:16Z</dcterms:modified>
</cp:coreProperties>
</file>