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7" r:id="rId4"/>
    <p:sldId id="269" r:id="rId5"/>
    <p:sldId id="272" r:id="rId6"/>
    <p:sldId id="273" r:id="rId7"/>
    <p:sldId id="274" r:id="rId8"/>
    <p:sldId id="276" r:id="rId9"/>
    <p:sldId id="275"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2" autoAdjust="0"/>
    <p:restoredTop sz="94660"/>
  </p:normalViewPr>
  <p:slideViewPr>
    <p:cSldViewPr snapToGrid="0">
      <p:cViewPr>
        <p:scale>
          <a:sx n="66" d="100"/>
          <a:sy n="66" d="100"/>
        </p:scale>
        <p:origin x="6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D97FE9-795E-4F22-B3A4-3213E0E73E9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384481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97FE9-795E-4F22-B3A4-3213E0E73E9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134465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97FE9-795E-4F22-B3A4-3213E0E73E9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295752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97FE9-795E-4F22-B3A4-3213E0E73E9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210510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D97FE9-795E-4F22-B3A4-3213E0E73E9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104848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D97FE9-795E-4F22-B3A4-3213E0E73E9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257822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D97FE9-795E-4F22-B3A4-3213E0E73E99}"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13712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D97FE9-795E-4F22-B3A4-3213E0E73E99}"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416904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97FE9-795E-4F22-B3A4-3213E0E73E99}"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140423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D97FE9-795E-4F22-B3A4-3213E0E73E9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229528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D97FE9-795E-4F22-B3A4-3213E0E73E9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84CC-EBCE-469C-B3D7-B58257383EAE}" type="slidenum">
              <a:rPr lang="en-US" smtClean="0"/>
              <a:t>‹#›</a:t>
            </a:fld>
            <a:endParaRPr lang="en-US"/>
          </a:p>
        </p:txBody>
      </p:sp>
    </p:spTree>
    <p:extLst>
      <p:ext uri="{BB962C8B-B14F-4D97-AF65-F5344CB8AC3E}">
        <p14:creationId xmlns:p14="http://schemas.microsoft.com/office/powerpoint/2010/main" val="44170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97FE9-795E-4F22-B3A4-3213E0E73E99}"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484CC-EBCE-469C-B3D7-B58257383EAE}" type="slidenum">
              <a:rPr lang="en-US" smtClean="0"/>
              <a:t>‹#›</a:t>
            </a:fld>
            <a:endParaRPr lang="en-US"/>
          </a:p>
        </p:txBody>
      </p:sp>
    </p:spTree>
    <p:extLst>
      <p:ext uri="{BB962C8B-B14F-4D97-AF65-F5344CB8AC3E}">
        <p14:creationId xmlns:p14="http://schemas.microsoft.com/office/powerpoint/2010/main" val="10215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https://cdn-media.sforum.vn/storage/app/media/giakhanh/h%C3%ACnh%20n%E1%BB%81n%20PowerPoint%20m%E1%BA%A7m%20non/hinh-nen-powerpoint-mam-non-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628900" y="151028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u="sng" spc="5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Đạo đức</a:t>
            </a:r>
            <a:endParaRPr lang="en-US" sz="6000" b="1" u="sng" spc="5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7" name="Rectangle 6"/>
          <p:cNvSpPr/>
          <p:nvPr/>
        </p:nvSpPr>
        <p:spPr>
          <a:xfrm>
            <a:off x="1733414" y="3429000"/>
            <a:ext cx="4045723" cy="1754326"/>
          </a:xfrm>
          <a:prstGeom prst="rect">
            <a:avLst/>
          </a:prstGeom>
          <a:noFill/>
        </p:spPr>
        <p:txBody>
          <a:bodyPr wrap="none" lIns="91440" tIns="45720" rIns="91440" bIns="45720">
            <a:spAutoFit/>
          </a:bodyPr>
          <a:lstStyle/>
          <a:p>
            <a:pPr algn="ctr"/>
            <a:r>
              <a:rPr lang="en-GB" sz="5400" b="1" smtClean="0">
                <a:ln w="22225">
                  <a:solidFill>
                    <a:schemeClr val="accent2"/>
                  </a:solidFill>
                  <a:prstDash val="solid"/>
                </a:ln>
                <a:solidFill>
                  <a:schemeClr val="accent2">
                    <a:lumMod val="40000"/>
                    <a:lumOff val="60000"/>
                  </a:schemeClr>
                </a:solidFill>
              </a:rPr>
              <a:t>LỜI NÓI THẬT</a:t>
            </a:r>
          </a:p>
          <a:p>
            <a:pPr algn="ctr"/>
            <a:r>
              <a:rPr lang="en-GB" sz="5400" b="1" i="1" cap="none" spc="0" smtClean="0">
                <a:ln w="22225">
                  <a:solidFill>
                    <a:schemeClr val="accent2"/>
                  </a:solidFill>
                  <a:prstDash val="solid"/>
                </a:ln>
                <a:solidFill>
                  <a:schemeClr val="accent2">
                    <a:lumMod val="40000"/>
                    <a:lumOff val="60000"/>
                  </a:schemeClr>
                </a:solidFill>
                <a:effectLst/>
              </a:rPr>
              <a:t>(TIẾT </a:t>
            </a:r>
            <a:r>
              <a:rPr lang="en-GB" sz="5400" b="1" i="1">
                <a:ln w="22225">
                  <a:solidFill>
                    <a:schemeClr val="accent2"/>
                  </a:solidFill>
                  <a:prstDash val="solid"/>
                </a:ln>
                <a:solidFill>
                  <a:schemeClr val="accent2">
                    <a:lumMod val="40000"/>
                    <a:lumOff val="60000"/>
                  </a:schemeClr>
                </a:solidFill>
              </a:rPr>
              <a:t>1</a:t>
            </a:r>
            <a:r>
              <a:rPr lang="en-GB" sz="5400" b="1" i="1" cap="none" spc="0" smtClean="0">
                <a:ln w="22225">
                  <a:solidFill>
                    <a:schemeClr val="accent2"/>
                  </a:solidFill>
                  <a:prstDash val="solid"/>
                </a:ln>
                <a:solidFill>
                  <a:schemeClr val="accent2">
                    <a:lumMod val="40000"/>
                    <a:lumOff val="60000"/>
                  </a:schemeClr>
                </a:solidFill>
                <a:effectLst/>
              </a:rPr>
              <a:t>)</a:t>
            </a:r>
            <a:endParaRPr lang="en-US" sz="5400" b="1" i="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32685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448252"/>
            <a:ext cx="10910455" cy="1325563"/>
          </a:xfrm>
        </p:spPr>
        <p:txBody>
          <a:bodyPr>
            <a:normAutofit/>
          </a:bodyPr>
          <a:lstStyle/>
          <a:p>
            <a:pPr algn="just"/>
            <a:r>
              <a:rPr lang="en-GB" sz="3200" smtClean="0">
                <a:solidFill>
                  <a:srgbClr val="00B050"/>
                </a:solidFill>
                <a:latin typeface="VNI-Avo" pitchFamily="2" charset="0"/>
              </a:rPr>
              <a:t>Em ñoàng tình vôùi yù kieán naøo sau ñaây? Vì sao?</a:t>
            </a:r>
            <a:endParaRPr lang="en-US" sz="3200">
              <a:solidFill>
                <a:srgbClr val="00B050"/>
              </a:solidFill>
              <a:latin typeface="VNI-Avo" pitchFamily="2" charset="0"/>
            </a:endParaRPr>
          </a:p>
        </p:txBody>
      </p:sp>
      <p:sp>
        <p:nvSpPr>
          <p:cNvPr id="3" name="Content Placeholder 2"/>
          <p:cNvSpPr>
            <a:spLocks noGrp="1"/>
          </p:cNvSpPr>
          <p:nvPr>
            <p:ph idx="1"/>
          </p:nvPr>
        </p:nvSpPr>
        <p:spPr>
          <a:xfrm>
            <a:off x="997528" y="2135115"/>
            <a:ext cx="11679382" cy="4351338"/>
          </a:xfrm>
        </p:spPr>
        <p:txBody>
          <a:bodyPr>
            <a:noAutofit/>
          </a:bodyPr>
          <a:lstStyle/>
          <a:p>
            <a:pPr marL="514350" indent="-514350" algn="just">
              <a:lnSpc>
                <a:spcPct val="150000"/>
              </a:lnSpc>
              <a:buAutoNum type="alphaUcPeriod"/>
            </a:pPr>
            <a:r>
              <a:rPr lang="en-GB" sz="3200" smtClean="0">
                <a:latin typeface="VNI-Avo" pitchFamily="2" charset="0"/>
              </a:rPr>
              <a:t>Ngöôøi noùi thaät laø ngöôøi ñaùng tin caäy</a:t>
            </a:r>
          </a:p>
          <a:p>
            <a:pPr marL="514350" indent="-514350" algn="just">
              <a:lnSpc>
                <a:spcPct val="150000"/>
              </a:lnSpc>
              <a:buAutoNum type="alphaUcPeriod"/>
            </a:pPr>
            <a:r>
              <a:rPr lang="en-GB" sz="3200" smtClean="0">
                <a:latin typeface="VNI-Avo" pitchFamily="2" charset="0"/>
              </a:rPr>
              <a:t>Neân noùi doái ñeå traùnh bò phaït</a:t>
            </a:r>
          </a:p>
          <a:p>
            <a:pPr marL="514350" indent="-514350" algn="just">
              <a:lnSpc>
                <a:spcPct val="150000"/>
              </a:lnSpc>
              <a:buAutoNum type="alphaUcPeriod"/>
            </a:pPr>
            <a:r>
              <a:rPr lang="en-GB" sz="3200" smtClean="0">
                <a:latin typeface="VNI-Avo" pitchFamily="2" charset="0"/>
              </a:rPr>
              <a:t>Khoâng neân noùi doái, ñoå loãi cho ngöôøi khaùc.</a:t>
            </a:r>
          </a:p>
        </p:txBody>
      </p:sp>
      <p:sp>
        <p:nvSpPr>
          <p:cNvPr id="4" name="Oval 3"/>
          <p:cNvSpPr/>
          <p:nvPr/>
        </p:nvSpPr>
        <p:spPr>
          <a:xfrm>
            <a:off x="824345" y="3957493"/>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24345" y="2331713"/>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nyConv.com__tieng_tinh_tinh-www_tiengdong_com.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ảo luận là một hoạt động tuyệt vời để xây dựng sự hiểu biết và trao đổi ý kiến giữa những người cùng chung một quan điểm hoặc khác biệt. Xem ngay những hình ảnh về thảo luận để cảm nhận được sự tươi trẻ và tinh thần đóng góp mỗi khi tham gia vào các cuộc trò chuy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7" y="0"/>
            <a:ext cx="12538362" cy="7341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10346" y="2757054"/>
            <a:ext cx="5902035" cy="1323439"/>
          </a:xfrm>
          <a:prstGeom prst="rect">
            <a:avLst/>
          </a:prstGeom>
          <a:noFill/>
        </p:spPr>
        <p:txBody>
          <a:bodyPr wrap="square" rtlCol="0">
            <a:spAutoFit/>
          </a:bodyPr>
          <a:lstStyle/>
          <a:p>
            <a:pPr algn="ctr"/>
            <a:r>
              <a:rPr lang="en-GB" sz="4000" b="1" smtClean="0">
                <a:solidFill>
                  <a:srgbClr val="0070C0"/>
                </a:solidFill>
                <a:latin typeface="VNI-Avo" pitchFamily="2" charset="0"/>
              </a:rPr>
              <a:t>Keâå chuyeän theo tranh</a:t>
            </a:r>
          </a:p>
          <a:p>
            <a:pPr algn="ctr"/>
            <a:r>
              <a:rPr lang="en-GB" sz="4000" b="1" i="1" smtClean="0">
                <a:solidFill>
                  <a:srgbClr val="FF0000"/>
                </a:solidFill>
                <a:latin typeface="VNI-Avo" pitchFamily="2" charset="0"/>
              </a:rPr>
              <a:t>“Caäu beù chaên cöøu”</a:t>
            </a:r>
            <a:endParaRPr lang="en-US" sz="4000" b="1" i="1">
              <a:solidFill>
                <a:srgbClr val="FF0000"/>
              </a:solidFill>
              <a:latin typeface="VNI-Avo" pitchFamily="2" charset="0"/>
            </a:endParaRPr>
          </a:p>
        </p:txBody>
      </p:sp>
    </p:spTree>
    <p:extLst>
      <p:ext uri="{BB962C8B-B14F-4D97-AF65-F5344CB8AC3E}">
        <p14:creationId xmlns:p14="http://schemas.microsoft.com/office/powerpoint/2010/main" val="1615233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DtF59gGyOQYUStdYiRpNAtliLU51gsw">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1569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865"/>
            <a:ext cx="4363059" cy="3248182"/>
          </a:xfrm>
          <a:prstGeom prst="rect">
            <a:avLst/>
          </a:prstGeom>
        </p:spPr>
      </p:pic>
      <p:pic>
        <p:nvPicPr>
          <p:cNvPr id="6" name="Picture 5"/>
          <p:cNvPicPr>
            <a:picLocks noChangeAspect="1"/>
          </p:cNvPicPr>
          <p:nvPr/>
        </p:nvPicPr>
        <p:blipFill>
          <a:blip r:embed="rId3"/>
          <a:stretch>
            <a:fillRect/>
          </a:stretch>
        </p:blipFill>
        <p:spPr>
          <a:xfrm>
            <a:off x="8091055" y="108974"/>
            <a:ext cx="4003963" cy="3119135"/>
          </a:xfrm>
          <a:prstGeom prst="rect">
            <a:avLst/>
          </a:prstGeom>
        </p:spPr>
      </p:pic>
      <p:pic>
        <p:nvPicPr>
          <p:cNvPr id="7" name="Picture 6"/>
          <p:cNvPicPr>
            <a:picLocks noChangeAspect="1"/>
          </p:cNvPicPr>
          <p:nvPr/>
        </p:nvPicPr>
        <p:blipFill>
          <a:blip r:embed="rId4"/>
          <a:stretch>
            <a:fillRect/>
          </a:stretch>
        </p:blipFill>
        <p:spPr>
          <a:xfrm>
            <a:off x="4363059" y="124393"/>
            <a:ext cx="3866541" cy="3238654"/>
          </a:xfrm>
          <a:prstGeom prst="rect">
            <a:avLst/>
          </a:prstGeom>
        </p:spPr>
      </p:pic>
      <p:pic>
        <p:nvPicPr>
          <p:cNvPr id="10" name="Picture 9"/>
          <p:cNvPicPr>
            <a:picLocks noChangeAspect="1"/>
          </p:cNvPicPr>
          <p:nvPr/>
        </p:nvPicPr>
        <p:blipFill>
          <a:blip r:embed="rId5"/>
          <a:stretch>
            <a:fillRect/>
          </a:stretch>
        </p:blipFill>
        <p:spPr>
          <a:xfrm>
            <a:off x="327947" y="3363047"/>
            <a:ext cx="4285617" cy="3171356"/>
          </a:xfrm>
          <a:prstGeom prst="rect">
            <a:avLst/>
          </a:prstGeom>
        </p:spPr>
      </p:pic>
      <p:pic>
        <p:nvPicPr>
          <p:cNvPr id="11" name="Picture 10"/>
          <p:cNvPicPr>
            <a:picLocks noChangeAspect="1"/>
          </p:cNvPicPr>
          <p:nvPr/>
        </p:nvPicPr>
        <p:blipFill>
          <a:blip r:embed="rId6"/>
          <a:stretch>
            <a:fillRect/>
          </a:stretch>
        </p:blipFill>
        <p:spPr>
          <a:xfrm>
            <a:off x="8091055" y="3410729"/>
            <a:ext cx="4003963" cy="2948507"/>
          </a:xfrm>
          <a:prstGeom prst="rect">
            <a:avLst/>
          </a:prstGeom>
        </p:spPr>
      </p:pic>
      <p:pic>
        <p:nvPicPr>
          <p:cNvPr id="12" name="Picture 11"/>
          <p:cNvPicPr>
            <a:picLocks noChangeAspect="1"/>
          </p:cNvPicPr>
          <p:nvPr/>
        </p:nvPicPr>
        <p:blipFill>
          <a:blip r:embed="rId7"/>
          <a:stretch>
            <a:fillRect/>
          </a:stretch>
        </p:blipFill>
        <p:spPr>
          <a:xfrm>
            <a:off x="4363059" y="3468841"/>
            <a:ext cx="4010585" cy="3007450"/>
          </a:xfrm>
          <a:prstGeom prst="rect">
            <a:avLst/>
          </a:prstGeom>
        </p:spPr>
      </p:pic>
    </p:spTree>
    <p:extLst>
      <p:ext uri="{BB962C8B-B14F-4D97-AF65-F5344CB8AC3E}">
        <p14:creationId xmlns:p14="http://schemas.microsoft.com/office/powerpoint/2010/main" val="2936090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365125"/>
            <a:ext cx="10910455" cy="1325563"/>
          </a:xfrm>
        </p:spPr>
        <p:txBody>
          <a:bodyPr>
            <a:normAutofit/>
          </a:bodyPr>
          <a:lstStyle/>
          <a:p>
            <a:pPr algn="just"/>
            <a:r>
              <a:rPr lang="en-GB" sz="3600" b="1" u="sng" smtClean="0">
                <a:solidFill>
                  <a:srgbClr val="00B050"/>
                </a:solidFill>
                <a:latin typeface="VNI-Avo" pitchFamily="2" charset="0"/>
              </a:rPr>
              <a:t>Caâu 1</a:t>
            </a:r>
            <a:r>
              <a:rPr lang="en-GB" sz="3600" smtClean="0">
                <a:solidFill>
                  <a:srgbClr val="00B050"/>
                </a:solidFill>
                <a:latin typeface="VNI-Avo" pitchFamily="2" charset="0"/>
              </a:rPr>
              <a:t>: Vì sao khi choù soùi xuaát hieän, daân laøng khoâng ñeán cöùu caäu beù?</a:t>
            </a:r>
            <a:endParaRPr lang="en-US" sz="3600">
              <a:solidFill>
                <a:srgbClr val="00B050"/>
              </a:solidFill>
              <a:latin typeface="VNI-Avo" pitchFamily="2" charset="0"/>
            </a:endParaRPr>
          </a:p>
        </p:txBody>
      </p:sp>
      <p:sp>
        <p:nvSpPr>
          <p:cNvPr id="3" name="Content Placeholder 2"/>
          <p:cNvSpPr>
            <a:spLocks noGrp="1"/>
          </p:cNvSpPr>
          <p:nvPr>
            <p:ph idx="1"/>
          </p:nvPr>
        </p:nvSpPr>
        <p:spPr>
          <a:xfrm>
            <a:off x="319314" y="1796596"/>
            <a:ext cx="11679382" cy="4351338"/>
          </a:xfrm>
        </p:spPr>
        <p:txBody>
          <a:bodyPr>
            <a:normAutofit lnSpcReduction="10000"/>
          </a:bodyPr>
          <a:lstStyle/>
          <a:p>
            <a:pPr marL="514350" indent="-514350" algn="just">
              <a:lnSpc>
                <a:spcPct val="150000"/>
              </a:lnSpc>
              <a:buAutoNum type="alphaUcPeriod"/>
            </a:pPr>
            <a:r>
              <a:rPr lang="en-GB" sz="3600" smtClean="0">
                <a:latin typeface="VNI-Avo" pitchFamily="2" charset="0"/>
              </a:rPr>
              <a:t>Vì caäu beù ñaõ coù ngöôøi khaùc ñeán giuùp</a:t>
            </a:r>
          </a:p>
          <a:p>
            <a:pPr marL="514350" indent="-514350" algn="just">
              <a:lnSpc>
                <a:spcPct val="150000"/>
              </a:lnSpc>
              <a:buAutoNum type="alphaUcPeriod"/>
            </a:pPr>
            <a:r>
              <a:rPr lang="en-GB" sz="3600" smtClean="0">
                <a:latin typeface="VNI-Avo" pitchFamily="2" charset="0"/>
              </a:rPr>
              <a:t>Vì daân laøng khoâng tin caäu beù</a:t>
            </a:r>
          </a:p>
          <a:p>
            <a:pPr marL="514350" indent="-514350" algn="just">
              <a:lnSpc>
                <a:spcPct val="150000"/>
              </a:lnSpc>
              <a:buAutoNum type="alphaUcPeriod"/>
            </a:pPr>
            <a:r>
              <a:rPr lang="en-GB" sz="3600" smtClean="0">
                <a:latin typeface="VNI-Avo" pitchFamily="2" charset="0"/>
              </a:rPr>
              <a:t>Vì choù soùi laø loaøi vaät hieàn laønh, khoâng laøm haïi ai</a:t>
            </a:r>
          </a:p>
          <a:p>
            <a:pPr marL="514350" indent="-514350" algn="just">
              <a:lnSpc>
                <a:spcPct val="150000"/>
              </a:lnSpc>
              <a:buAutoNum type="alphaUcPeriod"/>
            </a:pPr>
            <a:r>
              <a:rPr lang="en-GB" sz="3600" smtClean="0">
                <a:latin typeface="VNI-Avo" pitchFamily="2" charset="0"/>
              </a:rPr>
              <a:t>Vì caäu beù ñaõ töøng noùi doái coù choù soùi ñeå treâu ñuøa moïi ngöôøi </a:t>
            </a:r>
            <a:endParaRPr lang="en-US" sz="3600">
              <a:latin typeface="VNI-Avo" pitchFamily="2" charset="0"/>
            </a:endParaRPr>
          </a:p>
        </p:txBody>
      </p:sp>
      <p:sp>
        <p:nvSpPr>
          <p:cNvPr id="4" name="Oval 3"/>
          <p:cNvSpPr/>
          <p:nvPr/>
        </p:nvSpPr>
        <p:spPr>
          <a:xfrm>
            <a:off x="62345" y="2840181"/>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2345" y="4617397"/>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nyConv.com__tieng_tinh_tinh-www_tiengdong_com.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nyConv.com__tieng_tinh_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365125"/>
            <a:ext cx="10910455" cy="1325563"/>
          </a:xfrm>
        </p:spPr>
        <p:txBody>
          <a:bodyPr>
            <a:normAutofit/>
          </a:bodyPr>
          <a:lstStyle/>
          <a:p>
            <a:pPr algn="just"/>
            <a:r>
              <a:rPr lang="en-GB" sz="3600" b="1" u="sng" smtClean="0">
                <a:solidFill>
                  <a:srgbClr val="00B050"/>
                </a:solidFill>
                <a:latin typeface="VNI-Avo" pitchFamily="2" charset="0"/>
              </a:rPr>
              <a:t>Caâu 2</a:t>
            </a:r>
            <a:r>
              <a:rPr lang="en-GB" sz="3600" smtClean="0">
                <a:solidFill>
                  <a:srgbClr val="00B050"/>
                </a:solidFill>
                <a:latin typeface="VNI-Avo" pitchFamily="2" charset="0"/>
              </a:rPr>
              <a:t>: Vieäc noùi doái coù taùc haïi gì?</a:t>
            </a:r>
            <a:endParaRPr lang="en-US" sz="3600">
              <a:solidFill>
                <a:srgbClr val="00B050"/>
              </a:solidFill>
              <a:latin typeface="VNI-Avo" pitchFamily="2" charset="0"/>
            </a:endParaRPr>
          </a:p>
        </p:txBody>
      </p:sp>
      <p:sp>
        <p:nvSpPr>
          <p:cNvPr id="3" name="Content Placeholder 2"/>
          <p:cNvSpPr>
            <a:spLocks noGrp="1"/>
          </p:cNvSpPr>
          <p:nvPr>
            <p:ph idx="1"/>
          </p:nvPr>
        </p:nvSpPr>
        <p:spPr>
          <a:xfrm>
            <a:off x="304800" y="1825625"/>
            <a:ext cx="11679382" cy="4351338"/>
          </a:xfrm>
        </p:spPr>
        <p:txBody>
          <a:bodyPr>
            <a:normAutofit fontScale="92500"/>
          </a:bodyPr>
          <a:lstStyle/>
          <a:p>
            <a:pPr marL="514350" indent="-514350" algn="just">
              <a:lnSpc>
                <a:spcPct val="150000"/>
              </a:lnSpc>
              <a:buAutoNum type="alphaUcPeriod"/>
            </a:pPr>
            <a:r>
              <a:rPr lang="en-GB" sz="3600" smtClean="0">
                <a:latin typeface="VNI-Avo" pitchFamily="2" charset="0"/>
              </a:rPr>
              <a:t>Khieán cho ngöôøi noùi doái deã bò oám</a:t>
            </a:r>
          </a:p>
          <a:p>
            <a:pPr marL="514350" indent="-514350" algn="just">
              <a:lnSpc>
                <a:spcPct val="150000"/>
              </a:lnSpc>
              <a:buAutoNum type="alphaUcPeriod"/>
            </a:pPr>
            <a:r>
              <a:rPr lang="en-GB" sz="3600" smtClean="0">
                <a:latin typeface="VNI-Avo" pitchFamily="2" charset="0"/>
              </a:rPr>
              <a:t>Khieán cho choù soùi hay tìm ñeán nhöõng ngöôøi noùi doái</a:t>
            </a:r>
          </a:p>
          <a:p>
            <a:pPr marL="514350" indent="-514350" algn="just">
              <a:lnSpc>
                <a:spcPct val="150000"/>
              </a:lnSpc>
              <a:buAutoNum type="alphaUcPeriod"/>
            </a:pPr>
            <a:r>
              <a:rPr lang="en-GB" sz="3600" smtClean="0">
                <a:latin typeface="VNI-Avo" pitchFamily="2" charset="0"/>
              </a:rPr>
              <a:t>Khieán cho moïi ngöôøi xung quanh khoâng coøn tin töôûng nhöõng ngöôøi noùi doái</a:t>
            </a:r>
          </a:p>
          <a:p>
            <a:pPr marL="514350" indent="-514350" algn="just">
              <a:lnSpc>
                <a:spcPct val="150000"/>
              </a:lnSpc>
              <a:buAutoNum type="alphaUcPeriod"/>
            </a:pPr>
            <a:r>
              <a:rPr lang="en-GB" sz="3600" smtClean="0">
                <a:latin typeface="VNI-Avo" pitchFamily="2" charset="0"/>
              </a:rPr>
              <a:t>Khieán cho ngöôøi noùi doái deã bò löøa gaït</a:t>
            </a:r>
            <a:endParaRPr lang="en-US" sz="3600">
              <a:latin typeface="VNI-Avo" pitchFamily="2" charset="0"/>
            </a:endParaRPr>
          </a:p>
        </p:txBody>
      </p:sp>
      <p:sp>
        <p:nvSpPr>
          <p:cNvPr id="4" name="Oval 3"/>
          <p:cNvSpPr/>
          <p:nvPr/>
        </p:nvSpPr>
        <p:spPr>
          <a:xfrm>
            <a:off x="138545" y="3648003"/>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2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nyConv.com__tieng_tinh_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15743"/>
            <a:ext cx="10910455" cy="1325563"/>
          </a:xfrm>
        </p:spPr>
        <p:txBody>
          <a:bodyPr>
            <a:normAutofit/>
          </a:bodyPr>
          <a:lstStyle/>
          <a:p>
            <a:pPr algn="just"/>
            <a:r>
              <a:rPr lang="en-GB" sz="3600" b="1" u="sng" smtClean="0">
                <a:solidFill>
                  <a:srgbClr val="00B050"/>
                </a:solidFill>
                <a:latin typeface="VNI-Avo" pitchFamily="2" charset="0"/>
              </a:rPr>
              <a:t>Caâu 3</a:t>
            </a:r>
            <a:r>
              <a:rPr lang="en-GB" sz="3600" smtClean="0">
                <a:solidFill>
                  <a:srgbClr val="00B050"/>
                </a:solidFill>
                <a:latin typeface="VNI-Avo" pitchFamily="2" charset="0"/>
              </a:rPr>
              <a:t>: Noùi thaät mang laïi ñieàu gì?</a:t>
            </a:r>
            <a:endParaRPr lang="en-US" sz="3600">
              <a:solidFill>
                <a:srgbClr val="00B050"/>
              </a:solidFill>
              <a:latin typeface="VNI-Avo" pitchFamily="2" charset="0"/>
            </a:endParaRPr>
          </a:p>
        </p:txBody>
      </p:sp>
      <p:sp>
        <p:nvSpPr>
          <p:cNvPr id="3" name="Content Placeholder 2"/>
          <p:cNvSpPr>
            <a:spLocks noGrp="1"/>
          </p:cNvSpPr>
          <p:nvPr>
            <p:ph idx="1"/>
          </p:nvPr>
        </p:nvSpPr>
        <p:spPr>
          <a:xfrm>
            <a:off x="221673" y="1414679"/>
            <a:ext cx="11679382" cy="4351338"/>
          </a:xfrm>
        </p:spPr>
        <p:txBody>
          <a:bodyPr>
            <a:noAutofit/>
          </a:bodyPr>
          <a:lstStyle/>
          <a:p>
            <a:pPr marL="514350" indent="-514350" algn="just">
              <a:lnSpc>
                <a:spcPct val="150000"/>
              </a:lnSpc>
              <a:buAutoNum type="alphaUcPeriod"/>
            </a:pPr>
            <a:r>
              <a:rPr lang="en-GB" smtClean="0">
                <a:latin typeface="VNI-Avo" pitchFamily="2" charset="0"/>
              </a:rPr>
              <a:t>Mang ñeán söï tin töôûng, toân troïng, yeâu quyù cuûa moïi ngöôøi vôùi ngöôøi noùi thaät</a:t>
            </a:r>
          </a:p>
          <a:p>
            <a:pPr marL="514350" indent="-514350" algn="just">
              <a:lnSpc>
                <a:spcPct val="150000"/>
              </a:lnSpc>
              <a:buAutoNum type="alphaUcPeriod"/>
            </a:pPr>
            <a:r>
              <a:rPr lang="en-GB" smtClean="0">
                <a:latin typeface="VNI-Avo" pitchFamily="2" charset="0"/>
              </a:rPr>
              <a:t>Mang ñeán nhöõng caâu chuyeän buoàn cöôøi cho moïi ngöôøi xung quanh</a:t>
            </a:r>
          </a:p>
          <a:p>
            <a:pPr marL="514350" indent="-514350" algn="just">
              <a:lnSpc>
                <a:spcPct val="150000"/>
              </a:lnSpc>
              <a:buAutoNum type="alphaUcPeriod"/>
            </a:pPr>
            <a:r>
              <a:rPr lang="en-GB" smtClean="0">
                <a:latin typeface="VNI-Avo" pitchFamily="2" charset="0"/>
              </a:rPr>
              <a:t>Mang ñeán cho ngöôøi noùi thaät nhöõng moùn quaø ñaét tieàn do ngöôøi khaùc taëng</a:t>
            </a:r>
          </a:p>
          <a:p>
            <a:pPr marL="514350" indent="-514350" algn="just">
              <a:lnSpc>
                <a:spcPct val="150000"/>
              </a:lnSpc>
              <a:buAutoNum type="alphaUcPeriod"/>
            </a:pPr>
            <a:r>
              <a:rPr lang="en-GB" smtClean="0">
                <a:latin typeface="VNI-Avo" pitchFamily="2" charset="0"/>
              </a:rPr>
              <a:t>Mang ñeán nhöõng ñieàu ruûi ro, nguy hieåm cho ngöôøi noùi thaät</a:t>
            </a:r>
            <a:endParaRPr lang="en-US">
              <a:latin typeface="VNI-Avo" pitchFamily="2" charset="0"/>
            </a:endParaRPr>
          </a:p>
        </p:txBody>
      </p:sp>
      <p:sp>
        <p:nvSpPr>
          <p:cNvPr id="4" name="Oval 3"/>
          <p:cNvSpPr/>
          <p:nvPr/>
        </p:nvSpPr>
        <p:spPr>
          <a:xfrm>
            <a:off x="62345" y="1538937"/>
            <a:ext cx="762000" cy="706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9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nyConv.com__tieng_tinh_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754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278582" y="0"/>
            <a:ext cx="6205759" cy="3483934"/>
          </a:xfrm>
          <a:prstGeom prst="rect">
            <a:avLst/>
          </a:prstGeom>
        </p:spPr>
      </p:pic>
      <p:pic>
        <p:nvPicPr>
          <p:cNvPr id="4" name="Picture 3"/>
          <p:cNvPicPr>
            <a:picLocks noChangeAspect="1"/>
          </p:cNvPicPr>
          <p:nvPr/>
        </p:nvPicPr>
        <p:blipFill>
          <a:blip r:embed="rId3"/>
          <a:stretch>
            <a:fillRect/>
          </a:stretch>
        </p:blipFill>
        <p:spPr>
          <a:xfrm>
            <a:off x="113582" y="153688"/>
            <a:ext cx="5034459" cy="3212967"/>
          </a:xfrm>
          <a:prstGeom prst="rect">
            <a:avLst/>
          </a:prstGeom>
        </p:spPr>
      </p:pic>
      <p:pic>
        <p:nvPicPr>
          <p:cNvPr id="6" name="Picture 5"/>
          <p:cNvPicPr>
            <a:picLocks noChangeAspect="1"/>
          </p:cNvPicPr>
          <p:nvPr/>
        </p:nvPicPr>
        <p:blipFill>
          <a:blip r:embed="rId4"/>
          <a:stretch>
            <a:fillRect/>
          </a:stretch>
        </p:blipFill>
        <p:spPr>
          <a:xfrm>
            <a:off x="2639894" y="3366655"/>
            <a:ext cx="7640180" cy="3394268"/>
          </a:xfrm>
          <a:prstGeom prst="rect">
            <a:avLst/>
          </a:prstGeom>
        </p:spPr>
      </p:pic>
    </p:spTree>
    <p:extLst>
      <p:ext uri="{BB962C8B-B14F-4D97-AF65-F5344CB8AC3E}">
        <p14:creationId xmlns:p14="http://schemas.microsoft.com/office/powerpoint/2010/main" val="2763012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242</Words>
  <Application>Microsoft Office PowerPoint</Application>
  <PresentationFormat>Widescreen</PresentationFormat>
  <Paragraphs>24</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VNI-Avo</vt:lpstr>
      <vt:lpstr>Office Theme</vt:lpstr>
      <vt:lpstr>PowerPoint Presentation</vt:lpstr>
      <vt:lpstr>PowerPoint Presentation</vt:lpstr>
      <vt:lpstr>PowerPoint Presentation</vt:lpstr>
      <vt:lpstr>PowerPoint Presentation</vt:lpstr>
      <vt:lpstr>Caâu 1: Vì sao khi choù soùi xuaát hieän, daân laøng khoâng ñeán cöùu caäu beù?</vt:lpstr>
      <vt:lpstr>Caâu 2: Vieäc noùi doái coù taùc haïi gì?</vt:lpstr>
      <vt:lpstr>Caâu 3: Noùi thaät mang laïi ñieàu gì?</vt:lpstr>
      <vt:lpstr>PowerPoint Presentation</vt:lpstr>
      <vt:lpstr>PowerPoint Presentation</vt:lpstr>
      <vt:lpstr>Em ñoàng tình vôùi yù kieán naøo sau ñaây? Vì sao?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dc:title>
  <dc:creator>Admin - HP</dc:creator>
  <cp:lastModifiedBy>Admin - HP</cp:lastModifiedBy>
  <cp:revision>14</cp:revision>
  <dcterms:created xsi:type="dcterms:W3CDTF">2026-01-04T01:52:52Z</dcterms:created>
  <dcterms:modified xsi:type="dcterms:W3CDTF">2026-01-28T07:59:38Z</dcterms:modified>
</cp:coreProperties>
</file>