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63" r:id="rId3"/>
    <p:sldId id="257" r:id="rId4"/>
    <p:sldId id="300" r:id="rId5"/>
    <p:sldId id="301" r:id="rId6"/>
    <p:sldId id="302" r:id="rId7"/>
    <p:sldId id="303" r:id="rId8"/>
    <p:sldId id="269" r:id="rId9"/>
    <p:sldId id="305" r:id="rId10"/>
    <p:sldId id="297" r:id="rId11"/>
    <p:sldId id="306" r:id="rId12"/>
    <p:sldId id="258" r:id="rId13"/>
    <p:sldId id="307" r:id="rId14"/>
    <p:sldId id="267" r:id="rId15"/>
    <p:sldId id="259" r:id="rId16"/>
    <p:sldId id="262" r:id="rId17"/>
    <p:sldId id="299" r:id="rId18"/>
    <p:sldId id="308" r:id="rId19"/>
    <p:sldId id="264" r:id="rId20"/>
    <p:sldId id="268" r:id="rId21"/>
    <p:sldId id="309" r:id="rId22"/>
    <p:sldId id="310" r:id="rId23"/>
    <p:sldId id="311" r:id="rId24"/>
    <p:sldId id="312" r:id="rId25"/>
    <p:sldId id="313" r:id="rId26"/>
    <p:sldId id="314" r:id="rId27"/>
    <p:sldId id="304" r:id="rId28"/>
    <p:sldId id="261" r:id="rId29"/>
    <p:sldId id="271" r:id="rId30"/>
    <p:sldId id="283" r:id="rId31"/>
    <p:sldId id="285" r:id="rId32"/>
    <p:sldId id="315" r:id="rId33"/>
    <p:sldId id="316" r:id="rId34"/>
  </p:sldIdLst>
  <p:sldSz cx="18288000" cy="10287000"/>
  <p:notesSz cx="6858000" cy="9144000"/>
  <p:embeddedFontLst>
    <p:embeddedFont>
      <p:font typeface="Arial" panose="020B0604020202020204" pitchFamily="34" charset="0"/>
      <p:regular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D29"/>
    <a:srgbClr val="414833"/>
    <a:srgbClr val="A4AC86"/>
    <a:srgbClr val="656D4A"/>
    <a:srgbClr val="582F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212" y="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20896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0984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93550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06927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54261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35903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96524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19258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80947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90181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44968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64394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78376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80655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62952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37653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172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68463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50655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jpeg"/><Relationship Id="rId7" Type="http://schemas.openxmlformats.org/officeDocument/2006/relationships/image" Target="../media/image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25.jpeg"/><Relationship Id="rId4" Type="http://schemas.openxmlformats.org/officeDocument/2006/relationships/image" Target="../media/image2.sv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svg"/><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1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21.svg"/><Relationship Id="rId4" Type="http://schemas.openxmlformats.org/officeDocument/2006/relationships/image" Target="../media/image47.sv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svg"/><Relationship Id="rId9" Type="http://schemas.openxmlformats.org/officeDocument/2006/relationships/image" Target="../media/image38.svg"/></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4.sv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4.sv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64.sv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svg"/><Relationship Id="rId9" Type="http://schemas.openxmlformats.org/officeDocument/2006/relationships/image" Target="../media/image38.sv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3.jpe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8.sv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jpeg"/><Relationship Id="rId7" Type="http://schemas.openxmlformats.org/officeDocument/2006/relationships/image" Target="../media/image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DCA"/>
        </a:solidFill>
        <a:effectLst/>
      </p:bgPr>
    </p:bg>
    <p:spTree>
      <p:nvGrpSpPr>
        <p:cNvPr id="1" name=""/>
        <p:cNvGrpSpPr/>
        <p:nvPr/>
      </p:nvGrpSpPr>
      <p:grpSpPr>
        <a:xfrm>
          <a:off x="0" y="0"/>
          <a:ext cx="0" cy="0"/>
          <a:chOff x="0" y="0"/>
          <a:chExt cx="0" cy="0"/>
        </a:xfrm>
      </p:grpSpPr>
      <p:sp>
        <p:nvSpPr>
          <p:cNvPr id="2" name="Freeform 2"/>
          <p:cNvSpPr/>
          <p:nvPr/>
        </p:nvSpPr>
        <p:spPr>
          <a:xfrm>
            <a:off x="-22650" y="8623096"/>
            <a:ext cx="8593886" cy="1680500"/>
          </a:xfrm>
          <a:custGeom>
            <a:avLst/>
            <a:gdLst/>
            <a:ahLst/>
            <a:cxnLst/>
            <a:rect l="l" t="t" r="r" b="b"/>
            <a:pathLst>
              <a:path w="8593886" h="1680500">
                <a:moveTo>
                  <a:pt x="0" y="0"/>
                </a:moveTo>
                <a:lnTo>
                  <a:pt x="8593886" y="0"/>
                </a:lnTo>
                <a:lnTo>
                  <a:pt x="8593886" y="1680500"/>
                </a:lnTo>
                <a:lnTo>
                  <a:pt x="0" y="1680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2650" y="9439944"/>
            <a:ext cx="4815108" cy="863664"/>
          </a:xfrm>
          <a:custGeom>
            <a:avLst/>
            <a:gdLst/>
            <a:ahLst/>
            <a:cxnLst/>
            <a:rect l="l" t="t" r="r" b="b"/>
            <a:pathLst>
              <a:path w="4815108" h="863664">
                <a:moveTo>
                  <a:pt x="0" y="0"/>
                </a:moveTo>
                <a:lnTo>
                  <a:pt x="4815108" y="0"/>
                </a:lnTo>
                <a:lnTo>
                  <a:pt x="4815108" y="863664"/>
                </a:lnTo>
                <a:lnTo>
                  <a:pt x="0" y="863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1736300" y="7689700"/>
            <a:ext cx="6551716" cy="2722084"/>
          </a:xfrm>
          <a:custGeom>
            <a:avLst/>
            <a:gdLst/>
            <a:ahLst/>
            <a:cxnLst/>
            <a:rect l="l" t="t" r="r" b="b"/>
            <a:pathLst>
              <a:path w="6551716" h="2722084">
                <a:moveTo>
                  <a:pt x="0" y="0"/>
                </a:moveTo>
                <a:lnTo>
                  <a:pt x="6551716" y="0"/>
                </a:lnTo>
                <a:lnTo>
                  <a:pt x="6551716" y="2722084"/>
                </a:lnTo>
                <a:lnTo>
                  <a:pt x="0" y="27220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62050" y="6228892"/>
            <a:ext cx="1449062" cy="2989908"/>
          </a:xfrm>
          <a:custGeom>
            <a:avLst/>
            <a:gdLst/>
            <a:ahLst/>
            <a:cxnLst/>
            <a:rect l="l" t="t" r="r" b="b"/>
            <a:pathLst>
              <a:path w="1449062" h="2989908">
                <a:moveTo>
                  <a:pt x="0" y="0"/>
                </a:moveTo>
                <a:lnTo>
                  <a:pt x="1449062" y="0"/>
                </a:lnTo>
                <a:lnTo>
                  <a:pt x="1449062" y="2989908"/>
                </a:lnTo>
                <a:lnTo>
                  <a:pt x="0" y="29899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TextBox 6"/>
          <p:cNvSpPr txBox="1"/>
          <p:nvPr/>
        </p:nvSpPr>
        <p:spPr>
          <a:xfrm>
            <a:off x="8064813" y="2114155"/>
            <a:ext cx="8936175" cy="5311839"/>
          </a:xfrm>
          <a:prstGeom prst="rect">
            <a:avLst/>
          </a:prstGeom>
        </p:spPr>
        <p:txBody>
          <a:bodyPr wrap="square" lIns="0" tIns="0" rIns="0" bIns="0" rtlCol="0" anchor="t">
            <a:spAutoFit/>
          </a:bodyPr>
          <a:lstStyle/>
          <a:p>
            <a:pPr algn="ctr">
              <a:lnSpc>
                <a:spcPct val="150000"/>
              </a:lnSpc>
            </a:pPr>
            <a:r>
              <a:rPr lang="vi-VN" sz="8000" b="1" dirty="0">
                <a:solidFill>
                  <a:srgbClr val="333D29"/>
                </a:solidFill>
                <a:latin typeface="Arial" panose="020B0604020202020204" pitchFamily="34" charset="0"/>
                <a:cs typeface="Arial" panose="020B0604020202020204" pitchFamily="34" charset="0"/>
              </a:rPr>
              <a:t>CHÀO MỪNG CÁC EM ĐẾN VỚI TIẾT HỌC MỚI!</a:t>
            </a:r>
            <a:endParaRPr lang="en-US" sz="8000" b="1" dirty="0">
              <a:solidFill>
                <a:srgbClr val="333D29"/>
              </a:solidFill>
              <a:latin typeface="Arial" panose="020B0604020202020204" pitchFamily="34" charset="0"/>
              <a:cs typeface="Arial" panose="020B0604020202020204" pitchFamily="34" charset="0"/>
            </a:endParaRPr>
          </a:p>
        </p:txBody>
      </p:sp>
      <p:sp>
        <p:nvSpPr>
          <p:cNvPr id="15" name="Freeform 4">
            <a:extLst>
              <a:ext uri="{FF2B5EF4-FFF2-40B4-BE49-F238E27FC236}">
                <a16:creationId xmlns:a16="http://schemas.microsoft.com/office/drawing/2014/main" id="{8717C8EE-F6E9-F578-6E9A-D21E00068C74}"/>
              </a:ext>
            </a:extLst>
          </p:cNvPr>
          <p:cNvSpPr/>
          <p:nvPr/>
        </p:nvSpPr>
        <p:spPr>
          <a:xfrm flipH="1">
            <a:off x="1336411" y="1711846"/>
            <a:ext cx="6231329" cy="8699938"/>
          </a:xfrm>
          <a:custGeom>
            <a:avLst/>
            <a:gdLst/>
            <a:ahLst/>
            <a:cxnLst/>
            <a:rect l="l" t="t" r="r" b="b"/>
            <a:pathLst>
              <a:path w="1735313" h="2422776">
                <a:moveTo>
                  <a:pt x="0" y="0"/>
                </a:moveTo>
                <a:lnTo>
                  <a:pt x="1735313" y="0"/>
                </a:lnTo>
                <a:lnTo>
                  <a:pt x="1735313" y="2422776"/>
                </a:lnTo>
                <a:lnTo>
                  <a:pt x="0" y="2422776"/>
                </a:lnTo>
                <a:lnTo>
                  <a:pt x="0" y="0"/>
                </a:lnTo>
                <a:close/>
              </a:path>
            </a:pathLst>
          </a:custGeom>
          <a:blipFill>
            <a:blip r:embed="rId11"/>
            <a:stretch>
              <a:fillRect/>
            </a:stretch>
          </a:blipFill>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DCA"/>
        </a:solidFill>
        <a:effectLst/>
      </p:bgPr>
    </p:bg>
    <p:spTree>
      <p:nvGrpSpPr>
        <p:cNvPr id="1" name=""/>
        <p:cNvGrpSpPr/>
        <p:nvPr/>
      </p:nvGrpSpPr>
      <p:grpSpPr>
        <a:xfrm>
          <a:off x="0" y="0"/>
          <a:ext cx="0" cy="0"/>
          <a:chOff x="0" y="0"/>
          <a:chExt cx="0" cy="0"/>
        </a:xfrm>
      </p:grpSpPr>
      <p:pic>
        <p:nvPicPr>
          <p:cNvPr id="1026" name="Picture 2" descr="Viết đoạn văn về lòng dũng cảm chọn lọc hay nhất">
            <a:extLst>
              <a:ext uri="{FF2B5EF4-FFF2-40B4-BE49-F238E27FC236}">
                <a16:creationId xmlns:a16="http://schemas.microsoft.com/office/drawing/2014/main" id="{25DC0B40-E7B1-D309-F3D8-09C214A99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306"/>
          <a:stretch/>
        </p:blipFill>
        <p:spPr bwMode="auto">
          <a:xfrm>
            <a:off x="1622088" y="1490109"/>
            <a:ext cx="6340740" cy="694707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22650" y="8623096"/>
            <a:ext cx="8593886" cy="1680500"/>
          </a:xfrm>
          <a:custGeom>
            <a:avLst/>
            <a:gdLst/>
            <a:ahLst/>
            <a:cxnLst/>
            <a:rect l="l" t="t" r="r" b="b"/>
            <a:pathLst>
              <a:path w="8593886" h="1680500">
                <a:moveTo>
                  <a:pt x="0" y="0"/>
                </a:moveTo>
                <a:lnTo>
                  <a:pt x="8593886" y="0"/>
                </a:lnTo>
                <a:lnTo>
                  <a:pt x="8593886" y="1680500"/>
                </a:lnTo>
                <a:lnTo>
                  <a:pt x="0" y="1680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2650" y="9439944"/>
            <a:ext cx="4815108" cy="863664"/>
          </a:xfrm>
          <a:custGeom>
            <a:avLst/>
            <a:gdLst/>
            <a:ahLst/>
            <a:cxnLst/>
            <a:rect l="l" t="t" r="r" b="b"/>
            <a:pathLst>
              <a:path w="4815108" h="863664">
                <a:moveTo>
                  <a:pt x="0" y="0"/>
                </a:moveTo>
                <a:lnTo>
                  <a:pt x="4815108" y="0"/>
                </a:lnTo>
                <a:lnTo>
                  <a:pt x="4815108" y="863664"/>
                </a:lnTo>
                <a:lnTo>
                  <a:pt x="0" y="863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11736300" y="7689700"/>
            <a:ext cx="6551716" cy="2722084"/>
          </a:xfrm>
          <a:custGeom>
            <a:avLst/>
            <a:gdLst/>
            <a:ahLst/>
            <a:cxnLst/>
            <a:rect l="l" t="t" r="r" b="b"/>
            <a:pathLst>
              <a:path w="6551716" h="2722084">
                <a:moveTo>
                  <a:pt x="0" y="0"/>
                </a:moveTo>
                <a:lnTo>
                  <a:pt x="6551716" y="0"/>
                </a:lnTo>
                <a:lnTo>
                  <a:pt x="6551716" y="2722084"/>
                </a:lnTo>
                <a:lnTo>
                  <a:pt x="0" y="2722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62050" y="6228892"/>
            <a:ext cx="1449062" cy="2989908"/>
          </a:xfrm>
          <a:custGeom>
            <a:avLst/>
            <a:gdLst/>
            <a:ahLst/>
            <a:cxnLst/>
            <a:rect l="l" t="t" r="r" b="b"/>
            <a:pathLst>
              <a:path w="1449062" h="2989908">
                <a:moveTo>
                  <a:pt x="0" y="0"/>
                </a:moveTo>
                <a:lnTo>
                  <a:pt x="1449062" y="0"/>
                </a:lnTo>
                <a:lnTo>
                  <a:pt x="1449062" y="2989908"/>
                </a:lnTo>
                <a:lnTo>
                  <a:pt x="0" y="29899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1" name="Group 11"/>
          <p:cNvGrpSpPr/>
          <p:nvPr/>
        </p:nvGrpSpPr>
        <p:grpSpPr>
          <a:xfrm>
            <a:off x="1552101" y="1302167"/>
            <a:ext cx="6480776" cy="651602"/>
            <a:chOff x="0" y="0"/>
            <a:chExt cx="8641035" cy="868803"/>
          </a:xfrm>
        </p:grpSpPr>
        <p:sp>
          <p:nvSpPr>
            <p:cNvPr id="12" name="Freeform 12"/>
            <p:cNvSpPr/>
            <p:nvPr/>
          </p:nvSpPr>
          <p:spPr>
            <a:xfrm>
              <a:off x="0" y="127"/>
              <a:ext cx="8640953" cy="868553"/>
            </a:xfrm>
            <a:custGeom>
              <a:avLst/>
              <a:gdLst/>
              <a:ahLst/>
              <a:cxnLst/>
              <a:rect l="l" t="t" r="r" b="b"/>
              <a:pathLst>
                <a:path w="8640953" h="868553">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p:spPr>
        </p:sp>
      </p:grpSp>
      <p:grpSp>
        <p:nvGrpSpPr>
          <p:cNvPr id="13" name="Group 13"/>
          <p:cNvGrpSpPr/>
          <p:nvPr/>
        </p:nvGrpSpPr>
        <p:grpSpPr>
          <a:xfrm rot="-10800000">
            <a:off x="1552273" y="7913515"/>
            <a:ext cx="6480776" cy="651602"/>
            <a:chOff x="0" y="0"/>
            <a:chExt cx="8641035" cy="868803"/>
          </a:xfrm>
        </p:grpSpPr>
        <p:sp>
          <p:nvSpPr>
            <p:cNvPr id="14" name="Freeform 14"/>
            <p:cNvSpPr/>
            <p:nvPr/>
          </p:nvSpPr>
          <p:spPr>
            <a:xfrm>
              <a:off x="0" y="127"/>
              <a:ext cx="8640953" cy="868553"/>
            </a:xfrm>
            <a:custGeom>
              <a:avLst/>
              <a:gdLst/>
              <a:ahLst/>
              <a:cxnLst/>
              <a:rect l="l" t="t" r="r" b="b"/>
              <a:pathLst>
                <a:path w="8640953" h="868553">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p:spPr>
        </p:sp>
      </p:grpSp>
      <p:sp>
        <p:nvSpPr>
          <p:cNvPr id="17" name="TextBox 16">
            <a:extLst>
              <a:ext uri="{FF2B5EF4-FFF2-40B4-BE49-F238E27FC236}">
                <a16:creationId xmlns:a16="http://schemas.microsoft.com/office/drawing/2014/main" id="{DD741F81-69C2-B42A-681F-A60317AF1A29}"/>
              </a:ext>
            </a:extLst>
          </p:cNvPr>
          <p:cNvSpPr txBox="1"/>
          <p:nvPr/>
        </p:nvSpPr>
        <p:spPr>
          <a:xfrm>
            <a:off x="8859011" y="2609848"/>
            <a:ext cx="7918587" cy="5518242"/>
          </a:xfrm>
          <a:prstGeom prst="rect">
            <a:avLst/>
          </a:prstGeom>
          <a:noFill/>
        </p:spPr>
        <p:txBody>
          <a:bodyPr wrap="square">
            <a:spAutoFit/>
          </a:bodyPr>
          <a:lstStyle/>
          <a:p>
            <a:pPr marL="742950" indent="-74295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à không sợ nguy hiểm, dám đối đầu với mọi thử thách cản trở, dũng cảm.</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à không run sợ, không hèn nhát, dám đứng lên đấu tranh lại cái xấu, cái ác,...</a:t>
            </a:r>
          </a:p>
        </p:txBody>
      </p:sp>
      <p:sp>
        <p:nvSpPr>
          <p:cNvPr id="18" name="Arrow: Pentagon 17">
            <a:extLst>
              <a:ext uri="{FF2B5EF4-FFF2-40B4-BE49-F238E27FC236}">
                <a16:creationId xmlns:a16="http://schemas.microsoft.com/office/drawing/2014/main" id="{EC7366EB-A66D-B7B6-BB61-47050F77F212}"/>
              </a:ext>
            </a:extLst>
          </p:cNvPr>
          <p:cNvSpPr/>
          <p:nvPr/>
        </p:nvSpPr>
        <p:spPr>
          <a:xfrm>
            <a:off x="8859011" y="1513026"/>
            <a:ext cx="3790189" cy="95975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Dũng cảm</a:t>
            </a:r>
          </a:p>
        </p:txBody>
      </p:sp>
    </p:spTree>
    <p:extLst>
      <p:ext uri="{BB962C8B-B14F-4D97-AF65-F5344CB8AC3E}">
        <p14:creationId xmlns:p14="http://schemas.microsoft.com/office/powerpoint/2010/main" val="9833305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DCA"/>
        </a:solidFill>
        <a:effectLst/>
      </p:bgPr>
    </p:bg>
    <p:spTree>
      <p:nvGrpSpPr>
        <p:cNvPr id="1" name=""/>
        <p:cNvGrpSpPr/>
        <p:nvPr/>
      </p:nvGrpSpPr>
      <p:grpSpPr>
        <a:xfrm>
          <a:off x="0" y="0"/>
          <a:ext cx="0" cy="0"/>
          <a:chOff x="0" y="0"/>
          <a:chExt cx="0" cy="0"/>
        </a:xfrm>
      </p:grpSpPr>
      <p:sp>
        <p:nvSpPr>
          <p:cNvPr id="2" name="Freeform 2"/>
          <p:cNvSpPr/>
          <p:nvPr/>
        </p:nvSpPr>
        <p:spPr>
          <a:xfrm>
            <a:off x="-22650" y="8623096"/>
            <a:ext cx="8593886" cy="1680500"/>
          </a:xfrm>
          <a:custGeom>
            <a:avLst/>
            <a:gdLst/>
            <a:ahLst/>
            <a:cxnLst/>
            <a:rect l="l" t="t" r="r" b="b"/>
            <a:pathLst>
              <a:path w="8593886" h="1680500">
                <a:moveTo>
                  <a:pt x="0" y="0"/>
                </a:moveTo>
                <a:lnTo>
                  <a:pt x="8593886" y="0"/>
                </a:lnTo>
                <a:lnTo>
                  <a:pt x="8593886" y="1680500"/>
                </a:lnTo>
                <a:lnTo>
                  <a:pt x="0" y="1680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2650" y="9439944"/>
            <a:ext cx="4815108" cy="863664"/>
          </a:xfrm>
          <a:custGeom>
            <a:avLst/>
            <a:gdLst/>
            <a:ahLst/>
            <a:cxnLst/>
            <a:rect l="l" t="t" r="r" b="b"/>
            <a:pathLst>
              <a:path w="4815108" h="863664">
                <a:moveTo>
                  <a:pt x="0" y="0"/>
                </a:moveTo>
                <a:lnTo>
                  <a:pt x="4815108" y="0"/>
                </a:lnTo>
                <a:lnTo>
                  <a:pt x="4815108" y="863664"/>
                </a:lnTo>
                <a:lnTo>
                  <a:pt x="0" y="863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1736300" y="9029700"/>
            <a:ext cx="6551716" cy="1382084"/>
          </a:xfrm>
          <a:custGeom>
            <a:avLst/>
            <a:gdLst/>
            <a:ahLst/>
            <a:cxnLst/>
            <a:rect l="l" t="t" r="r" b="b"/>
            <a:pathLst>
              <a:path w="6551716" h="2722084">
                <a:moveTo>
                  <a:pt x="0" y="0"/>
                </a:moveTo>
                <a:lnTo>
                  <a:pt x="6551716" y="0"/>
                </a:lnTo>
                <a:lnTo>
                  <a:pt x="6551716" y="2722084"/>
                </a:lnTo>
                <a:lnTo>
                  <a:pt x="0" y="2722084"/>
                </a:lnTo>
                <a:lnTo>
                  <a:pt x="0" y="0"/>
                </a:lnTo>
                <a:close/>
              </a:path>
            </a:pathLst>
          </a:custGeom>
          <a:blipFill>
            <a:blip r:embed="rId7">
              <a:extLst>
                <a:ext uri="{96DAC541-7B7A-43D3-8B79-37D633B846F1}">
                  <asvg:svgBlip xmlns:asvg="http://schemas.microsoft.com/office/drawing/2016/SVG/main" r:embed="rId8"/>
                </a:ext>
              </a:extLst>
            </a:blip>
            <a:stretch>
              <a:fillRect t="-96956" b="1"/>
            </a:stretch>
          </a:blipFill>
        </p:spPr>
        <p:txBody>
          <a:bodyPr/>
          <a:lstStyle/>
          <a:p>
            <a:endParaRPr lang="vi-VN" dirty="0"/>
          </a:p>
        </p:txBody>
      </p:sp>
      <p:sp>
        <p:nvSpPr>
          <p:cNvPr id="17" name="TextBox 16">
            <a:extLst>
              <a:ext uri="{FF2B5EF4-FFF2-40B4-BE49-F238E27FC236}">
                <a16:creationId xmlns:a16="http://schemas.microsoft.com/office/drawing/2014/main" id="{DD741F81-69C2-B42A-681F-A60317AF1A29}"/>
              </a:ext>
            </a:extLst>
          </p:cNvPr>
          <p:cNvSpPr txBox="1"/>
          <p:nvPr/>
        </p:nvSpPr>
        <p:spPr>
          <a:xfrm>
            <a:off x="1696211" y="2343938"/>
            <a:ext cx="9372600" cy="276364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Dám nhận lỗi</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Dám đứng ra bảo vệ bạn bị bắt nạt </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Giúp người bị nạn,...</a:t>
            </a:r>
            <a:endParaRPr lang="vi-VN" sz="4000" dirty="0">
              <a:effectLst/>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EC7366EB-A66D-B7B6-BB61-47050F77F212}"/>
              </a:ext>
            </a:extLst>
          </p:cNvPr>
          <p:cNvSpPr/>
          <p:nvPr/>
        </p:nvSpPr>
        <p:spPr>
          <a:xfrm>
            <a:off x="1696211" y="800100"/>
            <a:ext cx="10343389" cy="111215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Hành động thể hiện sự dũng </a:t>
            </a:r>
            <a:r>
              <a:rPr lang="vi-VN" sz="4400" b="1" dirty="0">
                <a:solidFill>
                  <a:schemeClr val="tx1"/>
                </a:solidFill>
                <a:latin typeface="Arial" panose="020B0604020202020204" pitchFamily="34" charset="0"/>
                <a:cs typeface="Arial" panose="020B0604020202020204" pitchFamily="34" charset="0"/>
              </a:rPr>
              <a:t>cảm</a:t>
            </a:r>
          </a:p>
        </p:txBody>
      </p:sp>
      <p:pic>
        <p:nvPicPr>
          <p:cNvPr id="7" name="Picture 6">
            <a:extLst>
              <a:ext uri="{FF2B5EF4-FFF2-40B4-BE49-F238E27FC236}">
                <a16:creationId xmlns:a16="http://schemas.microsoft.com/office/drawing/2014/main" id="{A143F876-998D-E746-BCFD-1407EDB98C8E}"/>
              </a:ext>
            </a:extLst>
          </p:cNvPr>
          <p:cNvPicPr>
            <a:picLocks noChangeAspect="1"/>
          </p:cNvPicPr>
          <p:nvPr/>
        </p:nvPicPr>
        <p:blipFill rotWithShape="1">
          <a:blip r:embed="rId9">
            <a:extLst>
              <a:ext uri="{28A0092B-C50C-407E-A947-70E740481C1C}">
                <a14:useLocalDpi xmlns:a14="http://schemas.microsoft.com/office/drawing/2010/main" val="0"/>
              </a:ext>
            </a:extLst>
          </a:blip>
          <a:srcRect l="10616" t="11319" r="8129" b="7802"/>
          <a:stretch/>
        </p:blipFill>
        <p:spPr>
          <a:xfrm>
            <a:off x="11361229" y="1912255"/>
            <a:ext cx="5144278" cy="3440019"/>
          </a:xfrm>
          <a:prstGeom prst="rect">
            <a:avLst/>
          </a:prstGeom>
        </p:spPr>
      </p:pic>
      <p:pic>
        <p:nvPicPr>
          <p:cNvPr id="2052" name="Picture 4" descr="Thí sinh bị tai nạn giao thông vẫn quyết tâm đi thi | baotintuc.vn">
            <a:extLst>
              <a:ext uri="{FF2B5EF4-FFF2-40B4-BE49-F238E27FC236}">
                <a16:creationId xmlns:a16="http://schemas.microsoft.com/office/drawing/2014/main" id="{5EA2862B-DF95-ABBC-ACEB-1C01B18402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6211" y="5642165"/>
            <a:ext cx="3865884" cy="30153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òng chống bắt nạt trên môi trường mạng cho trẻ em - Mạng lưới ứng cứu, bảo  vệ trẻ em trên môi trường mạng">
            <a:extLst>
              <a:ext uri="{FF2B5EF4-FFF2-40B4-BE49-F238E27FC236}">
                <a16:creationId xmlns:a16="http://schemas.microsoft.com/office/drawing/2014/main" id="{62D308C6-55A0-5AE3-A4B9-3438FCD5E1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57671" y="5642165"/>
            <a:ext cx="5227129" cy="3015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ghị luận về lòng dũng cảm (26 mẫu) - Văn mẫu lớp 9">
            <a:extLst>
              <a:ext uri="{FF2B5EF4-FFF2-40B4-BE49-F238E27FC236}">
                <a16:creationId xmlns:a16="http://schemas.microsoft.com/office/drawing/2014/main" id="{79AF6C83-EBEF-E812-8248-630D7EB68E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0376" y="5642164"/>
            <a:ext cx="5271252" cy="30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94360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left)">
                                      <p:cBhvr>
                                        <p:cTn id="18" dur="500"/>
                                        <p:tgtEl>
                                          <p:spTgt spid="2054"/>
                                        </p:tgtEl>
                                      </p:cBhvr>
                                    </p:animEffect>
                                  </p:childTnLst>
                                </p:cTn>
                              </p:par>
                              <p:par>
                                <p:cTn id="19" presetID="22" presetClass="entr" presetSubtype="8"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wipe(left)">
                                      <p:cBhvr>
                                        <p:cTn id="21" dur="500"/>
                                        <p:tgtEl>
                                          <p:spTgt spid="2052"/>
                                        </p:tgtEl>
                                      </p:cBhvr>
                                    </p:animEffect>
                                  </p:childTnLst>
                                </p:cTn>
                              </p:par>
                              <p:par>
                                <p:cTn id="22" presetID="22" presetClass="entr" presetSubtype="8" fill="hold" nodeType="with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wipe(left)">
                                      <p:cBhvr>
                                        <p:cTn id="24"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58068" y="9339148"/>
            <a:ext cx="13729932" cy="947852"/>
            <a:chOff x="0" y="0"/>
            <a:chExt cx="18306576" cy="1263803"/>
          </a:xfrm>
        </p:grpSpPr>
        <p:sp>
          <p:nvSpPr>
            <p:cNvPr id="3" name="Freeform 3"/>
            <p:cNvSpPr/>
            <p:nvPr/>
          </p:nvSpPr>
          <p:spPr>
            <a:xfrm>
              <a:off x="0" y="254"/>
              <a:ext cx="18306542" cy="1263269"/>
            </a:xfrm>
            <a:custGeom>
              <a:avLst/>
              <a:gdLst/>
              <a:ahLst/>
              <a:cxnLst/>
              <a:rect l="l" t="t" r="r" b="b"/>
              <a:pathLst>
                <a:path w="18306542" h="1263269">
                  <a:moveTo>
                    <a:pt x="0" y="0"/>
                  </a:moveTo>
                  <a:lnTo>
                    <a:pt x="0" y="799211"/>
                  </a:lnTo>
                  <a:lnTo>
                    <a:pt x="330073" y="1059815"/>
                  </a:lnTo>
                  <a:lnTo>
                    <a:pt x="1099439" y="1059815"/>
                  </a:lnTo>
                  <a:lnTo>
                    <a:pt x="1379982" y="851281"/>
                  </a:lnTo>
                  <a:lnTo>
                    <a:pt x="2233295" y="928751"/>
                  </a:lnTo>
                  <a:lnTo>
                    <a:pt x="4983226" y="703453"/>
                  </a:lnTo>
                  <a:lnTo>
                    <a:pt x="6511290" y="880872"/>
                  </a:lnTo>
                  <a:lnTo>
                    <a:pt x="6224016" y="1212342"/>
                  </a:lnTo>
                  <a:lnTo>
                    <a:pt x="7037197" y="1263269"/>
                  </a:lnTo>
                  <a:lnTo>
                    <a:pt x="7542022" y="1096645"/>
                  </a:lnTo>
                  <a:lnTo>
                    <a:pt x="8483600" y="982726"/>
                  </a:lnTo>
                  <a:lnTo>
                    <a:pt x="9525889" y="1033399"/>
                  </a:lnTo>
                  <a:lnTo>
                    <a:pt x="9958324" y="885317"/>
                  </a:lnTo>
                  <a:lnTo>
                    <a:pt x="12265279" y="703453"/>
                  </a:lnTo>
                  <a:lnTo>
                    <a:pt x="15486507" y="799211"/>
                  </a:lnTo>
                  <a:lnTo>
                    <a:pt x="17682972" y="680466"/>
                  </a:lnTo>
                  <a:lnTo>
                    <a:pt x="18306542" y="450342"/>
                  </a:lnTo>
                  <a:lnTo>
                    <a:pt x="18306542" y="0"/>
                  </a:lnTo>
                  <a:close/>
                </a:path>
              </a:pathLst>
            </a:custGeom>
            <a:solidFill>
              <a:srgbClr val="A4AC86"/>
            </a:solidFill>
          </p:spPr>
        </p:sp>
      </p:grpSp>
      <p:sp>
        <p:nvSpPr>
          <p:cNvPr id="4" name="Freeform 4"/>
          <p:cNvSpPr/>
          <p:nvPr/>
        </p:nvSpPr>
        <p:spPr>
          <a:xfrm>
            <a:off x="0" y="8700750"/>
            <a:ext cx="5947334" cy="1654802"/>
          </a:xfrm>
          <a:custGeom>
            <a:avLst/>
            <a:gdLst/>
            <a:ahLst/>
            <a:cxnLst/>
            <a:rect l="l" t="t" r="r" b="b"/>
            <a:pathLst>
              <a:path w="5947334" h="1654802">
                <a:moveTo>
                  <a:pt x="0" y="0"/>
                </a:moveTo>
                <a:lnTo>
                  <a:pt x="5947334" y="0"/>
                </a:lnTo>
                <a:lnTo>
                  <a:pt x="5947334" y="1654802"/>
                </a:lnTo>
                <a:lnTo>
                  <a:pt x="0" y="1654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4572002" y="741078"/>
            <a:ext cx="9143996" cy="1015663"/>
          </a:xfrm>
          <a:prstGeom prst="rect">
            <a:avLst/>
          </a:prstGeom>
        </p:spPr>
        <p:txBody>
          <a:bodyPr wrap="square" lIns="0" tIns="0" rIns="0" bIns="0" rtlCol="0" anchor="t">
            <a:spAutoFit/>
          </a:bodyPr>
          <a:lstStyle/>
          <a:p>
            <a:pPr algn="ctr"/>
            <a:r>
              <a:rPr lang="vi-VN" sz="6600" b="1" dirty="0">
                <a:solidFill>
                  <a:srgbClr val="333D29"/>
                </a:solidFill>
                <a:latin typeface="Arial" panose="020B0604020202020204" pitchFamily="34" charset="0"/>
                <a:cs typeface="Arial" panose="020B0604020202020204" pitchFamily="34" charset="0"/>
              </a:rPr>
              <a:t>NỘI DUNG BÀI HỌC</a:t>
            </a:r>
            <a:endParaRPr lang="en-US" sz="6600" b="1" dirty="0">
              <a:solidFill>
                <a:srgbClr val="333D29"/>
              </a:solidFill>
              <a:latin typeface="Arial" panose="020B0604020202020204" pitchFamily="34" charset="0"/>
              <a:cs typeface="Arial" panose="020B0604020202020204" pitchFamily="34" charset="0"/>
            </a:endParaRPr>
          </a:p>
        </p:txBody>
      </p:sp>
      <p:sp>
        <p:nvSpPr>
          <p:cNvPr id="7" name="TextBox 7"/>
          <p:cNvSpPr txBox="1"/>
          <p:nvPr/>
        </p:nvSpPr>
        <p:spPr>
          <a:xfrm>
            <a:off x="1529940" y="3124028"/>
            <a:ext cx="1291266" cy="1474763"/>
          </a:xfrm>
          <a:prstGeom prst="rect">
            <a:avLst/>
          </a:prstGeom>
        </p:spPr>
        <p:txBody>
          <a:bodyPr wrap="square" lIns="0" tIns="0" rIns="0" bIns="0" rtlCol="0" anchor="t">
            <a:spAutoFit/>
          </a:bodyPr>
          <a:lstStyle/>
          <a:p>
            <a:pPr algn="l">
              <a:lnSpc>
                <a:spcPts val="11519"/>
              </a:lnSpc>
            </a:pPr>
            <a:r>
              <a:rPr lang="en-US" sz="9600" b="1" dirty="0">
                <a:solidFill>
                  <a:srgbClr val="656D4A"/>
                </a:solidFill>
                <a:latin typeface="Arial" panose="020B0604020202020204" pitchFamily="34" charset="0"/>
                <a:cs typeface="Arial" panose="020B0604020202020204" pitchFamily="34" charset="0"/>
              </a:rPr>
              <a:t>1.</a:t>
            </a:r>
          </a:p>
        </p:txBody>
      </p:sp>
      <p:sp>
        <p:nvSpPr>
          <p:cNvPr id="8" name="TextBox 8"/>
          <p:cNvSpPr txBox="1"/>
          <p:nvPr/>
        </p:nvSpPr>
        <p:spPr>
          <a:xfrm>
            <a:off x="3680976" y="3482866"/>
            <a:ext cx="4701022" cy="697948"/>
          </a:xfrm>
          <a:prstGeom prst="rect">
            <a:avLst/>
          </a:prstGeom>
        </p:spPr>
        <p:txBody>
          <a:bodyPr wrap="square" lIns="0" tIns="0" rIns="0" bIns="0" rtlCol="0" anchor="t">
            <a:spAutoFit/>
          </a:bodyPr>
          <a:lstStyle/>
          <a:p>
            <a:pPr algn="ctr">
              <a:lnSpc>
                <a:spcPts val="5759"/>
              </a:lnSpc>
            </a:pPr>
            <a:r>
              <a:rPr lang="vi-VN" sz="4800" b="1" dirty="0">
                <a:solidFill>
                  <a:srgbClr val="656D4A"/>
                </a:solidFill>
                <a:latin typeface="Arial" panose="020B0604020202020204" pitchFamily="34" charset="0"/>
                <a:cs typeface="Arial" panose="020B0604020202020204" pitchFamily="34" charset="0"/>
              </a:rPr>
              <a:t>Đọc thành tiếng</a:t>
            </a:r>
            <a:endParaRPr lang="en-US" sz="4800" b="1" dirty="0">
              <a:solidFill>
                <a:srgbClr val="656D4A"/>
              </a:solidFill>
              <a:latin typeface="Arial" panose="020B0604020202020204" pitchFamily="34" charset="0"/>
              <a:cs typeface="Arial" panose="020B0604020202020204" pitchFamily="34" charset="0"/>
            </a:endParaRPr>
          </a:p>
        </p:txBody>
      </p:sp>
      <p:sp>
        <p:nvSpPr>
          <p:cNvPr id="9" name="AutoShape 9"/>
          <p:cNvSpPr/>
          <p:nvPr/>
        </p:nvSpPr>
        <p:spPr>
          <a:xfrm rot="5215063">
            <a:off x="1833941" y="3801525"/>
            <a:ext cx="2834300" cy="0"/>
          </a:xfrm>
          <a:prstGeom prst="line">
            <a:avLst/>
          </a:prstGeom>
          <a:ln w="57150" cap="rnd">
            <a:solidFill>
              <a:srgbClr val="A4AC86"/>
            </a:solidFill>
            <a:prstDash val="solid"/>
            <a:headEnd type="none" w="sm" len="sm"/>
            <a:tailEnd type="none" w="sm" len="sm"/>
          </a:ln>
        </p:spPr>
      </p:sp>
      <p:sp>
        <p:nvSpPr>
          <p:cNvPr id="11" name="TextBox 11"/>
          <p:cNvSpPr txBox="1"/>
          <p:nvPr/>
        </p:nvSpPr>
        <p:spPr>
          <a:xfrm>
            <a:off x="5134402" y="6795099"/>
            <a:ext cx="1084969" cy="1474763"/>
          </a:xfrm>
          <a:prstGeom prst="rect">
            <a:avLst/>
          </a:prstGeom>
        </p:spPr>
        <p:txBody>
          <a:bodyPr wrap="square" lIns="0" tIns="0" rIns="0" bIns="0" rtlCol="0" anchor="t">
            <a:spAutoFit/>
          </a:bodyPr>
          <a:lstStyle/>
          <a:p>
            <a:pPr algn="l">
              <a:lnSpc>
                <a:spcPts val="11519"/>
              </a:lnSpc>
            </a:pPr>
            <a:r>
              <a:rPr lang="en-US" sz="9600" b="1" dirty="0">
                <a:solidFill>
                  <a:srgbClr val="656D4A"/>
                </a:solidFill>
                <a:latin typeface="Arial" panose="020B0604020202020204" pitchFamily="34" charset="0"/>
                <a:cs typeface="Arial" panose="020B0604020202020204" pitchFamily="34" charset="0"/>
              </a:rPr>
              <a:t>2.</a:t>
            </a:r>
          </a:p>
        </p:txBody>
      </p:sp>
      <p:sp>
        <p:nvSpPr>
          <p:cNvPr id="14" name="TextBox 14"/>
          <p:cNvSpPr txBox="1"/>
          <p:nvPr/>
        </p:nvSpPr>
        <p:spPr>
          <a:xfrm>
            <a:off x="10269072" y="3732742"/>
            <a:ext cx="1179980" cy="1474763"/>
          </a:xfrm>
          <a:prstGeom prst="rect">
            <a:avLst/>
          </a:prstGeom>
        </p:spPr>
        <p:txBody>
          <a:bodyPr wrap="square" lIns="0" tIns="0" rIns="0" bIns="0" rtlCol="0" anchor="t">
            <a:spAutoFit/>
          </a:bodyPr>
          <a:lstStyle/>
          <a:p>
            <a:pPr algn="l">
              <a:lnSpc>
                <a:spcPts val="11519"/>
              </a:lnSpc>
            </a:pPr>
            <a:r>
              <a:rPr lang="en-US" sz="9600" b="1" dirty="0">
                <a:solidFill>
                  <a:srgbClr val="656D4A"/>
                </a:solidFill>
                <a:latin typeface="Arial" panose="020B0604020202020204" pitchFamily="34" charset="0"/>
                <a:cs typeface="Arial" panose="020B0604020202020204" pitchFamily="34" charset="0"/>
              </a:rPr>
              <a:t>3.</a:t>
            </a:r>
          </a:p>
        </p:txBody>
      </p:sp>
      <p:sp>
        <p:nvSpPr>
          <p:cNvPr id="19" name="AutoShape 19"/>
          <p:cNvSpPr/>
          <p:nvPr/>
        </p:nvSpPr>
        <p:spPr>
          <a:xfrm rot="5215063">
            <a:off x="5286001" y="7402425"/>
            <a:ext cx="2834300" cy="0"/>
          </a:xfrm>
          <a:prstGeom prst="line">
            <a:avLst/>
          </a:prstGeom>
          <a:ln w="57150" cap="rnd">
            <a:solidFill>
              <a:srgbClr val="A4AC86"/>
            </a:solidFill>
            <a:prstDash val="solid"/>
            <a:headEnd type="none" w="sm" len="sm"/>
            <a:tailEnd type="none" w="sm" len="sm"/>
          </a:ln>
        </p:spPr>
      </p:sp>
      <p:sp>
        <p:nvSpPr>
          <p:cNvPr id="20" name="AutoShape 20"/>
          <p:cNvSpPr/>
          <p:nvPr/>
        </p:nvSpPr>
        <p:spPr>
          <a:xfrm rot="5215063">
            <a:off x="10517676" y="4505520"/>
            <a:ext cx="2834300" cy="0"/>
          </a:xfrm>
          <a:prstGeom prst="line">
            <a:avLst/>
          </a:prstGeom>
          <a:ln w="57150" cap="rnd">
            <a:solidFill>
              <a:srgbClr val="A4AC86"/>
            </a:solidFill>
            <a:prstDash val="solid"/>
            <a:headEnd type="none" w="sm" len="sm"/>
            <a:tailEnd type="none" w="sm" len="sm"/>
          </a:ln>
        </p:spPr>
      </p:sp>
      <p:sp>
        <p:nvSpPr>
          <p:cNvPr id="22" name="Freeform 22"/>
          <p:cNvSpPr/>
          <p:nvPr/>
        </p:nvSpPr>
        <p:spPr>
          <a:xfrm>
            <a:off x="405200" y="6786402"/>
            <a:ext cx="1620910" cy="2190106"/>
          </a:xfrm>
          <a:custGeom>
            <a:avLst/>
            <a:gdLst/>
            <a:ahLst/>
            <a:cxnLst/>
            <a:rect l="l" t="t" r="r" b="b"/>
            <a:pathLst>
              <a:path w="1620910" h="2190106">
                <a:moveTo>
                  <a:pt x="0" y="0"/>
                </a:moveTo>
                <a:lnTo>
                  <a:pt x="1620910" y="0"/>
                </a:lnTo>
                <a:lnTo>
                  <a:pt x="1620910" y="2190106"/>
                </a:lnTo>
                <a:lnTo>
                  <a:pt x="0" y="21901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TextBox 8">
            <a:extLst>
              <a:ext uri="{FF2B5EF4-FFF2-40B4-BE49-F238E27FC236}">
                <a16:creationId xmlns:a16="http://schemas.microsoft.com/office/drawing/2014/main" id="{6DD11956-53A6-41B3-2125-DFC2B74B8F5E}"/>
              </a:ext>
            </a:extLst>
          </p:cNvPr>
          <p:cNvSpPr txBox="1"/>
          <p:nvPr/>
        </p:nvSpPr>
        <p:spPr>
          <a:xfrm>
            <a:off x="7186931" y="7183507"/>
            <a:ext cx="2718869" cy="697948"/>
          </a:xfrm>
          <a:prstGeom prst="rect">
            <a:avLst/>
          </a:prstGeom>
        </p:spPr>
        <p:txBody>
          <a:bodyPr wrap="square" lIns="0" tIns="0" rIns="0" bIns="0" rtlCol="0" anchor="t">
            <a:spAutoFit/>
          </a:bodyPr>
          <a:lstStyle/>
          <a:p>
            <a:pPr algn="ctr">
              <a:lnSpc>
                <a:spcPts val="5759"/>
              </a:lnSpc>
            </a:pPr>
            <a:r>
              <a:rPr lang="vi-VN" sz="4800" b="1" dirty="0">
                <a:solidFill>
                  <a:srgbClr val="656D4A"/>
                </a:solidFill>
                <a:latin typeface="Arial" panose="020B0604020202020204" pitchFamily="34" charset="0"/>
                <a:cs typeface="Arial" panose="020B0604020202020204" pitchFamily="34" charset="0"/>
              </a:rPr>
              <a:t>Đọc hiểu</a:t>
            </a:r>
            <a:endParaRPr lang="en-US" sz="4800" b="1" dirty="0">
              <a:solidFill>
                <a:srgbClr val="656D4A"/>
              </a:solidFill>
              <a:latin typeface="Arial" panose="020B0604020202020204" pitchFamily="34" charset="0"/>
              <a:cs typeface="Arial" panose="020B0604020202020204" pitchFamily="34" charset="0"/>
            </a:endParaRPr>
          </a:p>
        </p:txBody>
      </p:sp>
      <p:sp>
        <p:nvSpPr>
          <p:cNvPr id="24" name="TextBox 8">
            <a:extLst>
              <a:ext uri="{FF2B5EF4-FFF2-40B4-BE49-F238E27FC236}">
                <a16:creationId xmlns:a16="http://schemas.microsoft.com/office/drawing/2014/main" id="{692DCC14-D91F-61B7-1DDE-F99B4F05721A}"/>
              </a:ext>
            </a:extLst>
          </p:cNvPr>
          <p:cNvSpPr txBox="1"/>
          <p:nvPr/>
        </p:nvSpPr>
        <p:spPr>
          <a:xfrm>
            <a:off x="12420600" y="4180814"/>
            <a:ext cx="4191000" cy="697948"/>
          </a:xfrm>
          <a:prstGeom prst="rect">
            <a:avLst/>
          </a:prstGeom>
        </p:spPr>
        <p:txBody>
          <a:bodyPr wrap="square" lIns="0" tIns="0" rIns="0" bIns="0" rtlCol="0" anchor="t">
            <a:spAutoFit/>
          </a:bodyPr>
          <a:lstStyle/>
          <a:p>
            <a:pPr algn="just">
              <a:lnSpc>
                <a:spcPts val="5759"/>
              </a:lnSpc>
            </a:pPr>
            <a:r>
              <a:rPr lang="vi-VN" sz="4800" b="1" dirty="0">
                <a:solidFill>
                  <a:srgbClr val="656D4A"/>
                </a:solidFill>
                <a:latin typeface="Arial" panose="020B0604020202020204" pitchFamily="34" charset="0"/>
                <a:cs typeface="Arial" panose="020B0604020202020204" pitchFamily="34" charset="0"/>
              </a:rPr>
              <a:t>Đọc nâng cao</a:t>
            </a:r>
            <a:endParaRPr lang="en-US" sz="4800" b="1" dirty="0">
              <a:solidFill>
                <a:srgbClr val="656D4A"/>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par>
                                <p:cTn id="25" presetID="22" presetClass="entr" presetSubtype="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22"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500"/>
                                        <p:tgtEl>
                                          <p:spTgt spid="2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1" grpId="0"/>
      <p:bldP spid="14"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2" name="Freeform 2"/>
          <p:cNvSpPr/>
          <p:nvPr/>
        </p:nvSpPr>
        <p:spPr>
          <a:xfrm>
            <a:off x="9694164" y="9169000"/>
            <a:ext cx="8593886" cy="1203922"/>
          </a:xfrm>
          <a:custGeom>
            <a:avLst/>
            <a:gdLst/>
            <a:ahLst/>
            <a:cxnLst/>
            <a:rect l="l" t="t" r="r" b="b"/>
            <a:pathLst>
              <a:path w="8593886" h="1203922">
                <a:moveTo>
                  <a:pt x="0" y="0"/>
                </a:moveTo>
                <a:lnTo>
                  <a:pt x="8593886" y="0"/>
                </a:lnTo>
                <a:lnTo>
                  <a:pt x="8593886" y="1203922"/>
                </a:lnTo>
                <a:lnTo>
                  <a:pt x="0" y="1203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0" y="-25400"/>
            <a:ext cx="18288000" cy="5005800"/>
          </a:xfrm>
          <a:custGeom>
            <a:avLst/>
            <a:gdLst/>
            <a:ahLst/>
            <a:cxnLst/>
            <a:rect l="l" t="t" r="r" b="b"/>
            <a:pathLst>
              <a:path w="18288000" h="5005800">
                <a:moveTo>
                  <a:pt x="0" y="0"/>
                </a:moveTo>
                <a:lnTo>
                  <a:pt x="18288000" y="0"/>
                </a:lnTo>
                <a:lnTo>
                  <a:pt x="18288000" y="5005800"/>
                </a:lnTo>
                <a:lnTo>
                  <a:pt x="0" y="5005800"/>
                </a:lnTo>
                <a:lnTo>
                  <a:pt x="0" y="0"/>
                </a:lnTo>
                <a:close/>
              </a:path>
            </a:pathLst>
          </a:custGeom>
          <a:blipFill>
            <a:blip r:embed="rId5"/>
            <a:stretch>
              <a:fillRect t="-68188" b="-68183"/>
            </a:stretch>
          </a:blipFill>
        </p:spPr>
      </p:sp>
      <p:grpSp>
        <p:nvGrpSpPr>
          <p:cNvPr id="4" name="Group 4"/>
          <p:cNvGrpSpPr/>
          <p:nvPr/>
        </p:nvGrpSpPr>
        <p:grpSpPr>
          <a:xfrm rot="-10800000">
            <a:off x="46" y="3802050"/>
            <a:ext cx="18288006" cy="1367824"/>
            <a:chOff x="0" y="0"/>
            <a:chExt cx="24384008" cy="1823765"/>
          </a:xfrm>
        </p:grpSpPr>
        <p:sp>
          <p:nvSpPr>
            <p:cNvPr id="5" name="Freeform 5"/>
            <p:cNvSpPr/>
            <p:nvPr/>
          </p:nvSpPr>
          <p:spPr>
            <a:xfrm>
              <a:off x="0" y="381"/>
              <a:ext cx="24383619" cy="1822958"/>
            </a:xfrm>
            <a:custGeom>
              <a:avLst/>
              <a:gdLst/>
              <a:ahLst/>
              <a:cxnLst/>
              <a:rect l="l" t="t" r="r" b="b"/>
              <a:pathLst>
                <a:path w="24383619" h="1822958">
                  <a:moveTo>
                    <a:pt x="0" y="0"/>
                  </a:moveTo>
                  <a:lnTo>
                    <a:pt x="0" y="1153287"/>
                  </a:lnTo>
                  <a:lnTo>
                    <a:pt x="439674" y="1529334"/>
                  </a:lnTo>
                  <a:lnTo>
                    <a:pt x="1464310" y="1529334"/>
                  </a:lnTo>
                  <a:lnTo>
                    <a:pt x="1837944" y="1228471"/>
                  </a:lnTo>
                  <a:lnTo>
                    <a:pt x="2974594" y="1340231"/>
                  </a:lnTo>
                  <a:lnTo>
                    <a:pt x="6637401" y="1015111"/>
                  </a:lnTo>
                  <a:lnTo>
                    <a:pt x="8672830" y="1271143"/>
                  </a:lnTo>
                  <a:lnTo>
                    <a:pt x="8290179" y="1749425"/>
                  </a:lnTo>
                  <a:lnTo>
                    <a:pt x="9373362" y="1822958"/>
                  </a:lnTo>
                  <a:lnTo>
                    <a:pt x="10045827" y="1582547"/>
                  </a:lnTo>
                  <a:lnTo>
                    <a:pt x="11299825" y="1418082"/>
                  </a:lnTo>
                  <a:lnTo>
                    <a:pt x="12688189" y="1491234"/>
                  </a:lnTo>
                  <a:lnTo>
                    <a:pt x="13264135" y="1277493"/>
                  </a:lnTo>
                  <a:lnTo>
                    <a:pt x="16336899" y="1014857"/>
                  </a:lnTo>
                  <a:lnTo>
                    <a:pt x="20627467" y="1153033"/>
                  </a:lnTo>
                  <a:lnTo>
                    <a:pt x="23553040" y="981710"/>
                  </a:lnTo>
                  <a:lnTo>
                    <a:pt x="24383619" y="649732"/>
                  </a:lnTo>
                  <a:lnTo>
                    <a:pt x="24383619" y="0"/>
                  </a:lnTo>
                  <a:close/>
                </a:path>
              </a:pathLst>
            </a:custGeom>
            <a:solidFill>
              <a:srgbClr val="F0EBE0"/>
            </a:solidFill>
          </p:spPr>
        </p:sp>
      </p:grpSp>
      <p:sp>
        <p:nvSpPr>
          <p:cNvPr id="6" name="Freeform 6"/>
          <p:cNvSpPr/>
          <p:nvPr/>
        </p:nvSpPr>
        <p:spPr>
          <a:xfrm>
            <a:off x="15699593" y="5464126"/>
            <a:ext cx="1713288" cy="2415262"/>
          </a:xfrm>
          <a:custGeom>
            <a:avLst/>
            <a:gdLst/>
            <a:ahLst/>
            <a:cxnLst/>
            <a:rect l="l" t="t" r="r" b="b"/>
            <a:pathLst>
              <a:path w="1713288" h="2415262">
                <a:moveTo>
                  <a:pt x="0" y="0"/>
                </a:moveTo>
                <a:lnTo>
                  <a:pt x="1713288" y="0"/>
                </a:lnTo>
                <a:lnTo>
                  <a:pt x="1713288" y="2415262"/>
                </a:lnTo>
                <a:lnTo>
                  <a:pt x="0" y="24152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702013" y="6741434"/>
            <a:ext cx="2136224" cy="3545588"/>
          </a:xfrm>
          <a:custGeom>
            <a:avLst/>
            <a:gdLst/>
            <a:ahLst/>
            <a:cxnLst/>
            <a:rect l="l" t="t" r="r" b="b"/>
            <a:pathLst>
              <a:path w="2136224" h="3545588">
                <a:moveTo>
                  <a:pt x="0" y="0"/>
                </a:moveTo>
                <a:lnTo>
                  <a:pt x="2136224" y="0"/>
                </a:lnTo>
                <a:lnTo>
                  <a:pt x="2136224" y="3545588"/>
                </a:lnTo>
                <a:lnTo>
                  <a:pt x="0" y="3545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4021983" y="6478299"/>
            <a:ext cx="11549618" cy="1362937"/>
          </a:xfrm>
          <a:prstGeom prst="rect">
            <a:avLst/>
          </a:prstGeom>
        </p:spPr>
        <p:txBody>
          <a:bodyPr wrap="square" lIns="0" tIns="0" rIns="0" bIns="0" rtlCol="0" anchor="t">
            <a:spAutoFit/>
          </a:bodyPr>
          <a:lstStyle/>
          <a:p>
            <a:pPr algn="ctr">
              <a:lnSpc>
                <a:spcPts val="11519"/>
              </a:lnSpc>
            </a:pPr>
            <a:r>
              <a:rPr lang="vi-VN" sz="8800" b="1" dirty="0">
                <a:solidFill>
                  <a:srgbClr val="656D4A"/>
                </a:solidFill>
                <a:latin typeface="Arial" panose="020B0604020202020204" pitchFamily="34" charset="0"/>
                <a:cs typeface="Arial" panose="020B0604020202020204" pitchFamily="34" charset="0"/>
              </a:rPr>
              <a:t>ĐỌC THÀNH TIẾNG</a:t>
            </a:r>
            <a:endParaRPr lang="en-US" sz="8800" b="1" dirty="0">
              <a:solidFill>
                <a:srgbClr val="656D4A"/>
              </a:solidFill>
              <a:latin typeface="Arial" panose="020B0604020202020204" pitchFamily="34" charset="0"/>
              <a:cs typeface="Arial" panose="020B0604020202020204" pitchFamily="34" charset="0"/>
            </a:endParaRPr>
          </a:p>
        </p:txBody>
      </p:sp>
      <p:sp>
        <p:nvSpPr>
          <p:cNvPr id="9" name="TextBox 9"/>
          <p:cNvSpPr txBox="1"/>
          <p:nvPr/>
        </p:nvSpPr>
        <p:spPr>
          <a:xfrm>
            <a:off x="1517875" y="6478299"/>
            <a:ext cx="1196193" cy="1362937"/>
          </a:xfrm>
          <a:prstGeom prst="rect">
            <a:avLst/>
          </a:prstGeom>
        </p:spPr>
        <p:txBody>
          <a:bodyPr wrap="square" lIns="0" tIns="0" rIns="0" bIns="0" rtlCol="0" anchor="t">
            <a:spAutoFit/>
          </a:bodyPr>
          <a:lstStyle/>
          <a:p>
            <a:pPr algn="l">
              <a:lnSpc>
                <a:spcPts val="11519"/>
              </a:lnSpc>
            </a:pPr>
            <a:r>
              <a:rPr lang="en-US" sz="8800" b="1" dirty="0">
                <a:solidFill>
                  <a:srgbClr val="656D4A"/>
                </a:solidFill>
                <a:latin typeface="Arial" panose="020B0604020202020204" pitchFamily="34" charset="0"/>
                <a:cs typeface="Arial" panose="020B0604020202020204" pitchFamily="34" charset="0"/>
              </a:rPr>
              <a:t>1.</a:t>
            </a:r>
          </a:p>
        </p:txBody>
      </p:sp>
      <p:sp>
        <p:nvSpPr>
          <p:cNvPr id="11" name="AutoShape 11"/>
          <p:cNvSpPr/>
          <p:nvPr/>
        </p:nvSpPr>
        <p:spPr>
          <a:xfrm rot="5278233">
            <a:off x="1608128" y="7384111"/>
            <a:ext cx="3546602" cy="0"/>
          </a:xfrm>
          <a:prstGeom prst="line">
            <a:avLst/>
          </a:prstGeom>
          <a:ln w="57150" cap="rnd">
            <a:solidFill>
              <a:srgbClr val="A4AC86"/>
            </a:solidFill>
            <a:prstDash val="solid"/>
            <a:headEnd type="none" w="sm" len="sm"/>
            <a:tailEnd type="none" w="sm" len="sm"/>
          </a:ln>
        </p:spPr>
      </p:sp>
    </p:spTree>
    <p:extLst>
      <p:ext uri="{BB962C8B-B14F-4D97-AF65-F5344CB8AC3E}">
        <p14:creationId xmlns:p14="http://schemas.microsoft.com/office/powerpoint/2010/main" val="28769023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pic>
        <p:nvPicPr>
          <p:cNvPr id="3074" name="Picture 2" descr="Cập nhật với hơn 84 tranh vẽ xe không kính siêu đỉnh - Tin Học Vui">
            <a:extLst>
              <a:ext uri="{FF2B5EF4-FFF2-40B4-BE49-F238E27FC236}">
                <a16:creationId xmlns:a16="http://schemas.microsoft.com/office/drawing/2014/main" id="{CE2016D5-39FA-2456-F4F4-10854D17E6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69" r="17969"/>
          <a:stretch/>
        </p:blipFill>
        <p:spPr bwMode="auto">
          <a:xfrm>
            <a:off x="11125200" y="1562100"/>
            <a:ext cx="6248400" cy="700619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58" y="6418400"/>
            <a:ext cx="8534458" cy="3844345"/>
          </a:xfrm>
          <a:custGeom>
            <a:avLst/>
            <a:gdLst/>
            <a:ahLst/>
            <a:cxnLst/>
            <a:rect l="l" t="t" r="r" b="b"/>
            <a:pathLst>
              <a:path w="9165608" h="4857484">
                <a:moveTo>
                  <a:pt x="0" y="0"/>
                </a:moveTo>
                <a:lnTo>
                  <a:pt x="9165608" y="0"/>
                </a:lnTo>
                <a:lnTo>
                  <a:pt x="9165608" y="4857484"/>
                </a:lnTo>
                <a:lnTo>
                  <a:pt x="0" y="48574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2650" y="8987046"/>
            <a:ext cx="12584920" cy="1316554"/>
          </a:xfrm>
          <a:custGeom>
            <a:avLst/>
            <a:gdLst/>
            <a:ahLst/>
            <a:cxnLst/>
            <a:rect l="l" t="t" r="r" b="b"/>
            <a:pathLst>
              <a:path w="12584920" h="1316554">
                <a:moveTo>
                  <a:pt x="0" y="0"/>
                </a:moveTo>
                <a:lnTo>
                  <a:pt x="12584920" y="0"/>
                </a:lnTo>
                <a:lnTo>
                  <a:pt x="12584920" y="1316554"/>
                </a:lnTo>
                <a:lnTo>
                  <a:pt x="0" y="1316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14592800" y="8987050"/>
            <a:ext cx="4061858" cy="1668686"/>
          </a:xfrm>
          <a:custGeom>
            <a:avLst/>
            <a:gdLst/>
            <a:ahLst/>
            <a:cxnLst/>
            <a:rect l="l" t="t" r="r" b="b"/>
            <a:pathLst>
              <a:path w="4061858" h="1668686">
                <a:moveTo>
                  <a:pt x="0" y="0"/>
                </a:moveTo>
                <a:lnTo>
                  <a:pt x="4061858" y="0"/>
                </a:lnTo>
                <a:lnTo>
                  <a:pt x="4061858" y="1668686"/>
                </a:lnTo>
                <a:lnTo>
                  <a:pt x="0" y="16686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TextBox 5"/>
          <p:cNvSpPr txBox="1"/>
          <p:nvPr/>
        </p:nvSpPr>
        <p:spPr>
          <a:xfrm>
            <a:off x="914400" y="800100"/>
            <a:ext cx="9180243" cy="2756011"/>
          </a:xfrm>
          <a:prstGeom prst="rect">
            <a:avLst/>
          </a:prstGeom>
        </p:spPr>
        <p:txBody>
          <a:bodyPr wrap="square" lIns="0" tIns="0" rIns="0" bIns="0" rtlCol="0" anchor="t">
            <a:spAutoFit/>
          </a:bodyPr>
          <a:lstStyle/>
          <a:p>
            <a:pPr algn="just">
              <a:lnSpc>
                <a:spcPts val="11519"/>
              </a:lnSpc>
            </a:pPr>
            <a:r>
              <a:rPr lang="vi-VN" sz="6000" b="1" dirty="0">
                <a:solidFill>
                  <a:srgbClr val="582F0E"/>
                </a:solidFill>
                <a:latin typeface="Arial" panose="020B0604020202020204" pitchFamily="34" charset="0"/>
                <a:cs typeface="Arial" panose="020B0604020202020204" pitchFamily="34" charset="0"/>
              </a:rPr>
              <a:t>Đọc mẫu bài "Bài thơ về tiểu đội xe không kính"</a:t>
            </a:r>
            <a:endParaRPr lang="en-US" sz="6000" b="1" dirty="0">
              <a:solidFill>
                <a:srgbClr val="582F0E"/>
              </a:solidFill>
              <a:latin typeface="Arial" panose="020B0604020202020204" pitchFamily="34" charset="0"/>
              <a:cs typeface="Arial" panose="020B0604020202020204" pitchFamily="34" charset="0"/>
            </a:endParaRPr>
          </a:p>
        </p:txBody>
      </p:sp>
      <p:grpSp>
        <p:nvGrpSpPr>
          <p:cNvPr id="7" name="Group 7"/>
          <p:cNvGrpSpPr/>
          <p:nvPr/>
        </p:nvGrpSpPr>
        <p:grpSpPr>
          <a:xfrm>
            <a:off x="11009043" y="1271450"/>
            <a:ext cx="6480776" cy="651602"/>
            <a:chOff x="0" y="0"/>
            <a:chExt cx="8641035" cy="868803"/>
          </a:xfrm>
          <a:effectLst>
            <a:outerShdw blurRad="50800" dist="38100" dir="16200000" rotWithShape="0">
              <a:prstClr val="black">
                <a:alpha val="40000"/>
              </a:prstClr>
            </a:outerShdw>
          </a:effectLst>
        </p:grpSpPr>
        <p:sp>
          <p:nvSpPr>
            <p:cNvPr id="8" name="Freeform 8"/>
            <p:cNvSpPr/>
            <p:nvPr/>
          </p:nvSpPr>
          <p:spPr>
            <a:xfrm>
              <a:off x="0" y="127"/>
              <a:ext cx="8640953" cy="868553"/>
            </a:xfrm>
            <a:custGeom>
              <a:avLst/>
              <a:gdLst/>
              <a:ahLst/>
              <a:cxnLst/>
              <a:rect l="l" t="t" r="r" b="b"/>
              <a:pathLst>
                <a:path w="8640953" h="868553">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p:spPr>
        </p:sp>
      </p:grpSp>
      <p:grpSp>
        <p:nvGrpSpPr>
          <p:cNvPr id="9" name="Group 9"/>
          <p:cNvGrpSpPr/>
          <p:nvPr/>
        </p:nvGrpSpPr>
        <p:grpSpPr>
          <a:xfrm rot="-10800000">
            <a:off x="11009215" y="8335448"/>
            <a:ext cx="6480776" cy="651602"/>
            <a:chOff x="0" y="0"/>
            <a:chExt cx="8641035" cy="868803"/>
          </a:xfrm>
          <a:effectLst>
            <a:outerShdw blurRad="50800" dist="38100" dir="5400000" algn="t" rotWithShape="0">
              <a:prstClr val="black">
                <a:alpha val="40000"/>
              </a:prstClr>
            </a:outerShdw>
          </a:effectLst>
        </p:grpSpPr>
        <p:sp>
          <p:nvSpPr>
            <p:cNvPr id="10" name="Freeform 10"/>
            <p:cNvSpPr/>
            <p:nvPr/>
          </p:nvSpPr>
          <p:spPr>
            <a:xfrm>
              <a:off x="0" y="127"/>
              <a:ext cx="8640953" cy="868553"/>
            </a:xfrm>
            <a:custGeom>
              <a:avLst/>
              <a:gdLst/>
              <a:ahLst/>
              <a:cxnLst/>
              <a:rect l="l" t="t" r="r" b="b"/>
              <a:pathLst>
                <a:path w="8640953" h="868553">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p:spPr>
        </p:sp>
      </p:grpSp>
      <p:sp>
        <p:nvSpPr>
          <p:cNvPr id="11" name="Speech Bubble: Rectangle 10">
            <a:extLst>
              <a:ext uri="{FF2B5EF4-FFF2-40B4-BE49-F238E27FC236}">
                <a16:creationId xmlns:a16="http://schemas.microsoft.com/office/drawing/2014/main" id="{E0821746-80F4-D688-D190-87A240F099CC}"/>
              </a:ext>
            </a:extLst>
          </p:cNvPr>
          <p:cNvSpPr/>
          <p:nvPr/>
        </p:nvSpPr>
        <p:spPr>
          <a:xfrm>
            <a:off x="2307410" y="4152900"/>
            <a:ext cx="7924800" cy="3076355"/>
          </a:xfrm>
          <a:prstGeom prst="wedgeRectCallout">
            <a:avLst>
              <a:gd name="adj1" fmla="val 22757"/>
              <a:gd name="adj2" fmla="val -63471"/>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Giọng đọc toàn bài hào hùng, sôi nổi, vui tươi.</a:t>
            </a:r>
            <a:endParaRPr lang="vi-VN" sz="44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3" name="Freeform 3"/>
          <p:cNvSpPr/>
          <p:nvPr/>
        </p:nvSpPr>
        <p:spPr>
          <a:xfrm>
            <a:off x="844379" y="5947021"/>
            <a:ext cx="8266964" cy="4158412"/>
          </a:xfrm>
          <a:custGeom>
            <a:avLst/>
            <a:gdLst/>
            <a:ahLst/>
            <a:cxnLst/>
            <a:rect l="l" t="t" r="r" b="b"/>
            <a:pathLst>
              <a:path w="8266964" h="4158412">
                <a:moveTo>
                  <a:pt x="0" y="0"/>
                </a:moveTo>
                <a:lnTo>
                  <a:pt x="8266964" y="0"/>
                </a:lnTo>
                <a:lnTo>
                  <a:pt x="8266964" y="4158412"/>
                </a:lnTo>
                <a:lnTo>
                  <a:pt x="0" y="4158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0" y="6955720"/>
            <a:ext cx="9627338" cy="3354866"/>
          </a:xfrm>
          <a:custGeom>
            <a:avLst/>
            <a:gdLst/>
            <a:ahLst/>
            <a:cxnLst/>
            <a:rect l="l" t="t" r="r" b="b"/>
            <a:pathLst>
              <a:path w="9627338" h="3354866">
                <a:moveTo>
                  <a:pt x="0" y="0"/>
                </a:moveTo>
                <a:lnTo>
                  <a:pt x="9627338" y="0"/>
                </a:lnTo>
                <a:lnTo>
                  <a:pt x="9627338" y="3354866"/>
                </a:lnTo>
                <a:lnTo>
                  <a:pt x="0" y="3354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0" y="8138896"/>
            <a:ext cx="6318966" cy="2189694"/>
            <a:chOff x="0" y="0"/>
            <a:chExt cx="8425288" cy="2919592"/>
          </a:xfrm>
        </p:grpSpPr>
        <p:sp>
          <p:nvSpPr>
            <p:cNvPr id="6" name="Freeform 6"/>
            <p:cNvSpPr/>
            <p:nvPr/>
          </p:nvSpPr>
          <p:spPr>
            <a:xfrm>
              <a:off x="508" y="0"/>
              <a:ext cx="8424799" cy="2919222"/>
            </a:xfrm>
            <a:custGeom>
              <a:avLst/>
              <a:gdLst/>
              <a:ahLst/>
              <a:cxnLst/>
              <a:rect l="l" t="t" r="r" b="b"/>
              <a:pathLst>
                <a:path w="8424799" h="2919222">
                  <a:moveTo>
                    <a:pt x="846074" y="0"/>
                  </a:moveTo>
                  <a:lnTo>
                    <a:pt x="0" y="92075"/>
                  </a:lnTo>
                  <a:lnTo>
                    <a:pt x="0" y="2907030"/>
                  </a:lnTo>
                  <a:lnTo>
                    <a:pt x="7598918" y="2907030"/>
                  </a:lnTo>
                  <a:lnTo>
                    <a:pt x="8424799" y="2919222"/>
                  </a:lnTo>
                  <a:cubicBezTo>
                    <a:pt x="8414385" y="2915412"/>
                    <a:pt x="8407654" y="2911094"/>
                    <a:pt x="8397748" y="2907030"/>
                  </a:cubicBezTo>
                  <a:cubicBezTo>
                    <a:pt x="8154543" y="2786761"/>
                    <a:pt x="7951343" y="2699131"/>
                    <a:pt x="7866126" y="2699131"/>
                  </a:cubicBezTo>
                  <a:cubicBezTo>
                    <a:pt x="7575550" y="2699131"/>
                    <a:pt x="6018530" y="2002155"/>
                    <a:pt x="6018530" y="2002155"/>
                  </a:cubicBezTo>
                  <a:lnTo>
                    <a:pt x="3440557" y="1415034"/>
                  </a:lnTo>
                  <a:lnTo>
                    <a:pt x="846074" y="0"/>
                  </a:lnTo>
                  <a:close/>
                </a:path>
              </a:pathLst>
            </a:custGeom>
            <a:solidFill>
              <a:srgbClr val="333D29"/>
            </a:solidFill>
          </p:spPr>
        </p:sp>
      </p:grpSp>
      <p:sp>
        <p:nvSpPr>
          <p:cNvPr id="7" name="Freeform 7"/>
          <p:cNvSpPr/>
          <p:nvPr/>
        </p:nvSpPr>
        <p:spPr>
          <a:xfrm>
            <a:off x="10825986" y="9362402"/>
            <a:ext cx="7462014" cy="924592"/>
          </a:xfrm>
          <a:custGeom>
            <a:avLst/>
            <a:gdLst/>
            <a:ahLst/>
            <a:cxnLst/>
            <a:rect l="l" t="t" r="r" b="b"/>
            <a:pathLst>
              <a:path w="7462014" h="924592">
                <a:moveTo>
                  <a:pt x="0" y="0"/>
                </a:moveTo>
                <a:lnTo>
                  <a:pt x="7462014" y="0"/>
                </a:lnTo>
                <a:lnTo>
                  <a:pt x="7462014" y="924592"/>
                </a:lnTo>
                <a:lnTo>
                  <a:pt x="0" y="924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5353100" y="876300"/>
            <a:ext cx="7581800" cy="923330"/>
          </a:xfrm>
          <a:prstGeom prst="rect">
            <a:avLst/>
          </a:prstGeom>
        </p:spPr>
        <p:txBody>
          <a:bodyPr wrap="square" lIns="0" tIns="0" rIns="0" bIns="0" rtlCol="0" anchor="t">
            <a:spAutoFit/>
          </a:bodyPr>
          <a:lstStyle/>
          <a:p>
            <a:pPr algn="ctr"/>
            <a:r>
              <a:rPr lang="vi-VN" sz="6000" b="1" dirty="0">
                <a:solidFill>
                  <a:srgbClr val="582F0E"/>
                </a:solidFill>
                <a:latin typeface="Arial" panose="020B0604020202020204" pitchFamily="34" charset="0"/>
                <a:cs typeface="Arial" panose="020B0604020202020204" pitchFamily="34" charset="0"/>
              </a:rPr>
              <a:t>Luyện đọc từ khó</a:t>
            </a:r>
            <a:endParaRPr lang="en-US" sz="6000" b="1" dirty="0">
              <a:solidFill>
                <a:srgbClr val="582F0E"/>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EF6FDFD4-455F-DCB5-AA20-E625C2614D21}"/>
              </a:ext>
            </a:extLst>
          </p:cNvPr>
          <p:cNvSpPr/>
          <p:nvPr/>
        </p:nvSpPr>
        <p:spPr>
          <a:xfrm>
            <a:off x="2286000" y="2944314"/>
            <a:ext cx="4032980" cy="1371600"/>
          </a:xfrm>
          <a:prstGeom prst="plaqu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Tiểu đội</a:t>
            </a:r>
          </a:p>
        </p:txBody>
      </p:sp>
      <p:sp>
        <p:nvSpPr>
          <p:cNvPr id="13" name="Plaque 12">
            <a:extLst>
              <a:ext uri="{FF2B5EF4-FFF2-40B4-BE49-F238E27FC236}">
                <a16:creationId xmlns:a16="http://schemas.microsoft.com/office/drawing/2014/main" id="{38AC236D-686D-1F06-692C-DBD516DCF3EE}"/>
              </a:ext>
            </a:extLst>
          </p:cNvPr>
          <p:cNvSpPr/>
          <p:nvPr/>
        </p:nvSpPr>
        <p:spPr>
          <a:xfrm>
            <a:off x="7127510" y="2944314"/>
            <a:ext cx="4032980" cy="1371600"/>
          </a:xfrm>
          <a:prstGeom prst="plaqu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Ung dung</a:t>
            </a:r>
          </a:p>
        </p:txBody>
      </p:sp>
      <p:sp>
        <p:nvSpPr>
          <p:cNvPr id="14" name="Plaque 13">
            <a:extLst>
              <a:ext uri="{FF2B5EF4-FFF2-40B4-BE49-F238E27FC236}">
                <a16:creationId xmlns:a16="http://schemas.microsoft.com/office/drawing/2014/main" id="{AD4FD354-6030-4B0B-538A-0946AF796D85}"/>
              </a:ext>
            </a:extLst>
          </p:cNvPr>
          <p:cNvSpPr/>
          <p:nvPr/>
        </p:nvSpPr>
        <p:spPr>
          <a:xfrm>
            <a:off x="11969020" y="2944314"/>
            <a:ext cx="4032980" cy="1371600"/>
          </a:xfrm>
          <a:prstGeom prst="plaqu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Sa</a:t>
            </a:r>
          </a:p>
        </p:txBody>
      </p:sp>
      <p:sp>
        <p:nvSpPr>
          <p:cNvPr id="15" name="Freeform 80">
            <a:extLst>
              <a:ext uri="{FF2B5EF4-FFF2-40B4-BE49-F238E27FC236}">
                <a16:creationId xmlns:a16="http://schemas.microsoft.com/office/drawing/2014/main" id="{8F8D3720-AED8-E56C-96B1-59EE148516DC}"/>
              </a:ext>
            </a:extLst>
          </p:cNvPr>
          <p:cNvSpPr/>
          <p:nvPr/>
        </p:nvSpPr>
        <p:spPr>
          <a:xfrm>
            <a:off x="12934900" y="4686300"/>
            <a:ext cx="4087408" cy="8405986"/>
          </a:xfrm>
          <a:custGeom>
            <a:avLst/>
            <a:gdLst/>
            <a:ahLst/>
            <a:cxnLst/>
            <a:rect l="l" t="t" r="r" b="b"/>
            <a:pathLst>
              <a:path w="889526" h="1829359">
                <a:moveTo>
                  <a:pt x="0" y="0"/>
                </a:moveTo>
                <a:lnTo>
                  <a:pt x="889526" y="0"/>
                </a:lnTo>
                <a:lnTo>
                  <a:pt x="889526" y="1829359"/>
                </a:lnTo>
                <a:lnTo>
                  <a:pt x="0" y="18293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2" name="Freeform 2"/>
          <p:cNvSpPr/>
          <p:nvPr/>
        </p:nvSpPr>
        <p:spPr>
          <a:xfrm>
            <a:off x="0" y="9021088"/>
            <a:ext cx="12428734" cy="1439778"/>
          </a:xfrm>
          <a:custGeom>
            <a:avLst/>
            <a:gdLst/>
            <a:ahLst/>
            <a:cxnLst/>
            <a:rect l="l" t="t" r="r" b="b"/>
            <a:pathLst>
              <a:path w="12428734" h="1439778">
                <a:moveTo>
                  <a:pt x="0" y="0"/>
                </a:moveTo>
                <a:lnTo>
                  <a:pt x="12428734" y="0"/>
                </a:lnTo>
                <a:lnTo>
                  <a:pt x="12428734" y="1439778"/>
                </a:lnTo>
                <a:lnTo>
                  <a:pt x="0" y="14397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1201400" y="9253192"/>
            <a:ext cx="7381578" cy="1218374"/>
          </a:xfrm>
          <a:custGeom>
            <a:avLst/>
            <a:gdLst/>
            <a:ahLst/>
            <a:cxnLst/>
            <a:rect l="l" t="t" r="r" b="b"/>
            <a:pathLst>
              <a:path w="7381578" h="1218374">
                <a:moveTo>
                  <a:pt x="0" y="0"/>
                </a:moveTo>
                <a:lnTo>
                  <a:pt x="7381578" y="0"/>
                </a:lnTo>
                <a:lnTo>
                  <a:pt x="7381578" y="1218374"/>
                </a:lnTo>
                <a:lnTo>
                  <a:pt x="0" y="12183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dirty="0"/>
          </a:p>
        </p:txBody>
      </p:sp>
      <p:sp>
        <p:nvSpPr>
          <p:cNvPr id="4" name="Freeform 4"/>
          <p:cNvSpPr/>
          <p:nvPr/>
        </p:nvSpPr>
        <p:spPr>
          <a:xfrm>
            <a:off x="291250" y="6617800"/>
            <a:ext cx="870336" cy="2450482"/>
          </a:xfrm>
          <a:custGeom>
            <a:avLst/>
            <a:gdLst/>
            <a:ahLst/>
            <a:cxnLst/>
            <a:rect l="l" t="t" r="r" b="b"/>
            <a:pathLst>
              <a:path w="870336" h="2450482">
                <a:moveTo>
                  <a:pt x="0" y="0"/>
                </a:moveTo>
                <a:lnTo>
                  <a:pt x="870336" y="0"/>
                </a:lnTo>
                <a:lnTo>
                  <a:pt x="870336" y="2450482"/>
                </a:lnTo>
                <a:lnTo>
                  <a:pt x="0" y="2450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8">
            <a:extLst>
              <a:ext uri="{FF2B5EF4-FFF2-40B4-BE49-F238E27FC236}">
                <a16:creationId xmlns:a16="http://schemas.microsoft.com/office/drawing/2014/main" id="{AFE533A1-E674-C5B2-02A0-481522504414}"/>
              </a:ext>
            </a:extLst>
          </p:cNvPr>
          <p:cNvSpPr txBox="1"/>
          <p:nvPr/>
        </p:nvSpPr>
        <p:spPr>
          <a:xfrm>
            <a:off x="5353100" y="546023"/>
            <a:ext cx="7581800" cy="923330"/>
          </a:xfrm>
          <a:prstGeom prst="rect">
            <a:avLst/>
          </a:prstGeom>
        </p:spPr>
        <p:txBody>
          <a:bodyPr wrap="square" lIns="0" tIns="0" rIns="0" bIns="0" rtlCol="0" anchor="t">
            <a:spAutoFit/>
          </a:bodyPr>
          <a:lstStyle/>
          <a:p>
            <a:pPr algn="ctr"/>
            <a:r>
              <a:rPr lang="vi-VN" sz="6000" b="1" dirty="0">
                <a:solidFill>
                  <a:srgbClr val="582F0E"/>
                </a:solidFill>
                <a:latin typeface="Arial" panose="020B0604020202020204" pitchFamily="34" charset="0"/>
                <a:cs typeface="Arial" panose="020B0604020202020204" pitchFamily="34" charset="0"/>
              </a:rPr>
              <a:t>Giải nghĩa từ khó</a:t>
            </a:r>
            <a:endParaRPr lang="en-US" sz="6000" b="1" dirty="0">
              <a:solidFill>
                <a:srgbClr val="582F0E"/>
              </a:solidFill>
              <a:latin typeface="Arial" panose="020B0604020202020204" pitchFamily="34" charset="0"/>
              <a:cs typeface="Arial" panose="020B0604020202020204" pitchFamily="34" charset="0"/>
            </a:endParaRPr>
          </a:p>
        </p:txBody>
      </p:sp>
      <p:sp>
        <p:nvSpPr>
          <p:cNvPr id="13" name="Plaque 12">
            <a:extLst>
              <a:ext uri="{FF2B5EF4-FFF2-40B4-BE49-F238E27FC236}">
                <a16:creationId xmlns:a16="http://schemas.microsoft.com/office/drawing/2014/main" id="{FFED3882-636B-2F18-112C-92F31649544B}"/>
              </a:ext>
            </a:extLst>
          </p:cNvPr>
          <p:cNvSpPr/>
          <p:nvPr/>
        </p:nvSpPr>
        <p:spPr>
          <a:xfrm>
            <a:off x="2286000" y="2378148"/>
            <a:ext cx="4032980" cy="1371600"/>
          </a:xfrm>
          <a:prstGeom prst="plaqu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Tiểu đội</a:t>
            </a:r>
          </a:p>
        </p:txBody>
      </p:sp>
      <p:sp>
        <p:nvSpPr>
          <p:cNvPr id="14" name="Plaque 13">
            <a:extLst>
              <a:ext uri="{FF2B5EF4-FFF2-40B4-BE49-F238E27FC236}">
                <a16:creationId xmlns:a16="http://schemas.microsoft.com/office/drawing/2014/main" id="{81FA146F-9D7B-1D68-1C70-2ECC063FBEA7}"/>
              </a:ext>
            </a:extLst>
          </p:cNvPr>
          <p:cNvSpPr/>
          <p:nvPr/>
        </p:nvSpPr>
        <p:spPr>
          <a:xfrm>
            <a:off x="2286000" y="4754332"/>
            <a:ext cx="4032980" cy="1371600"/>
          </a:xfrm>
          <a:prstGeom prst="plaqu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Ung dung</a:t>
            </a:r>
          </a:p>
        </p:txBody>
      </p:sp>
      <p:sp>
        <p:nvSpPr>
          <p:cNvPr id="15" name="Plaque 14">
            <a:extLst>
              <a:ext uri="{FF2B5EF4-FFF2-40B4-BE49-F238E27FC236}">
                <a16:creationId xmlns:a16="http://schemas.microsoft.com/office/drawing/2014/main" id="{EE1318CB-60FC-B760-66F9-BE6297A2090A}"/>
              </a:ext>
            </a:extLst>
          </p:cNvPr>
          <p:cNvSpPr/>
          <p:nvPr/>
        </p:nvSpPr>
        <p:spPr>
          <a:xfrm>
            <a:off x="2286000" y="7130516"/>
            <a:ext cx="4032980" cy="1371600"/>
          </a:xfrm>
          <a:prstGeom prst="plaqu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Sa</a:t>
            </a:r>
          </a:p>
        </p:txBody>
      </p:sp>
      <p:sp>
        <p:nvSpPr>
          <p:cNvPr id="17" name="TextBox 16">
            <a:extLst>
              <a:ext uri="{FF2B5EF4-FFF2-40B4-BE49-F238E27FC236}">
                <a16:creationId xmlns:a16="http://schemas.microsoft.com/office/drawing/2014/main" id="{DC855F16-D630-A764-8E1E-6950DAE3ED02}"/>
              </a:ext>
            </a:extLst>
          </p:cNvPr>
          <p:cNvSpPr txBox="1"/>
          <p:nvPr/>
        </p:nvSpPr>
        <p:spPr>
          <a:xfrm>
            <a:off x="7010400" y="2151486"/>
            <a:ext cx="9303656" cy="1824923"/>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Đơn vị nhỏ nhất trong quân đội, thường gồm từ 6 đến 12 người.</a:t>
            </a:r>
            <a:endParaRPr lang="vi-VN" sz="4000" dirty="0">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764EBCD-896A-C872-9526-F4B9846F3EEF}"/>
              </a:ext>
            </a:extLst>
          </p:cNvPr>
          <p:cNvSpPr txBox="1"/>
          <p:nvPr/>
        </p:nvSpPr>
        <p:spPr>
          <a:xfrm>
            <a:off x="7010400" y="4492459"/>
            <a:ext cx="9303656"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Có dáng điệu, cử chỉ tỏ ra bình tĩnh, không vội vàng hoặc lo lắng.</a:t>
            </a:r>
            <a:endParaRPr lang="vi-VN" sz="4000" dirty="0">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C7AC529-F8EC-DACD-B5B9-85CF73177F92}"/>
              </a:ext>
            </a:extLst>
          </p:cNvPr>
          <p:cNvSpPr txBox="1"/>
          <p:nvPr/>
        </p:nvSpPr>
        <p:spPr>
          <a:xfrm>
            <a:off x="7010400" y="7462373"/>
            <a:ext cx="9303656" cy="707886"/>
          </a:xfrm>
          <a:prstGeom prst="rect">
            <a:avLst/>
          </a:prstGeom>
          <a:noFill/>
        </p:spPr>
        <p:txBody>
          <a:bodyPr wrap="square">
            <a:spAutoFit/>
          </a:bodyPr>
          <a:lstStyle/>
          <a:p>
            <a:pPr marL="571500" indent="-571500" algn="just">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Bay vào, rơi vào (nghĩa trong bài).</a:t>
            </a:r>
            <a:endParaRPr lang="vi-VN" sz="40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 y="9478552"/>
            <a:ext cx="13729932" cy="808448"/>
            <a:chOff x="0" y="0"/>
            <a:chExt cx="18306576" cy="1077931"/>
          </a:xfrm>
        </p:grpSpPr>
        <p:sp>
          <p:nvSpPr>
            <p:cNvPr id="3" name="Freeform 3"/>
            <p:cNvSpPr/>
            <p:nvPr/>
          </p:nvSpPr>
          <p:spPr>
            <a:xfrm>
              <a:off x="127" y="254"/>
              <a:ext cx="18306415" cy="1077468"/>
            </a:xfrm>
            <a:custGeom>
              <a:avLst/>
              <a:gdLst/>
              <a:ahLst/>
              <a:cxnLst/>
              <a:rect l="l" t="t" r="r" b="b"/>
              <a:pathLst>
                <a:path w="18306415" h="1077468">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A4AC86"/>
            </a:solidFill>
          </p:spPr>
        </p:sp>
      </p:grpSp>
      <p:sp>
        <p:nvSpPr>
          <p:cNvPr id="4" name="Freeform 4"/>
          <p:cNvSpPr/>
          <p:nvPr/>
        </p:nvSpPr>
        <p:spPr>
          <a:xfrm>
            <a:off x="12649700" y="8104700"/>
            <a:ext cx="5638302" cy="2182310"/>
          </a:xfrm>
          <a:custGeom>
            <a:avLst/>
            <a:gdLst/>
            <a:ahLst/>
            <a:cxnLst/>
            <a:rect l="l" t="t" r="r" b="b"/>
            <a:pathLst>
              <a:path w="5638302" h="2182310">
                <a:moveTo>
                  <a:pt x="0" y="0"/>
                </a:moveTo>
                <a:lnTo>
                  <a:pt x="5638302" y="0"/>
                </a:lnTo>
                <a:lnTo>
                  <a:pt x="5638302" y="2182310"/>
                </a:lnTo>
                <a:lnTo>
                  <a:pt x="0" y="21823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60500" y="9310050"/>
            <a:ext cx="3049802" cy="1145432"/>
          </a:xfrm>
          <a:custGeom>
            <a:avLst/>
            <a:gdLst/>
            <a:ahLst/>
            <a:cxnLst/>
            <a:rect l="l" t="t" r="r" b="b"/>
            <a:pathLst>
              <a:path w="3049802" h="1145432">
                <a:moveTo>
                  <a:pt x="0" y="0"/>
                </a:moveTo>
                <a:lnTo>
                  <a:pt x="3049802" y="0"/>
                </a:lnTo>
                <a:lnTo>
                  <a:pt x="3049802" y="1145432"/>
                </a:lnTo>
                <a:lnTo>
                  <a:pt x="0" y="1145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6781800" y="838600"/>
            <a:ext cx="4724400" cy="923330"/>
          </a:xfrm>
          <a:prstGeom prst="rect">
            <a:avLst/>
          </a:prstGeom>
        </p:spPr>
        <p:txBody>
          <a:bodyPr wrap="square" lIns="0" tIns="0" rIns="0" bIns="0" rtlCol="0" anchor="t">
            <a:spAutoFit/>
          </a:bodyPr>
          <a:lstStyle/>
          <a:p>
            <a:pPr algn="ctr"/>
            <a:r>
              <a:rPr lang="vi-VN" sz="6000" b="1" dirty="0">
                <a:solidFill>
                  <a:srgbClr val="582F0E"/>
                </a:solidFill>
                <a:latin typeface="Arial" panose="020B0604020202020204" pitchFamily="34" charset="0"/>
                <a:cs typeface="Arial" panose="020B0604020202020204" pitchFamily="34" charset="0"/>
              </a:rPr>
              <a:t>Luyện đọc</a:t>
            </a:r>
            <a:endParaRPr lang="en-US" sz="6000" b="1" dirty="0">
              <a:solidFill>
                <a:srgbClr val="582F0E"/>
              </a:solidFill>
              <a:latin typeface="Arial" panose="020B0604020202020204" pitchFamily="34" charset="0"/>
              <a:cs typeface="Arial" panose="020B0604020202020204" pitchFamily="34" charset="0"/>
            </a:endParaRPr>
          </a:p>
        </p:txBody>
      </p:sp>
      <p:sp>
        <p:nvSpPr>
          <p:cNvPr id="11" name="Speech Bubble: Rectangle 10">
            <a:extLst>
              <a:ext uri="{FF2B5EF4-FFF2-40B4-BE49-F238E27FC236}">
                <a16:creationId xmlns:a16="http://schemas.microsoft.com/office/drawing/2014/main" id="{C3046CAD-8ECF-11AD-4FF9-7CD3DEC39AF9}"/>
              </a:ext>
            </a:extLst>
          </p:cNvPr>
          <p:cNvSpPr/>
          <p:nvPr/>
        </p:nvSpPr>
        <p:spPr>
          <a:xfrm>
            <a:off x="685800" y="2472275"/>
            <a:ext cx="6705600" cy="5342450"/>
          </a:xfrm>
          <a:prstGeom prst="wedgeRectCallou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16000"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đọc bài thơ với giọng đọc diễn cảm, nhấn giọng đúng chỗ, phù hợp và đọc đúng các từ khó có trong bài đọc.</a:t>
            </a:r>
            <a:endParaRPr lang="vi-VN" sz="4000" dirty="0">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DAD2735-0506-9604-9660-CB324CA54BA6}"/>
              </a:ext>
            </a:extLst>
          </p:cNvPr>
          <p:cNvSpPr/>
          <p:nvPr/>
        </p:nvSpPr>
        <p:spPr>
          <a:xfrm>
            <a:off x="7698263" y="2472075"/>
            <a:ext cx="3807937" cy="1528225"/>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Đọc từng đoạn</a:t>
            </a:r>
          </a:p>
        </p:txBody>
      </p:sp>
      <p:sp>
        <p:nvSpPr>
          <p:cNvPr id="13" name="Rectangle 12">
            <a:extLst>
              <a:ext uri="{FF2B5EF4-FFF2-40B4-BE49-F238E27FC236}">
                <a16:creationId xmlns:a16="http://schemas.microsoft.com/office/drawing/2014/main" id="{8BAFE08E-80B9-7168-53B5-B88A11720C2A}"/>
              </a:ext>
            </a:extLst>
          </p:cNvPr>
          <p:cNvSpPr/>
          <p:nvPr/>
        </p:nvSpPr>
        <p:spPr>
          <a:xfrm>
            <a:off x="12020390" y="2472075"/>
            <a:ext cx="5581810" cy="1528225"/>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Đọc tiếp nối từng đoạn</a:t>
            </a:r>
          </a:p>
        </p:txBody>
      </p:sp>
      <p:sp>
        <p:nvSpPr>
          <p:cNvPr id="14" name="Arrow: Right 13">
            <a:extLst>
              <a:ext uri="{FF2B5EF4-FFF2-40B4-BE49-F238E27FC236}">
                <a16:creationId xmlns:a16="http://schemas.microsoft.com/office/drawing/2014/main" id="{79797044-2910-C321-E44D-79F1A3D976AC}"/>
              </a:ext>
            </a:extLst>
          </p:cNvPr>
          <p:cNvSpPr/>
          <p:nvPr/>
        </p:nvSpPr>
        <p:spPr>
          <a:xfrm>
            <a:off x="11562692" y="3044530"/>
            <a:ext cx="401206" cy="383313"/>
          </a:xfrm>
          <a:prstGeom prst="rightArrow">
            <a:avLst/>
          </a:prstGeom>
          <a:solidFill>
            <a:srgbClr val="A4AC8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Freeform 78">
            <a:extLst>
              <a:ext uri="{FF2B5EF4-FFF2-40B4-BE49-F238E27FC236}">
                <a16:creationId xmlns:a16="http://schemas.microsoft.com/office/drawing/2014/main" id="{8E6B5767-9811-B899-C4AB-8809599CCCEB}"/>
              </a:ext>
            </a:extLst>
          </p:cNvPr>
          <p:cNvSpPr/>
          <p:nvPr/>
        </p:nvSpPr>
        <p:spPr>
          <a:xfrm>
            <a:off x="9879866" y="4355402"/>
            <a:ext cx="4910500" cy="5092998"/>
          </a:xfrm>
          <a:custGeom>
            <a:avLst/>
            <a:gdLst/>
            <a:ahLst/>
            <a:cxnLst/>
            <a:rect l="l" t="t" r="r" b="b"/>
            <a:pathLst>
              <a:path w="973983" h="1010181">
                <a:moveTo>
                  <a:pt x="0" y="0"/>
                </a:moveTo>
                <a:lnTo>
                  <a:pt x="973983" y="0"/>
                </a:lnTo>
                <a:lnTo>
                  <a:pt x="973983" y="1010182"/>
                </a:lnTo>
                <a:lnTo>
                  <a:pt x="0" y="1010182"/>
                </a:lnTo>
                <a:lnTo>
                  <a:pt x="0" y="0"/>
                </a:lnTo>
                <a:close/>
              </a:path>
            </a:pathLst>
          </a:custGeom>
          <a:blipFill>
            <a:blip r:embed="rId7"/>
            <a:stretch>
              <a:fillRect/>
            </a:stretch>
          </a:blipFill>
        </p:spPr>
      </p:sp>
    </p:spTree>
    <p:extLst>
      <p:ext uri="{BB962C8B-B14F-4D97-AF65-F5344CB8AC3E}">
        <p14:creationId xmlns:p14="http://schemas.microsoft.com/office/powerpoint/2010/main" val="148301283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2" name="Freeform 2"/>
          <p:cNvSpPr/>
          <p:nvPr/>
        </p:nvSpPr>
        <p:spPr>
          <a:xfrm>
            <a:off x="9694164" y="9169000"/>
            <a:ext cx="8593886" cy="1203922"/>
          </a:xfrm>
          <a:custGeom>
            <a:avLst/>
            <a:gdLst/>
            <a:ahLst/>
            <a:cxnLst/>
            <a:rect l="l" t="t" r="r" b="b"/>
            <a:pathLst>
              <a:path w="8593886" h="1203922">
                <a:moveTo>
                  <a:pt x="0" y="0"/>
                </a:moveTo>
                <a:lnTo>
                  <a:pt x="8593886" y="0"/>
                </a:lnTo>
                <a:lnTo>
                  <a:pt x="8593886" y="1203922"/>
                </a:lnTo>
                <a:lnTo>
                  <a:pt x="0" y="1203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0" y="-25400"/>
            <a:ext cx="18288000" cy="5005800"/>
          </a:xfrm>
          <a:custGeom>
            <a:avLst/>
            <a:gdLst/>
            <a:ahLst/>
            <a:cxnLst/>
            <a:rect l="l" t="t" r="r" b="b"/>
            <a:pathLst>
              <a:path w="18288000" h="5005800">
                <a:moveTo>
                  <a:pt x="0" y="0"/>
                </a:moveTo>
                <a:lnTo>
                  <a:pt x="18288000" y="0"/>
                </a:lnTo>
                <a:lnTo>
                  <a:pt x="18288000" y="5005800"/>
                </a:lnTo>
                <a:lnTo>
                  <a:pt x="0" y="5005800"/>
                </a:lnTo>
                <a:lnTo>
                  <a:pt x="0" y="0"/>
                </a:lnTo>
                <a:close/>
              </a:path>
            </a:pathLst>
          </a:custGeom>
          <a:blipFill>
            <a:blip r:embed="rId5"/>
            <a:stretch>
              <a:fillRect t="-68188" b="-68183"/>
            </a:stretch>
          </a:blipFill>
        </p:spPr>
      </p:sp>
      <p:grpSp>
        <p:nvGrpSpPr>
          <p:cNvPr id="4" name="Group 4"/>
          <p:cNvGrpSpPr/>
          <p:nvPr/>
        </p:nvGrpSpPr>
        <p:grpSpPr>
          <a:xfrm rot="-10800000">
            <a:off x="46" y="3802050"/>
            <a:ext cx="18288006" cy="1367824"/>
            <a:chOff x="0" y="0"/>
            <a:chExt cx="24384008" cy="1823765"/>
          </a:xfrm>
        </p:grpSpPr>
        <p:sp>
          <p:nvSpPr>
            <p:cNvPr id="5" name="Freeform 5"/>
            <p:cNvSpPr/>
            <p:nvPr/>
          </p:nvSpPr>
          <p:spPr>
            <a:xfrm>
              <a:off x="0" y="381"/>
              <a:ext cx="24383619" cy="1822958"/>
            </a:xfrm>
            <a:custGeom>
              <a:avLst/>
              <a:gdLst/>
              <a:ahLst/>
              <a:cxnLst/>
              <a:rect l="l" t="t" r="r" b="b"/>
              <a:pathLst>
                <a:path w="24383619" h="1822958">
                  <a:moveTo>
                    <a:pt x="0" y="0"/>
                  </a:moveTo>
                  <a:lnTo>
                    <a:pt x="0" y="1153287"/>
                  </a:lnTo>
                  <a:lnTo>
                    <a:pt x="439674" y="1529334"/>
                  </a:lnTo>
                  <a:lnTo>
                    <a:pt x="1464310" y="1529334"/>
                  </a:lnTo>
                  <a:lnTo>
                    <a:pt x="1837944" y="1228471"/>
                  </a:lnTo>
                  <a:lnTo>
                    <a:pt x="2974594" y="1340231"/>
                  </a:lnTo>
                  <a:lnTo>
                    <a:pt x="6637401" y="1015111"/>
                  </a:lnTo>
                  <a:lnTo>
                    <a:pt x="8672830" y="1271143"/>
                  </a:lnTo>
                  <a:lnTo>
                    <a:pt x="8290179" y="1749425"/>
                  </a:lnTo>
                  <a:lnTo>
                    <a:pt x="9373362" y="1822958"/>
                  </a:lnTo>
                  <a:lnTo>
                    <a:pt x="10045827" y="1582547"/>
                  </a:lnTo>
                  <a:lnTo>
                    <a:pt x="11299825" y="1418082"/>
                  </a:lnTo>
                  <a:lnTo>
                    <a:pt x="12688189" y="1491234"/>
                  </a:lnTo>
                  <a:lnTo>
                    <a:pt x="13264135" y="1277493"/>
                  </a:lnTo>
                  <a:lnTo>
                    <a:pt x="16336899" y="1014857"/>
                  </a:lnTo>
                  <a:lnTo>
                    <a:pt x="20627467" y="1153033"/>
                  </a:lnTo>
                  <a:lnTo>
                    <a:pt x="23553040" y="981710"/>
                  </a:lnTo>
                  <a:lnTo>
                    <a:pt x="24383619" y="649732"/>
                  </a:lnTo>
                  <a:lnTo>
                    <a:pt x="24383619" y="0"/>
                  </a:lnTo>
                  <a:close/>
                </a:path>
              </a:pathLst>
            </a:custGeom>
            <a:solidFill>
              <a:srgbClr val="F0EBE0"/>
            </a:solidFill>
          </p:spPr>
        </p:sp>
      </p:grpSp>
      <p:sp>
        <p:nvSpPr>
          <p:cNvPr id="6" name="Freeform 6"/>
          <p:cNvSpPr/>
          <p:nvPr/>
        </p:nvSpPr>
        <p:spPr>
          <a:xfrm>
            <a:off x="15257300" y="5464126"/>
            <a:ext cx="1713288" cy="2415262"/>
          </a:xfrm>
          <a:custGeom>
            <a:avLst/>
            <a:gdLst/>
            <a:ahLst/>
            <a:cxnLst/>
            <a:rect l="l" t="t" r="r" b="b"/>
            <a:pathLst>
              <a:path w="1713288" h="2415262">
                <a:moveTo>
                  <a:pt x="0" y="0"/>
                </a:moveTo>
                <a:lnTo>
                  <a:pt x="1713288" y="0"/>
                </a:lnTo>
                <a:lnTo>
                  <a:pt x="1713288" y="2415262"/>
                </a:lnTo>
                <a:lnTo>
                  <a:pt x="0" y="24152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259720" y="6741434"/>
            <a:ext cx="2136224" cy="3545588"/>
          </a:xfrm>
          <a:custGeom>
            <a:avLst/>
            <a:gdLst/>
            <a:ahLst/>
            <a:cxnLst/>
            <a:rect l="l" t="t" r="r" b="b"/>
            <a:pathLst>
              <a:path w="2136224" h="3545588">
                <a:moveTo>
                  <a:pt x="0" y="0"/>
                </a:moveTo>
                <a:lnTo>
                  <a:pt x="2136224" y="0"/>
                </a:lnTo>
                <a:lnTo>
                  <a:pt x="2136224" y="3545588"/>
                </a:lnTo>
                <a:lnTo>
                  <a:pt x="0" y="3545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5562600" y="6478299"/>
            <a:ext cx="6324600" cy="1362937"/>
          </a:xfrm>
          <a:prstGeom prst="rect">
            <a:avLst/>
          </a:prstGeom>
        </p:spPr>
        <p:txBody>
          <a:bodyPr wrap="square" lIns="0" tIns="0" rIns="0" bIns="0" rtlCol="0" anchor="t">
            <a:spAutoFit/>
          </a:bodyPr>
          <a:lstStyle/>
          <a:p>
            <a:pPr algn="ctr">
              <a:lnSpc>
                <a:spcPts val="11519"/>
              </a:lnSpc>
            </a:pPr>
            <a:r>
              <a:rPr lang="vi-VN" sz="8800" b="1">
                <a:solidFill>
                  <a:srgbClr val="656D4A"/>
                </a:solidFill>
                <a:latin typeface="Arial" panose="020B0604020202020204" pitchFamily="34" charset="0"/>
                <a:cs typeface="Arial" panose="020B0604020202020204" pitchFamily="34" charset="0"/>
              </a:rPr>
              <a:t>ĐỌC HIỂU</a:t>
            </a:r>
            <a:endParaRPr lang="en-US" sz="8800" b="1" dirty="0">
              <a:solidFill>
                <a:srgbClr val="656D4A"/>
              </a:solidFill>
              <a:latin typeface="Arial" panose="020B0604020202020204" pitchFamily="34" charset="0"/>
              <a:cs typeface="Arial" panose="020B0604020202020204" pitchFamily="34" charset="0"/>
            </a:endParaRPr>
          </a:p>
        </p:txBody>
      </p:sp>
      <p:sp>
        <p:nvSpPr>
          <p:cNvPr id="9" name="TextBox 9"/>
          <p:cNvSpPr txBox="1"/>
          <p:nvPr/>
        </p:nvSpPr>
        <p:spPr>
          <a:xfrm>
            <a:off x="3058492" y="6478299"/>
            <a:ext cx="1196193" cy="1362937"/>
          </a:xfrm>
          <a:prstGeom prst="rect">
            <a:avLst/>
          </a:prstGeom>
        </p:spPr>
        <p:txBody>
          <a:bodyPr wrap="square" lIns="0" tIns="0" rIns="0" bIns="0" rtlCol="0" anchor="t">
            <a:spAutoFit/>
          </a:bodyPr>
          <a:lstStyle/>
          <a:p>
            <a:pPr algn="l">
              <a:lnSpc>
                <a:spcPts val="11519"/>
              </a:lnSpc>
            </a:pPr>
            <a:r>
              <a:rPr lang="en-US" sz="8800" b="1" dirty="0">
                <a:solidFill>
                  <a:srgbClr val="656D4A"/>
                </a:solidFill>
                <a:latin typeface="Arial" panose="020B0604020202020204" pitchFamily="34" charset="0"/>
                <a:cs typeface="Arial" panose="020B0604020202020204" pitchFamily="34" charset="0"/>
              </a:rPr>
              <a:t>2.</a:t>
            </a:r>
          </a:p>
        </p:txBody>
      </p:sp>
      <p:sp>
        <p:nvSpPr>
          <p:cNvPr id="11" name="AutoShape 11"/>
          <p:cNvSpPr/>
          <p:nvPr/>
        </p:nvSpPr>
        <p:spPr>
          <a:xfrm rot="5278233">
            <a:off x="3148745" y="7384111"/>
            <a:ext cx="3546602" cy="0"/>
          </a:xfrm>
          <a:prstGeom prst="line">
            <a:avLst/>
          </a:prstGeom>
          <a:ln w="57150" cap="rnd">
            <a:solidFill>
              <a:srgbClr val="A4AC86"/>
            </a:solidFill>
            <a:prstDash val="solid"/>
            <a:headEnd type="none" w="sm" len="sm"/>
            <a:tailEnd type="none" w="sm" len="sm"/>
          </a:ln>
        </p:spPr>
      </p:sp>
    </p:spTree>
    <p:extLst>
      <p:ext uri="{BB962C8B-B14F-4D97-AF65-F5344CB8AC3E}">
        <p14:creationId xmlns:p14="http://schemas.microsoft.com/office/powerpoint/2010/main" val="162324439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121950" y="9686738"/>
            <a:ext cx="13334450" cy="600262"/>
            <a:chOff x="0" y="0"/>
            <a:chExt cx="17779267" cy="800349"/>
          </a:xfrm>
        </p:grpSpPr>
        <p:sp>
          <p:nvSpPr>
            <p:cNvPr id="3" name="Freeform 3"/>
            <p:cNvSpPr/>
            <p:nvPr/>
          </p:nvSpPr>
          <p:spPr>
            <a:xfrm>
              <a:off x="127" y="127"/>
              <a:ext cx="17779110" cy="799973"/>
            </a:xfrm>
            <a:custGeom>
              <a:avLst/>
              <a:gdLst/>
              <a:ahLst/>
              <a:cxnLst/>
              <a:rect l="l" t="t" r="r" b="b"/>
              <a:pathLst>
                <a:path w="17779110" h="799973">
                  <a:moveTo>
                    <a:pt x="17779110" y="0"/>
                  </a:moveTo>
                  <a:lnTo>
                    <a:pt x="17779110" y="506095"/>
                  </a:lnTo>
                  <a:lnTo>
                    <a:pt x="17458562" y="671195"/>
                  </a:lnTo>
                  <a:lnTo>
                    <a:pt x="16711422" y="671195"/>
                  </a:lnTo>
                  <a:lnTo>
                    <a:pt x="16439006" y="539115"/>
                  </a:lnTo>
                  <a:lnTo>
                    <a:pt x="15610204" y="588137"/>
                  </a:lnTo>
                  <a:lnTo>
                    <a:pt x="12939521" y="445389"/>
                  </a:lnTo>
                  <a:lnTo>
                    <a:pt x="11455399" y="557784"/>
                  </a:lnTo>
                  <a:lnTo>
                    <a:pt x="11734418" y="767715"/>
                  </a:lnTo>
                  <a:lnTo>
                    <a:pt x="10944605" y="799973"/>
                  </a:lnTo>
                  <a:lnTo>
                    <a:pt x="10454258" y="694436"/>
                  </a:lnTo>
                  <a:lnTo>
                    <a:pt x="9539985" y="622300"/>
                  </a:lnTo>
                  <a:lnTo>
                    <a:pt x="8527668" y="654431"/>
                  </a:lnTo>
                  <a:lnTo>
                    <a:pt x="8107680" y="560705"/>
                  </a:lnTo>
                  <a:lnTo>
                    <a:pt x="5867145" y="445516"/>
                  </a:lnTo>
                  <a:lnTo>
                    <a:pt x="2738754" y="506095"/>
                  </a:lnTo>
                  <a:lnTo>
                    <a:pt x="605663" y="430911"/>
                  </a:lnTo>
                  <a:lnTo>
                    <a:pt x="0" y="285242"/>
                  </a:lnTo>
                  <a:lnTo>
                    <a:pt x="0" y="0"/>
                  </a:lnTo>
                  <a:close/>
                </a:path>
              </a:pathLst>
            </a:custGeom>
            <a:solidFill>
              <a:srgbClr val="A4AC86"/>
            </a:solidFill>
          </p:spPr>
        </p:sp>
      </p:grpSp>
      <p:sp>
        <p:nvSpPr>
          <p:cNvPr id="4" name="Freeform 4"/>
          <p:cNvSpPr/>
          <p:nvPr/>
        </p:nvSpPr>
        <p:spPr>
          <a:xfrm>
            <a:off x="0" y="8338850"/>
            <a:ext cx="9627338" cy="1970084"/>
          </a:xfrm>
          <a:custGeom>
            <a:avLst/>
            <a:gdLst/>
            <a:ahLst/>
            <a:cxnLst/>
            <a:rect l="l" t="t" r="r" b="b"/>
            <a:pathLst>
              <a:path w="9627338" h="1970084">
                <a:moveTo>
                  <a:pt x="0" y="0"/>
                </a:moveTo>
                <a:lnTo>
                  <a:pt x="9627338" y="0"/>
                </a:lnTo>
                <a:lnTo>
                  <a:pt x="9627338" y="1970084"/>
                </a:lnTo>
                <a:lnTo>
                  <a:pt x="0" y="1970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132350" y="9292100"/>
            <a:ext cx="3049802" cy="1145432"/>
          </a:xfrm>
          <a:custGeom>
            <a:avLst/>
            <a:gdLst/>
            <a:ahLst/>
            <a:cxnLst/>
            <a:rect l="l" t="t" r="r" b="b"/>
            <a:pathLst>
              <a:path w="3049802" h="1145432">
                <a:moveTo>
                  <a:pt x="0" y="0"/>
                </a:moveTo>
                <a:lnTo>
                  <a:pt x="3049802" y="0"/>
                </a:lnTo>
                <a:lnTo>
                  <a:pt x="3049802" y="1145432"/>
                </a:lnTo>
                <a:lnTo>
                  <a:pt x="0" y="1145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8871857" y="810345"/>
            <a:ext cx="5943600" cy="923330"/>
          </a:xfrm>
          <a:prstGeom prst="rect">
            <a:avLst/>
          </a:prstGeom>
        </p:spPr>
        <p:txBody>
          <a:bodyPr wrap="square" lIns="0" tIns="0" rIns="0" bIns="0" rtlCol="0" anchor="t">
            <a:spAutoFit/>
          </a:bodyPr>
          <a:lstStyle/>
          <a:p>
            <a:pPr algn="ctr"/>
            <a:r>
              <a:rPr lang="vi-VN" sz="6000" b="1" dirty="0">
                <a:solidFill>
                  <a:srgbClr val="582F0E"/>
                </a:solidFill>
                <a:latin typeface="Arial" panose="020B0604020202020204" pitchFamily="34" charset="0"/>
                <a:cs typeface="Arial" panose="020B0604020202020204" pitchFamily="34" charset="0"/>
              </a:rPr>
              <a:t>Trả lời câu hỏi</a:t>
            </a:r>
            <a:endParaRPr lang="en-US" sz="6000" b="1" dirty="0">
              <a:solidFill>
                <a:srgbClr val="582F0E"/>
              </a:solidFill>
              <a:latin typeface="Arial" panose="020B0604020202020204" pitchFamily="34" charset="0"/>
              <a:cs typeface="Arial" panose="020B0604020202020204" pitchFamily="34" charset="0"/>
            </a:endParaRPr>
          </a:p>
        </p:txBody>
      </p:sp>
      <p:sp>
        <p:nvSpPr>
          <p:cNvPr id="16" name="Freeform 16"/>
          <p:cNvSpPr/>
          <p:nvPr/>
        </p:nvSpPr>
        <p:spPr>
          <a:xfrm>
            <a:off x="6114144" y="2031655"/>
            <a:ext cx="11477170" cy="998982"/>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just">
              <a:lnSpc>
                <a:spcPct val="150000"/>
              </a:lnSpc>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chiến sĩ trong bài thơ làm nhiệm vụ gì?</a:t>
            </a:r>
            <a:endParaRPr lang="vi-VN" sz="3200" dirty="0">
              <a:effectLst/>
              <a:latin typeface="Arial" panose="020B0604020202020204" pitchFamily="34" charset="0"/>
              <a:cs typeface="Arial" panose="020B0604020202020204" pitchFamily="34" charset="0"/>
            </a:endParaRPr>
          </a:p>
        </p:txBody>
      </p:sp>
      <p:sp>
        <p:nvSpPr>
          <p:cNvPr id="23" name="Freeform 16">
            <a:extLst>
              <a:ext uri="{FF2B5EF4-FFF2-40B4-BE49-F238E27FC236}">
                <a16:creationId xmlns:a16="http://schemas.microsoft.com/office/drawing/2014/main" id="{3CD1D158-1FA6-1D82-D129-C247B5B1E789}"/>
              </a:ext>
            </a:extLst>
          </p:cNvPr>
          <p:cNvSpPr/>
          <p:nvPr/>
        </p:nvSpPr>
        <p:spPr>
          <a:xfrm>
            <a:off x="6114144" y="3265282"/>
            <a:ext cx="11477170" cy="998982"/>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just">
              <a:lnSpc>
                <a:spcPct val="150000"/>
              </a:lnSpc>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chiếc xe của họ có gì khác thường? Vì sao?</a:t>
            </a:r>
            <a:endParaRPr lang="vi-VN" sz="3200" dirty="0">
              <a:effectLst/>
              <a:latin typeface="Arial" panose="020B0604020202020204" pitchFamily="34" charset="0"/>
              <a:cs typeface="Arial" panose="020B0604020202020204" pitchFamily="34" charset="0"/>
            </a:endParaRPr>
          </a:p>
        </p:txBody>
      </p:sp>
      <p:sp>
        <p:nvSpPr>
          <p:cNvPr id="24" name="Freeform 16">
            <a:extLst>
              <a:ext uri="{FF2B5EF4-FFF2-40B4-BE49-F238E27FC236}">
                <a16:creationId xmlns:a16="http://schemas.microsoft.com/office/drawing/2014/main" id="{FC5FDDA0-A381-E9A2-6747-7CD0FC7F4177}"/>
              </a:ext>
            </a:extLst>
          </p:cNvPr>
          <p:cNvSpPr/>
          <p:nvPr/>
        </p:nvSpPr>
        <p:spPr>
          <a:xfrm>
            <a:off x="6096000" y="4498909"/>
            <a:ext cx="11477170" cy="1700057"/>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just">
              <a:lnSpc>
                <a:spcPct val="150000"/>
              </a:lnSpc>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những hình ảnh, từ ngữ nói lên khó khăn, nguy hiểm mà các chiến sĩ phải trải qua.</a:t>
            </a:r>
            <a:endParaRPr lang="vi-VN" sz="3200" dirty="0">
              <a:effectLst/>
              <a:latin typeface="Arial" panose="020B0604020202020204" pitchFamily="34" charset="0"/>
              <a:cs typeface="Arial" panose="020B0604020202020204" pitchFamily="34" charset="0"/>
            </a:endParaRPr>
          </a:p>
        </p:txBody>
      </p:sp>
      <p:sp>
        <p:nvSpPr>
          <p:cNvPr id="25" name="Freeform 16">
            <a:extLst>
              <a:ext uri="{FF2B5EF4-FFF2-40B4-BE49-F238E27FC236}">
                <a16:creationId xmlns:a16="http://schemas.microsoft.com/office/drawing/2014/main" id="{BD84B0A0-F766-8BD5-18EB-3ABD2D7A6377}"/>
              </a:ext>
            </a:extLst>
          </p:cNvPr>
          <p:cNvSpPr/>
          <p:nvPr/>
        </p:nvSpPr>
        <p:spPr>
          <a:xfrm>
            <a:off x="6114144" y="6433611"/>
            <a:ext cx="11477170" cy="1700058"/>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just">
              <a:lnSpc>
                <a:spcPct val="150000"/>
              </a:lnSpc>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Thái độ của các chiến sĩ trước khó khăn, nguy hiểm được miêu tả ở mỗi khổ thơ nói lên điều gì?</a:t>
            </a:r>
            <a:endParaRPr lang="vi-VN" sz="3200" dirty="0">
              <a:effectLst/>
              <a:latin typeface="Arial" panose="020B0604020202020204" pitchFamily="34" charset="0"/>
              <a:cs typeface="Arial" panose="020B0604020202020204" pitchFamily="34" charset="0"/>
            </a:endParaRPr>
          </a:p>
        </p:txBody>
      </p:sp>
      <p:sp>
        <p:nvSpPr>
          <p:cNvPr id="26" name="Freeform 16">
            <a:extLst>
              <a:ext uri="{FF2B5EF4-FFF2-40B4-BE49-F238E27FC236}">
                <a16:creationId xmlns:a16="http://schemas.microsoft.com/office/drawing/2014/main" id="{0D9A80BA-6800-B2E8-1601-391CC783996C}"/>
              </a:ext>
            </a:extLst>
          </p:cNvPr>
          <p:cNvSpPr/>
          <p:nvPr/>
        </p:nvSpPr>
        <p:spPr>
          <a:xfrm>
            <a:off x="6117773" y="8362871"/>
            <a:ext cx="11477170" cy="998982"/>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just">
              <a:lnSpc>
                <a:spcPct val="150000"/>
              </a:lnSpc>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đề của bài thơ là gì?</a:t>
            </a:r>
            <a:endParaRPr lang="vi-VN" sz="3200" dirty="0">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98DEF99-C540-992A-18DA-5DD65FA4CA84}"/>
              </a:ext>
            </a:extLst>
          </p:cNvPr>
          <p:cNvSpPr/>
          <p:nvPr/>
        </p:nvSpPr>
        <p:spPr>
          <a:xfrm>
            <a:off x="533400" y="1463836"/>
            <a:ext cx="5414240" cy="1107996"/>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333D29"/>
                </a:solidFill>
                <a:latin typeface="Arial" panose="020B0604020202020204" pitchFamily="34" charset="0"/>
                <a:cs typeface="Arial" panose="020B0604020202020204" pitchFamily="34" charset="0"/>
              </a:rPr>
              <a:t>THẢO LUẬN NHÓM</a:t>
            </a:r>
          </a:p>
        </p:txBody>
      </p:sp>
      <p:sp>
        <p:nvSpPr>
          <p:cNvPr id="28" name="Freeform 18">
            <a:extLst>
              <a:ext uri="{FF2B5EF4-FFF2-40B4-BE49-F238E27FC236}">
                <a16:creationId xmlns:a16="http://schemas.microsoft.com/office/drawing/2014/main" id="{EB30FC42-FD54-45DB-6CF1-3F5B3EDF9C31}"/>
              </a:ext>
            </a:extLst>
          </p:cNvPr>
          <p:cNvSpPr/>
          <p:nvPr/>
        </p:nvSpPr>
        <p:spPr>
          <a:xfrm>
            <a:off x="722087" y="3209782"/>
            <a:ext cx="4930287" cy="5827953"/>
          </a:xfrm>
          <a:custGeom>
            <a:avLst/>
            <a:gdLst/>
            <a:ahLst/>
            <a:cxnLst/>
            <a:rect l="l" t="t" r="r" b="b"/>
            <a:pathLst>
              <a:path w="1141041" h="1282069">
                <a:moveTo>
                  <a:pt x="0" y="0"/>
                </a:moveTo>
                <a:lnTo>
                  <a:pt x="1141041" y="0"/>
                </a:lnTo>
                <a:lnTo>
                  <a:pt x="1141041" y="1282069"/>
                </a:lnTo>
                <a:lnTo>
                  <a:pt x="0" y="1282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23" grpId="0" animBg="1"/>
      <p:bldP spid="24"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5390A02-D482-08D8-A5A3-31ACBF495A48}"/>
              </a:ext>
            </a:extLst>
          </p:cNvPr>
          <p:cNvGrpSpPr/>
          <p:nvPr/>
        </p:nvGrpSpPr>
        <p:grpSpPr>
          <a:xfrm>
            <a:off x="1" y="6546364"/>
            <a:ext cx="18287999" cy="3771724"/>
            <a:chOff x="1" y="6546364"/>
            <a:chExt cx="18287999" cy="3771724"/>
          </a:xfrm>
        </p:grpSpPr>
        <p:sp>
          <p:nvSpPr>
            <p:cNvPr id="17" name="Freeform 3">
              <a:extLst>
                <a:ext uri="{FF2B5EF4-FFF2-40B4-BE49-F238E27FC236}">
                  <a16:creationId xmlns:a16="http://schemas.microsoft.com/office/drawing/2014/main" id="{2139A5CF-DD54-DC6A-C7F6-3E6A63D17EF3}"/>
                </a:ext>
              </a:extLst>
            </p:cNvPr>
            <p:cNvSpPr/>
            <p:nvPr/>
          </p:nvSpPr>
          <p:spPr>
            <a:xfrm>
              <a:off x="1" y="6709586"/>
              <a:ext cx="6030694" cy="3608501"/>
            </a:xfrm>
            <a:custGeom>
              <a:avLst/>
              <a:gdLst/>
              <a:ahLst/>
              <a:cxnLst/>
              <a:rect l="l" t="t" r="r" b="b"/>
              <a:pathLst>
                <a:path w="2033043" h="1222367">
                  <a:moveTo>
                    <a:pt x="0" y="0"/>
                  </a:moveTo>
                  <a:lnTo>
                    <a:pt x="2033043" y="0"/>
                  </a:lnTo>
                  <a:lnTo>
                    <a:pt x="2033043" y="1222368"/>
                  </a:lnTo>
                  <a:lnTo>
                    <a:pt x="0" y="1222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3">
              <a:extLst>
                <a:ext uri="{FF2B5EF4-FFF2-40B4-BE49-F238E27FC236}">
                  <a16:creationId xmlns:a16="http://schemas.microsoft.com/office/drawing/2014/main" id="{8E1744D2-B653-55D1-B33A-6850F71C0FB2}"/>
                </a:ext>
              </a:extLst>
            </p:cNvPr>
            <p:cNvSpPr/>
            <p:nvPr/>
          </p:nvSpPr>
          <p:spPr>
            <a:xfrm flipH="1">
              <a:off x="6012983" y="6546364"/>
              <a:ext cx="6273138" cy="3771724"/>
            </a:xfrm>
            <a:custGeom>
              <a:avLst/>
              <a:gdLst/>
              <a:ahLst/>
              <a:cxnLst/>
              <a:rect l="l" t="t" r="r" b="b"/>
              <a:pathLst>
                <a:path w="2033043" h="1222367">
                  <a:moveTo>
                    <a:pt x="0" y="0"/>
                  </a:moveTo>
                  <a:lnTo>
                    <a:pt x="2033043" y="0"/>
                  </a:lnTo>
                  <a:lnTo>
                    <a:pt x="2033043" y="1222368"/>
                  </a:lnTo>
                  <a:lnTo>
                    <a:pt x="0" y="1222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3">
              <a:extLst>
                <a:ext uri="{FF2B5EF4-FFF2-40B4-BE49-F238E27FC236}">
                  <a16:creationId xmlns:a16="http://schemas.microsoft.com/office/drawing/2014/main" id="{F9DD2429-EC3A-9274-41DD-8BC3FB240726}"/>
                </a:ext>
              </a:extLst>
            </p:cNvPr>
            <p:cNvSpPr/>
            <p:nvPr/>
          </p:nvSpPr>
          <p:spPr>
            <a:xfrm>
              <a:off x="12286335" y="6709586"/>
              <a:ext cx="6001665" cy="3608501"/>
            </a:xfrm>
            <a:custGeom>
              <a:avLst/>
              <a:gdLst/>
              <a:ahLst/>
              <a:cxnLst/>
              <a:rect l="l" t="t" r="r" b="b"/>
              <a:pathLst>
                <a:path w="2033043" h="1222367">
                  <a:moveTo>
                    <a:pt x="0" y="0"/>
                  </a:moveTo>
                  <a:lnTo>
                    <a:pt x="2033043" y="0"/>
                  </a:lnTo>
                  <a:lnTo>
                    <a:pt x="2033043" y="1222368"/>
                  </a:lnTo>
                  <a:lnTo>
                    <a:pt x="0" y="1222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5" name="TextBox 5"/>
          <p:cNvSpPr txBox="1"/>
          <p:nvPr/>
        </p:nvSpPr>
        <p:spPr>
          <a:xfrm>
            <a:off x="3964728" y="779850"/>
            <a:ext cx="10369648" cy="1107996"/>
          </a:xfrm>
          <a:prstGeom prst="rect">
            <a:avLst/>
          </a:prstGeom>
        </p:spPr>
        <p:txBody>
          <a:bodyPr wrap="square" lIns="0" tIns="0" rIns="0" bIns="0" rtlCol="0" anchor="t">
            <a:spAutoFit/>
          </a:bodyPr>
          <a:lstStyle/>
          <a:p>
            <a:pPr algn="ctr"/>
            <a:r>
              <a:rPr lang="vi-VN" sz="7200" b="1" dirty="0">
                <a:solidFill>
                  <a:srgbClr val="582F0E"/>
                </a:solidFill>
                <a:latin typeface="Arial" panose="020B0604020202020204" pitchFamily="34" charset="0"/>
                <a:cs typeface="Arial" panose="020B0604020202020204" pitchFamily="34" charset="0"/>
              </a:rPr>
              <a:t>CHỦ ĐỀ: CỘNG ĐỒNG</a:t>
            </a:r>
            <a:endParaRPr lang="en-US" sz="7200" b="1" dirty="0">
              <a:solidFill>
                <a:srgbClr val="582F0E"/>
              </a:solidFill>
              <a:latin typeface="Arial" panose="020B0604020202020204" pitchFamily="34" charset="0"/>
              <a:cs typeface="Arial" panose="020B0604020202020204" pitchFamily="34" charset="0"/>
            </a:endParaRPr>
          </a:p>
        </p:txBody>
      </p:sp>
      <p:sp>
        <p:nvSpPr>
          <p:cNvPr id="13" name="Freeform 13"/>
          <p:cNvSpPr/>
          <p:nvPr/>
        </p:nvSpPr>
        <p:spPr>
          <a:xfrm>
            <a:off x="7003952" y="2546910"/>
            <a:ext cx="4273648" cy="1613442"/>
          </a:xfrm>
          <a:custGeom>
            <a:avLst/>
            <a:gdLst/>
            <a:ahLst/>
            <a:cxnLst/>
            <a:rect l="l" t="t" r="r" b="b"/>
            <a:pathLst>
              <a:path w="1331976" h="1331976">
                <a:moveTo>
                  <a:pt x="0" y="0"/>
                </a:moveTo>
                <a:lnTo>
                  <a:pt x="1331976" y="0"/>
                </a:lnTo>
                <a:lnTo>
                  <a:pt x="1331976" y="1331976"/>
                </a:lnTo>
                <a:lnTo>
                  <a:pt x="0" y="1331976"/>
                </a:lnTo>
                <a:close/>
              </a:path>
            </a:pathLst>
          </a:custGeom>
          <a:solidFill>
            <a:srgbClr val="A4AC86"/>
          </a:solidFill>
          <a:effectLst>
            <a:outerShdw blurRad="50800" dist="38100" dir="5400000" algn="t" rotWithShape="0">
              <a:prstClr val="black">
                <a:alpha val="40000"/>
              </a:prstClr>
            </a:outerShdw>
          </a:effectLst>
        </p:spPr>
        <p:txBody>
          <a:bodyPr anchor="ctr"/>
          <a:lstStyle/>
          <a:p>
            <a:pPr algn="ctr"/>
            <a:r>
              <a:rPr lang="vi-VN" sz="8000" b="1" dirty="0">
                <a:solidFill>
                  <a:schemeClr val="bg1"/>
                </a:solidFill>
                <a:latin typeface="Arial" panose="020B0604020202020204" pitchFamily="34" charset="0"/>
                <a:cs typeface="Arial" panose="020B0604020202020204" pitchFamily="34" charset="0"/>
              </a:rPr>
              <a:t>BÀI 12</a:t>
            </a:r>
          </a:p>
        </p:txBody>
      </p:sp>
      <p:sp>
        <p:nvSpPr>
          <p:cNvPr id="21" name="TextBox 5">
            <a:extLst>
              <a:ext uri="{FF2B5EF4-FFF2-40B4-BE49-F238E27FC236}">
                <a16:creationId xmlns:a16="http://schemas.microsoft.com/office/drawing/2014/main" id="{344E4B3F-C45F-07FB-E1BC-F80C61AEAAB9}"/>
              </a:ext>
            </a:extLst>
          </p:cNvPr>
          <p:cNvSpPr txBox="1"/>
          <p:nvPr/>
        </p:nvSpPr>
        <p:spPr>
          <a:xfrm>
            <a:off x="1875283" y="4819416"/>
            <a:ext cx="14548538" cy="1231106"/>
          </a:xfrm>
          <a:prstGeom prst="rect">
            <a:avLst/>
          </a:prstGeom>
        </p:spPr>
        <p:txBody>
          <a:bodyPr wrap="square" lIns="0" tIns="0" rIns="0" bIns="0" rtlCol="0" anchor="t">
            <a:spAutoFit/>
          </a:bodyPr>
          <a:lstStyle/>
          <a:p>
            <a:pPr algn="ctr"/>
            <a:r>
              <a:rPr lang="vi-VN" sz="8000" b="1" dirty="0">
                <a:solidFill>
                  <a:srgbClr val="333D29"/>
                </a:solidFill>
                <a:latin typeface="Arial" panose="020B0604020202020204" pitchFamily="34" charset="0"/>
                <a:cs typeface="Arial" panose="020B0604020202020204" pitchFamily="34" charset="0"/>
              </a:rPr>
              <a:t>NHỮNG NGƯỜI DŨNG CẢM</a:t>
            </a:r>
            <a:endParaRPr lang="en-US" sz="8000" b="1" dirty="0">
              <a:solidFill>
                <a:srgbClr val="333D29"/>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9393760"/>
            <a:ext cx="14225719" cy="1080135"/>
            <a:chOff x="0" y="0"/>
            <a:chExt cx="20008283" cy="1519195"/>
          </a:xfrm>
        </p:grpSpPr>
        <p:sp>
          <p:nvSpPr>
            <p:cNvPr id="3" name="Freeform 3"/>
            <p:cNvSpPr/>
            <p:nvPr/>
          </p:nvSpPr>
          <p:spPr>
            <a:xfrm>
              <a:off x="254" y="254"/>
              <a:ext cx="20008088" cy="1518539"/>
            </a:xfrm>
            <a:custGeom>
              <a:avLst/>
              <a:gdLst/>
              <a:ahLst/>
              <a:cxnLst/>
              <a:rect l="l" t="t" r="r" b="b"/>
              <a:pathLst>
                <a:path w="20008088" h="1518539">
                  <a:moveTo>
                    <a:pt x="20008088" y="0"/>
                  </a:moveTo>
                  <a:lnTo>
                    <a:pt x="20008088" y="960755"/>
                  </a:lnTo>
                  <a:lnTo>
                    <a:pt x="19647280" y="1274064"/>
                  </a:lnTo>
                  <a:lnTo>
                    <a:pt x="18806541" y="1274064"/>
                  </a:lnTo>
                  <a:lnTo>
                    <a:pt x="18499835" y="1023366"/>
                  </a:lnTo>
                  <a:lnTo>
                    <a:pt x="17567148" y="1116457"/>
                  </a:lnTo>
                  <a:lnTo>
                    <a:pt x="14561566" y="845566"/>
                  </a:lnTo>
                  <a:lnTo>
                    <a:pt x="12891389" y="1058926"/>
                  </a:lnTo>
                  <a:lnTo>
                    <a:pt x="13205332" y="1457325"/>
                  </a:lnTo>
                  <a:lnTo>
                    <a:pt x="12316459" y="1518539"/>
                  </a:lnTo>
                  <a:lnTo>
                    <a:pt x="11764644" y="1318260"/>
                  </a:lnTo>
                  <a:lnTo>
                    <a:pt x="10735691" y="1181227"/>
                  </a:lnTo>
                  <a:lnTo>
                    <a:pt x="9596501" y="1242187"/>
                  </a:lnTo>
                  <a:lnTo>
                    <a:pt x="9123933" y="1064133"/>
                  </a:lnTo>
                  <a:lnTo>
                    <a:pt x="6602603" y="845693"/>
                  </a:lnTo>
                  <a:lnTo>
                    <a:pt x="3082036" y="960755"/>
                  </a:lnTo>
                  <a:lnTo>
                    <a:pt x="681482" y="818007"/>
                  </a:lnTo>
                  <a:lnTo>
                    <a:pt x="0" y="541401"/>
                  </a:lnTo>
                  <a:lnTo>
                    <a:pt x="0" y="0"/>
                  </a:lnTo>
                  <a:close/>
                </a:path>
              </a:pathLst>
            </a:custGeom>
            <a:solidFill>
              <a:srgbClr val="656D4A"/>
            </a:solidFill>
          </p:spPr>
        </p:sp>
      </p:grpSp>
      <p:grpSp>
        <p:nvGrpSpPr>
          <p:cNvPr id="4" name="Group 4"/>
          <p:cNvGrpSpPr/>
          <p:nvPr/>
        </p:nvGrpSpPr>
        <p:grpSpPr>
          <a:xfrm>
            <a:off x="0" y="8747672"/>
            <a:ext cx="5990308" cy="1555187"/>
            <a:chOff x="0" y="0"/>
            <a:chExt cx="8425288" cy="2187349"/>
          </a:xfrm>
        </p:grpSpPr>
        <p:sp>
          <p:nvSpPr>
            <p:cNvPr id="5" name="Freeform 5"/>
            <p:cNvSpPr/>
            <p:nvPr/>
          </p:nvSpPr>
          <p:spPr>
            <a:xfrm>
              <a:off x="508" y="0"/>
              <a:ext cx="8424799" cy="2187067"/>
            </a:xfrm>
            <a:custGeom>
              <a:avLst/>
              <a:gdLst/>
              <a:ahLst/>
              <a:cxnLst/>
              <a:rect l="l" t="t" r="r" b="b"/>
              <a:pathLst>
                <a:path w="8424799" h="2187067">
                  <a:moveTo>
                    <a:pt x="846074" y="0"/>
                  </a:moveTo>
                  <a:lnTo>
                    <a:pt x="0" y="68961"/>
                  </a:lnTo>
                  <a:lnTo>
                    <a:pt x="0" y="2177923"/>
                  </a:lnTo>
                  <a:lnTo>
                    <a:pt x="7598918" y="2177923"/>
                  </a:lnTo>
                  <a:lnTo>
                    <a:pt x="8424799" y="2187067"/>
                  </a:lnTo>
                  <a:cubicBezTo>
                    <a:pt x="8414385" y="2184273"/>
                    <a:pt x="8407654" y="2180971"/>
                    <a:pt x="8397748" y="2177923"/>
                  </a:cubicBezTo>
                  <a:cubicBezTo>
                    <a:pt x="8154543" y="2087880"/>
                    <a:pt x="7951343" y="2022094"/>
                    <a:pt x="7866126" y="2022094"/>
                  </a:cubicBezTo>
                  <a:cubicBezTo>
                    <a:pt x="7575550" y="2022094"/>
                    <a:pt x="6018530" y="1499870"/>
                    <a:pt x="6018530" y="1499870"/>
                  </a:cubicBezTo>
                  <a:lnTo>
                    <a:pt x="3440557" y="1060069"/>
                  </a:lnTo>
                  <a:lnTo>
                    <a:pt x="846074" y="0"/>
                  </a:lnTo>
                  <a:close/>
                </a:path>
              </a:pathLst>
            </a:custGeom>
            <a:solidFill>
              <a:srgbClr val="333D29"/>
            </a:solidFill>
          </p:spPr>
        </p:sp>
      </p:grpSp>
      <p:sp>
        <p:nvSpPr>
          <p:cNvPr id="6" name="Freeform 6"/>
          <p:cNvSpPr/>
          <p:nvPr/>
        </p:nvSpPr>
        <p:spPr>
          <a:xfrm>
            <a:off x="11365479" y="9019363"/>
            <a:ext cx="6944292" cy="1283296"/>
          </a:xfrm>
          <a:custGeom>
            <a:avLst/>
            <a:gdLst/>
            <a:ahLst/>
            <a:cxnLst/>
            <a:rect l="l" t="t" r="r" b="b"/>
            <a:pathLst>
              <a:path w="7325290" h="1353704">
                <a:moveTo>
                  <a:pt x="0" y="0"/>
                </a:moveTo>
                <a:lnTo>
                  <a:pt x="7325290" y="0"/>
                </a:lnTo>
                <a:lnTo>
                  <a:pt x="7325290" y="1353704"/>
                </a:lnTo>
                <a:lnTo>
                  <a:pt x="0" y="1353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6">
            <a:extLst>
              <a:ext uri="{FF2B5EF4-FFF2-40B4-BE49-F238E27FC236}">
                <a16:creationId xmlns:a16="http://schemas.microsoft.com/office/drawing/2014/main" id="{5C4FDF59-195E-015D-E06F-2D22E93E6BDA}"/>
              </a:ext>
            </a:extLst>
          </p:cNvPr>
          <p:cNvSpPr/>
          <p:nvPr/>
        </p:nvSpPr>
        <p:spPr>
          <a:xfrm>
            <a:off x="2165317" y="647701"/>
            <a:ext cx="13957365" cy="1219200"/>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chiến sĩ trong bài thơ làm nhiệm vụ gì?</a:t>
            </a:r>
            <a:endParaRPr lang="vi-VN" sz="4400" dirty="0">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03B1E82-9279-DECD-4507-417A50B53471}"/>
              </a:ext>
            </a:extLst>
          </p:cNvPr>
          <p:cNvSpPr txBox="1"/>
          <p:nvPr/>
        </p:nvSpPr>
        <p:spPr>
          <a:xfrm>
            <a:off x="1485899" y="6599010"/>
            <a:ext cx="15621000" cy="248266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cuộc kháng chiến chống Mỹ cứu nước, các chiến sĩ lái xe đã vượt qua khó khăn, gian khổ và bom đạn ác liệt trên đường Trường Sơn để đưa hàng hoá, vũ khí vào chiến trường.  </a:t>
            </a:r>
            <a:endParaRPr lang="vi-VN" sz="3600" dirty="0">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6A67AF6-6D90-ACA8-99CD-FF2718CBC88F}"/>
              </a:ext>
            </a:extLst>
          </p:cNvPr>
          <p:cNvSpPr txBox="1"/>
          <p:nvPr/>
        </p:nvSpPr>
        <p:spPr>
          <a:xfrm>
            <a:off x="1485899" y="2129007"/>
            <a:ext cx="15621000" cy="82067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chiến sĩ làm nhiệm vụ lái xe đưa hàng hoá, vũ khí vào chiến trường.</a:t>
            </a:r>
          </a:p>
        </p:txBody>
      </p:sp>
      <p:pic>
        <p:nvPicPr>
          <p:cNvPr id="4098" name="Picture 2" descr="Tiểu đội xe không kính của tôi">
            <a:extLst>
              <a:ext uri="{FF2B5EF4-FFF2-40B4-BE49-F238E27FC236}">
                <a16:creationId xmlns:a16="http://schemas.microsoft.com/office/drawing/2014/main" id="{87880A8F-430B-F6E9-CB9C-A3044CA7F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205" y="3408349"/>
            <a:ext cx="4205711" cy="28782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hân tích Bài thơ tiểu đội xe không kính ngắn gọn (Sơ đồ tư duy + 26 mẫu) -  Văn 9">
            <a:extLst>
              <a:ext uri="{FF2B5EF4-FFF2-40B4-BE49-F238E27FC236}">
                <a16:creationId xmlns:a16="http://schemas.microsoft.com/office/drawing/2014/main" id="{CB8AC8B5-06FB-4CE4-CF4D-91706442D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7281" y="3370250"/>
            <a:ext cx="5562600" cy="291639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ảm nhận khổ 3, 4 Bài thơ về tiểu đội xe không kính (9 mẫu + Sơ đồ tư duy)  - Văn 9">
            <a:extLst>
              <a:ext uri="{FF2B5EF4-FFF2-40B4-BE49-F238E27FC236}">
                <a16:creationId xmlns:a16="http://schemas.microsoft.com/office/drawing/2014/main" id="{6A37C1A1-EA69-BF8B-7258-200AB8AFEC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19995" y="3346664"/>
            <a:ext cx="5616672" cy="29399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par>
                                <p:cTn id="11" presetID="22" presetClass="entr" presetSubtype="8"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ipe(left)">
                                      <p:cBhvr>
                                        <p:cTn id="13" dur="500"/>
                                        <p:tgtEl>
                                          <p:spTgt spid="4100"/>
                                        </p:tgtEl>
                                      </p:cBhvr>
                                    </p:animEffect>
                                  </p:childTnLst>
                                </p:cTn>
                              </p:par>
                              <p:par>
                                <p:cTn id="14" presetID="22" presetClass="entr" presetSubtype="8" fill="hold" nodeType="withEffect">
                                  <p:stCondLst>
                                    <p:cond delay="0"/>
                                  </p:stCondLst>
                                  <p:childTnLst>
                                    <p:set>
                                      <p:cBhvr>
                                        <p:cTn id="15" dur="1" fill="hold">
                                          <p:stCondLst>
                                            <p:cond delay="0"/>
                                          </p:stCondLst>
                                        </p:cTn>
                                        <p:tgtEl>
                                          <p:spTgt spid="4104"/>
                                        </p:tgtEl>
                                        <p:attrNameLst>
                                          <p:attrName>style.visibility</p:attrName>
                                        </p:attrNameLst>
                                      </p:cBhvr>
                                      <p:to>
                                        <p:strVal val="visible"/>
                                      </p:to>
                                    </p:set>
                                    <p:animEffect transition="in" filter="wipe(left)">
                                      <p:cBhvr>
                                        <p:cTn id="16" dur="500"/>
                                        <p:tgtEl>
                                          <p:spTgt spid="410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9393760"/>
            <a:ext cx="14225719" cy="1080135"/>
            <a:chOff x="0" y="0"/>
            <a:chExt cx="20008283" cy="1519195"/>
          </a:xfrm>
        </p:grpSpPr>
        <p:sp>
          <p:nvSpPr>
            <p:cNvPr id="3" name="Freeform 3"/>
            <p:cNvSpPr/>
            <p:nvPr/>
          </p:nvSpPr>
          <p:spPr>
            <a:xfrm>
              <a:off x="254" y="254"/>
              <a:ext cx="20008088" cy="1518539"/>
            </a:xfrm>
            <a:custGeom>
              <a:avLst/>
              <a:gdLst/>
              <a:ahLst/>
              <a:cxnLst/>
              <a:rect l="l" t="t" r="r" b="b"/>
              <a:pathLst>
                <a:path w="20008088" h="1518539">
                  <a:moveTo>
                    <a:pt x="20008088" y="0"/>
                  </a:moveTo>
                  <a:lnTo>
                    <a:pt x="20008088" y="960755"/>
                  </a:lnTo>
                  <a:lnTo>
                    <a:pt x="19647280" y="1274064"/>
                  </a:lnTo>
                  <a:lnTo>
                    <a:pt x="18806541" y="1274064"/>
                  </a:lnTo>
                  <a:lnTo>
                    <a:pt x="18499835" y="1023366"/>
                  </a:lnTo>
                  <a:lnTo>
                    <a:pt x="17567148" y="1116457"/>
                  </a:lnTo>
                  <a:lnTo>
                    <a:pt x="14561566" y="845566"/>
                  </a:lnTo>
                  <a:lnTo>
                    <a:pt x="12891389" y="1058926"/>
                  </a:lnTo>
                  <a:lnTo>
                    <a:pt x="13205332" y="1457325"/>
                  </a:lnTo>
                  <a:lnTo>
                    <a:pt x="12316459" y="1518539"/>
                  </a:lnTo>
                  <a:lnTo>
                    <a:pt x="11764644" y="1318260"/>
                  </a:lnTo>
                  <a:lnTo>
                    <a:pt x="10735691" y="1181227"/>
                  </a:lnTo>
                  <a:lnTo>
                    <a:pt x="9596501" y="1242187"/>
                  </a:lnTo>
                  <a:lnTo>
                    <a:pt x="9123933" y="1064133"/>
                  </a:lnTo>
                  <a:lnTo>
                    <a:pt x="6602603" y="845693"/>
                  </a:lnTo>
                  <a:lnTo>
                    <a:pt x="3082036" y="960755"/>
                  </a:lnTo>
                  <a:lnTo>
                    <a:pt x="681482" y="818007"/>
                  </a:lnTo>
                  <a:lnTo>
                    <a:pt x="0" y="541401"/>
                  </a:lnTo>
                  <a:lnTo>
                    <a:pt x="0" y="0"/>
                  </a:lnTo>
                  <a:close/>
                </a:path>
              </a:pathLst>
            </a:custGeom>
            <a:solidFill>
              <a:srgbClr val="656D4A"/>
            </a:solidFill>
          </p:spPr>
        </p:sp>
      </p:grpSp>
      <p:grpSp>
        <p:nvGrpSpPr>
          <p:cNvPr id="4" name="Group 4"/>
          <p:cNvGrpSpPr/>
          <p:nvPr/>
        </p:nvGrpSpPr>
        <p:grpSpPr>
          <a:xfrm>
            <a:off x="0" y="8747672"/>
            <a:ext cx="5990308" cy="1555187"/>
            <a:chOff x="0" y="0"/>
            <a:chExt cx="8425288" cy="2187349"/>
          </a:xfrm>
        </p:grpSpPr>
        <p:sp>
          <p:nvSpPr>
            <p:cNvPr id="5" name="Freeform 5"/>
            <p:cNvSpPr/>
            <p:nvPr/>
          </p:nvSpPr>
          <p:spPr>
            <a:xfrm>
              <a:off x="508" y="0"/>
              <a:ext cx="8424799" cy="2187067"/>
            </a:xfrm>
            <a:custGeom>
              <a:avLst/>
              <a:gdLst/>
              <a:ahLst/>
              <a:cxnLst/>
              <a:rect l="l" t="t" r="r" b="b"/>
              <a:pathLst>
                <a:path w="8424799" h="2187067">
                  <a:moveTo>
                    <a:pt x="846074" y="0"/>
                  </a:moveTo>
                  <a:lnTo>
                    <a:pt x="0" y="68961"/>
                  </a:lnTo>
                  <a:lnTo>
                    <a:pt x="0" y="2177923"/>
                  </a:lnTo>
                  <a:lnTo>
                    <a:pt x="7598918" y="2177923"/>
                  </a:lnTo>
                  <a:lnTo>
                    <a:pt x="8424799" y="2187067"/>
                  </a:lnTo>
                  <a:cubicBezTo>
                    <a:pt x="8414385" y="2184273"/>
                    <a:pt x="8407654" y="2180971"/>
                    <a:pt x="8397748" y="2177923"/>
                  </a:cubicBezTo>
                  <a:cubicBezTo>
                    <a:pt x="8154543" y="2087880"/>
                    <a:pt x="7951343" y="2022094"/>
                    <a:pt x="7866126" y="2022094"/>
                  </a:cubicBezTo>
                  <a:cubicBezTo>
                    <a:pt x="7575550" y="2022094"/>
                    <a:pt x="6018530" y="1499870"/>
                    <a:pt x="6018530" y="1499870"/>
                  </a:cubicBezTo>
                  <a:lnTo>
                    <a:pt x="3440557" y="1060069"/>
                  </a:lnTo>
                  <a:lnTo>
                    <a:pt x="846074" y="0"/>
                  </a:lnTo>
                  <a:close/>
                </a:path>
              </a:pathLst>
            </a:custGeom>
            <a:solidFill>
              <a:srgbClr val="333D29"/>
            </a:solidFill>
          </p:spPr>
        </p:sp>
      </p:grpSp>
      <p:sp>
        <p:nvSpPr>
          <p:cNvPr id="6" name="Freeform 6"/>
          <p:cNvSpPr/>
          <p:nvPr/>
        </p:nvSpPr>
        <p:spPr>
          <a:xfrm>
            <a:off x="11365479" y="9019363"/>
            <a:ext cx="6944292" cy="1283296"/>
          </a:xfrm>
          <a:custGeom>
            <a:avLst/>
            <a:gdLst/>
            <a:ahLst/>
            <a:cxnLst/>
            <a:rect l="l" t="t" r="r" b="b"/>
            <a:pathLst>
              <a:path w="7325290" h="1353704">
                <a:moveTo>
                  <a:pt x="0" y="0"/>
                </a:moveTo>
                <a:lnTo>
                  <a:pt x="7325290" y="0"/>
                </a:lnTo>
                <a:lnTo>
                  <a:pt x="7325290" y="1353704"/>
                </a:lnTo>
                <a:lnTo>
                  <a:pt x="0" y="1353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3">
            <a:extLst>
              <a:ext uri="{FF2B5EF4-FFF2-40B4-BE49-F238E27FC236}">
                <a16:creationId xmlns:a16="http://schemas.microsoft.com/office/drawing/2014/main" id="{56A67AF6-6D90-ACA8-99CD-FF2718CBC88F}"/>
              </a:ext>
            </a:extLst>
          </p:cNvPr>
          <p:cNvSpPr txBox="1"/>
          <p:nvPr/>
        </p:nvSpPr>
        <p:spPr>
          <a:xfrm>
            <a:off x="1333500" y="2433000"/>
            <a:ext cx="15621000" cy="646331"/>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chiếc xe của họ đều không có kính. Vì bom đạn đã làm vỡ kính.</a:t>
            </a:r>
            <a:endParaRPr lang="vi-VN" sz="3600" dirty="0">
              <a:effectLst/>
              <a:latin typeface="Arial" panose="020B0604020202020204" pitchFamily="34" charset="0"/>
              <a:cs typeface="Arial" panose="020B0604020202020204" pitchFamily="34" charset="0"/>
            </a:endParaRPr>
          </a:p>
        </p:txBody>
      </p:sp>
      <p:sp>
        <p:nvSpPr>
          <p:cNvPr id="7" name="Freeform 16">
            <a:extLst>
              <a:ext uri="{FF2B5EF4-FFF2-40B4-BE49-F238E27FC236}">
                <a16:creationId xmlns:a16="http://schemas.microsoft.com/office/drawing/2014/main" id="{C0A61B64-EE44-DFAE-0408-201DDF229697}"/>
              </a:ext>
            </a:extLst>
          </p:cNvPr>
          <p:cNvSpPr/>
          <p:nvPr/>
        </p:nvSpPr>
        <p:spPr>
          <a:xfrm>
            <a:off x="1333500" y="620970"/>
            <a:ext cx="15621000" cy="1421018"/>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chiếc xe của họ có gì khác thường? Vì sao?</a:t>
            </a:r>
            <a:endParaRPr lang="vi-VN" sz="4400"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EF52023-3581-9CB8-A2A8-53EFC5E6F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0" y="3508845"/>
            <a:ext cx="8162471" cy="5434938"/>
          </a:xfrm>
          <a:prstGeom prst="rect">
            <a:avLst/>
          </a:prstGeom>
        </p:spPr>
      </p:pic>
      <p:pic>
        <p:nvPicPr>
          <p:cNvPr id="5122" name="Picture 2" descr="Top 9 bài cảm nhận về Tiểu đội xe không kính hay nhất - HoaTieu.vn">
            <a:extLst>
              <a:ext uri="{FF2B5EF4-FFF2-40B4-BE49-F238E27FC236}">
                <a16:creationId xmlns:a16="http://schemas.microsoft.com/office/drawing/2014/main" id="{BFEE7F3D-4CDD-319C-ED5E-312044540F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0259" y="3508845"/>
            <a:ext cx="7336488" cy="543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63249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9393760"/>
            <a:ext cx="14225719" cy="1080135"/>
            <a:chOff x="0" y="0"/>
            <a:chExt cx="20008283" cy="1519195"/>
          </a:xfrm>
        </p:grpSpPr>
        <p:sp>
          <p:nvSpPr>
            <p:cNvPr id="3" name="Freeform 3"/>
            <p:cNvSpPr/>
            <p:nvPr/>
          </p:nvSpPr>
          <p:spPr>
            <a:xfrm>
              <a:off x="254" y="254"/>
              <a:ext cx="20008088" cy="1518539"/>
            </a:xfrm>
            <a:custGeom>
              <a:avLst/>
              <a:gdLst/>
              <a:ahLst/>
              <a:cxnLst/>
              <a:rect l="l" t="t" r="r" b="b"/>
              <a:pathLst>
                <a:path w="20008088" h="1518539">
                  <a:moveTo>
                    <a:pt x="20008088" y="0"/>
                  </a:moveTo>
                  <a:lnTo>
                    <a:pt x="20008088" y="960755"/>
                  </a:lnTo>
                  <a:lnTo>
                    <a:pt x="19647280" y="1274064"/>
                  </a:lnTo>
                  <a:lnTo>
                    <a:pt x="18806541" y="1274064"/>
                  </a:lnTo>
                  <a:lnTo>
                    <a:pt x="18499835" y="1023366"/>
                  </a:lnTo>
                  <a:lnTo>
                    <a:pt x="17567148" y="1116457"/>
                  </a:lnTo>
                  <a:lnTo>
                    <a:pt x="14561566" y="845566"/>
                  </a:lnTo>
                  <a:lnTo>
                    <a:pt x="12891389" y="1058926"/>
                  </a:lnTo>
                  <a:lnTo>
                    <a:pt x="13205332" y="1457325"/>
                  </a:lnTo>
                  <a:lnTo>
                    <a:pt x="12316459" y="1518539"/>
                  </a:lnTo>
                  <a:lnTo>
                    <a:pt x="11764644" y="1318260"/>
                  </a:lnTo>
                  <a:lnTo>
                    <a:pt x="10735691" y="1181227"/>
                  </a:lnTo>
                  <a:lnTo>
                    <a:pt x="9596501" y="1242187"/>
                  </a:lnTo>
                  <a:lnTo>
                    <a:pt x="9123933" y="1064133"/>
                  </a:lnTo>
                  <a:lnTo>
                    <a:pt x="6602603" y="845693"/>
                  </a:lnTo>
                  <a:lnTo>
                    <a:pt x="3082036" y="960755"/>
                  </a:lnTo>
                  <a:lnTo>
                    <a:pt x="681482" y="818007"/>
                  </a:lnTo>
                  <a:lnTo>
                    <a:pt x="0" y="541401"/>
                  </a:lnTo>
                  <a:lnTo>
                    <a:pt x="0" y="0"/>
                  </a:lnTo>
                  <a:close/>
                </a:path>
              </a:pathLst>
            </a:custGeom>
            <a:solidFill>
              <a:srgbClr val="656D4A"/>
            </a:solidFill>
          </p:spPr>
        </p:sp>
      </p:grpSp>
      <p:grpSp>
        <p:nvGrpSpPr>
          <p:cNvPr id="4" name="Group 4"/>
          <p:cNvGrpSpPr/>
          <p:nvPr/>
        </p:nvGrpSpPr>
        <p:grpSpPr>
          <a:xfrm>
            <a:off x="0" y="8747672"/>
            <a:ext cx="5990308" cy="1555187"/>
            <a:chOff x="0" y="0"/>
            <a:chExt cx="8425288" cy="2187349"/>
          </a:xfrm>
        </p:grpSpPr>
        <p:sp>
          <p:nvSpPr>
            <p:cNvPr id="5" name="Freeform 5"/>
            <p:cNvSpPr/>
            <p:nvPr/>
          </p:nvSpPr>
          <p:spPr>
            <a:xfrm>
              <a:off x="508" y="0"/>
              <a:ext cx="8424799" cy="2187067"/>
            </a:xfrm>
            <a:custGeom>
              <a:avLst/>
              <a:gdLst/>
              <a:ahLst/>
              <a:cxnLst/>
              <a:rect l="l" t="t" r="r" b="b"/>
              <a:pathLst>
                <a:path w="8424799" h="2187067">
                  <a:moveTo>
                    <a:pt x="846074" y="0"/>
                  </a:moveTo>
                  <a:lnTo>
                    <a:pt x="0" y="68961"/>
                  </a:lnTo>
                  <a:lnTo>
                    <a:pt x="0" y="2177923"/>
                  </a:lnTo>
                  <a:lnTo>
                    <a:pt x="7598918" y="2177923"/>
                  </a:lnTo>
                  <a:lnTo>
                    <a:pt x="8424799" y="2187067"/>
                  </a:lnTo>
                  <a:cubicBezTo>
                    <a:pt x="8414385" y="2184273"/>
                    <a:pt x="8407654" y="2180971"/>
                    <a:pt x="8397748" y="2177923"/>
                  </a:cubicBezTo>
                  <a:cubicBezTo>
                    <a:pt x="8154543" y="2087880"/>
                    <a:pt x="7951343" y="2022094"/>
                    <a:pt x="7866126" y="2022094"/>
                  </a:cubicBezTo>
                  <a:cubicBezTo>
                    <a:pt x="7575550" y="2022094"/>
                    <a:pt x="6018530" y="1499870"/>
                    <a:pt x="6018530" y="1499870"/>
                  </a:cubicBezTo>
                  <a:lnTo>
                    <a:pt x="3440557" y="1060069"/>
                  </a:lnTo>
                  <a:lnTo>
                    <a:pt x="846074" y="0"/>
                  </a:lnTo>
                  <a:close/>
                </a:path>
              </a:pathLst>
            </a:custGeom>
            <a:solidFill>
              <a:srgbClr val="333D29"/>
            </a:solidFill>
          </p:spPr>
        </p:sp>
      </p:grpSp>
      <p:sp>
        <p:nvSpPr>
          <p:cNvPr id="6" name="Freeform 6"/>
          <p:cNvSpPr/>
          <p:nvPr/>
        </p:nvSpPr>
        <p:spPr>
          <a:xfrm>
            <a:off x="11365479" y="9019363"/>
            <a:ext cx="6944292" cy="1283296"/>
          </a:xfrm>
          <a:custGeom>
            <a:avLst/>
            <a:gdLst/>
            <a:ahLst/>
            <a:cxnLst/>
            <a:rect l="l" t="t" r="r" b="b"/>
            <a:pathLst>
              <a:path w="7325290" h="1353704">
                <a:moveTo>
                  <a:pt x="0" y="0"/>
                </a:moveTo>
                <a:lnTo>
                  <a:pt x="7325290" y="0"/>
                </a:lnTo>
                <a:lnTo>
                  <a:pt x="7325290" y="1353704"/>
                </a:lnTo>
                <a:lnTo>
                  <a:pt x="0" y="1353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3">
            <a:extLst>
              <a:ext uri="{FF2B5EF4-FFF2-40B4-BE49-F238E27FC236}">
                <a16:creationId xmlns:a16="http://schemas.microsoft.com/office/drawing/2014/main" id="{56A67AF6-6D90-ACA8-99CD-FF2718CBC88F}"/>
              </a:ext>
            </a:extLst>
          </p:cNvPr>
          <p:cNvSpPr txBox="1"/>
          <p:nvPr/>
        </p:nvSpPr>
        <p:spPr>
          <a:xfrm>
            <a:off x="11002460" y="3543300"/>
            <a:ext cx="6446156"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hình ảnh đó là: xe không có kính, bom giật, bom rung, mưa tuôn, mưa xối như ngoài trời: bom rơi.</a:t>
            </a:r>
            <a:endParaRPr lang="vi-VN" sz="4000" dirty="0">
              <a:effectLst/>
              <a:latin typeface="Arial" panose="020B0604020202020204" pitchFamily="34" charset="0"/>
              <a:cs typeface="Arial" panose="020B0604020202020204" pitchFamily="34" charset="0"/>
            </a:endParaRPr>
          </a:p>
        </p:txBody>
      </p:sp>
      <p:sp>
        <p:nvSpPr>
          <p:cNvPr id="8" name="Freeform 16">
            <a:extLst>
              <a:ext uri="{FF2B5EF4-FFF2-40B4-BE49-F238E27FC236}">
                <a16:creationId xmlns:a16="http://schemas.microsoft.com/office/drawing/2014/main" id="{DB1192D9-7494-F187-329B-42A04EFE6768}"/>
              </a:ext>
            </a:extLst>
          </p:cNvPr>
          <p:cNvSpPr/>
          <p:nvPr/>
        </p:nvSpPr>
        <p:spPr>
          <a:xfrm>
            <a:off x="693057" y="890029"/>
            <a:ext cx="16901885" cy="2006897"/>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những hình ảnh, từ ngữ nói lên khó khăn, nguy hiểm mà các chiến sĩ phải trải qua.</a:t>
            </a:r>
            <a:endParaRPr lang="vi-VN" sz="4400" dirty="0">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7A1E786-3DA8-FF5D-57D9-7A40DEEA50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57" y="3416942"/>
            <a:ext cx="9517743" cy="4990017"/>
          </a:xfrm>
          <a:prstGeom prst="rect">
            <a:avLst/>
          </a:prstGeom>
        </p:spPr>
      </p:pic>
    </p:spTree>
    <p:extLst>
      <p:ext uri="{BB962C8B-B14F-4D97-AF65-F5344CB8AC3E}">
        <p14:creationId xmlns:p14="http://schemas.microsoft.com/office/powerpoint/2010/main" val="137189715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9393760"/>
            <a:ext cx="14225719" cy="1080135"/>
            <a:chOff x="0" y="0"/>
            <a:chExt cx="20008283" cy="1519195"/>
          </a:xfrm>
        </p:grpSpPr>
        <p:sp>
          <p:nvSpPr>
            <p:cNvPr id="3" name="Freeform 3"/>
            <p:cNvSpPr/>
            <p:nvPr/>
          </p:nvSpPr>
          <p:spPr>
            <a:xfrm>
              <a:off x="254" y="254"/>
              <a:ext cx="20008088" cy="1518539"/>
            </a:xfrm>
            <a:custGeom>
              <a:avLst/>
              <a:gdLst/>
              <a:ahLst/>
              <a:cxnLst/>
              <a:rect l="l" t="t" r="r" b="b"/>
              <a:pathLst>
                <a:path w="20008088" h="1518539">
                  <a:moveTo>
                    <a:pt x="20008088" y="0"/>
                  </a:moveTo>
                  <a:lnTo>
                    <a:pt x="20008088" y="960755"/>
                  </a:lnTo>
                  <a:lnTo>
                    <a:pt x="19647280" y="1274064"/>
                  </a:lnTo>
                  <a:lnTo>
                    <a:pt x="18806541" y="1274064"/>
                  </a:lnTo>
                  <a:lnTo>
                    <a:pt x="18499835" y="1023366"/>
                  </a:lnTo>
                  <a:lnTo>
                    <a:pt x="17567148" y="1116457"/>
                  </a:lnTo>
                  <a:lnTo>
                    <a:pt x="14561566" y="845566"/>
                  </a:lnTo>
                  <a:lnTo>
                    <a:pt x="12891389" y="1058926"/>
                  </a:lnTo>
                  <a:lnTo>
                    <a:pt x="13205332" y="1457325"/>
                  </a:lnTo>
                  <a:lnTo>
                    <a:pt x="12316459" y="1518539"/>
                  </a:lnTo>
                  <a:lnTo>
                    <a:pt x="11764644" y="1318260"/>
                  </a:lnTo>
                  <a:lnTo>
                    <a:pt x="10735691" y="1181227"/>
                  </a:lnTo>
                  <a:lnTo>
                    <a:pt x="9596501" y="1242187"/>
                  </a:lnTo>
                  <a:lnTo>
                    <a:pt x="9123933" y="1064133"/>
                  </a:lnTo>
                  <a:lnTo>
                    <a:pt x="6602603" y="845693"/>
                  </a:lnTo>
                  <a:lnTo>
                    <a:pt x="3082036" y="960755"/>
                  </a:lnTo>
                  <a:lnTo>
                    <a:pt x="681482" y="818007"/>
                  </a:lnTo>
                  <a:lnTo>
                    <a:pt x="0" y="541401"/>
                  </a:lnTo>
                  <a:lnTo>
                    <a:pt x="0" y="0"/>
                  </a:lnTo>
                  <a:close/>
                </a:path>
              </a:pathLst>
            </a:custGeom>
            <a:solidFill>
              <a:srgbClr val="656D4A"/>
            </a:solidFill>
          </p:spPr>
        </p:sp>
      </p:grpSp>
      <p:grpSp>
        <p:nvGrpSpPr>
          <p:cNvPr id="4" name="Group 4"/>
          <p:cNvGrpSpPr/>
          <p:nvPr/>
        </p:nvGrpSpPr>
        <p:grpSpPr>
          <a:xfrm>
            <a:off x="0" y="8747672"/>
            <a:ext cx="5990308" cy="1555187"/>
            <a:chOff x="0" y="0"/>
            <a:chExt cx="8425288" cy="2187349"/>
          </a:xfrm>
        </p:grpSpPr>
        <p:sp>
          <p:nvSpPr>
            <p:cNvPr id="5" name="Freeform 5"/>
            <p:cNvSpPr/>
            <p:nvPr/>
          </p:nvSpPr>
          <p:spPr>
            <a:xfrm>
              <a:off x="508" y="0"/>
              <a:ext cx="8424799" cy="2187067"/>
            </a:xfrm>
            <a:custGeom>
              <a:avLst/>
              <a:gdLst/>
              <a:ahLst/>
              <a:cxnLst/>
              <a:rect l="l" t="t" r="r" b="b"/>
              <a:pathLst>
                <a:path w="8424799" h="2187067">
                  <a:moveTo>
                    <a:pt x="846074" y="0"/>
                  </a:moveTo>
                  <a:lnTo>
                    <a:pt x="0" y="68961"/>
                  </a:lnTo>
                  <a:lnTo>
                    <a:pt x="0" y="2177923"/>
                  </a:lnTo>
                  <a:lnTo>
                    <a:pt x="7598918" y="2177923"/>
                  </a:lnTo>
                  <a:lnTo>
                    <a:pt x="8424799" y="2187067"/>
                  </a:lnTo>
                  <a:cubicBezTo>
                    <a:pt x="8414385" y="2184273"/>
                    <a:pt x="8407654" y="2180971"/>
                    <a:pt x="8397748" y="2177923"/>
                  </a:cubicBezTo>
                  <a:cubicBezTo>
                    <a:pt x="8154543" y="2087880"/>
                    <a:pt x="7951343" y="2022094"/>
                    <a:pt x="7866126" y="2022094"/>
                  </a:cubicBezTo>
                  <a:cubicBezTo>
                    <a:pt x="7575550" y="2022094"/>
                    <a:pt x="6018530" y="1499870"/>
                    <a:pt x="6018530" y="1499870"/>
                  </a:cubicBezTo>
                  <a:lnTo>
                    <a:pt x="3440557" y="1060069"/>
                  </a:lnTo>
                  <a:lnTo>
                    <a:pt x="846074" y="0"/>
                  </a:lnTo>
                  <a:close/>
                </a:path>
              </a:pathLst>
            </a:custGeom>
            <a:solidFill>
              <a:srgbClr val="333D29"/>
            </a:solidFill>
          </p:spPr>
        </p:sp>
      </p:grpSp>
      <p:sp>
        <p:nvSpPr>
          <p:cNvPr id="6" name="Freeform 6"/>
          <p:cNvSpPr/>
          <p:nvPr/>
        </p:nvSpPr>
        <p:spPr>
          <a:xfrm>
            <a:off x="11365479" y="9019363"/>
            <a:ext cx="6944292" cy="1283296"/>
          </a:xfrm>
          <a:custGeom>
            <a:avLst/>
            <a:gdLst/>
            <a:ahLst/>
            <a:cxnLst/>
            <a:rect l="l" t="t" r="r" b="b"/>
            <a:pathLst>
              <a:path w="7325290" h="1353704">
                <a:moveTo>
                  <a:pt x="0" y="0"/>
                </a:moveTo>
                <a:lnTo>
                  <a:pt x="7325290" y="0"/>
                </a:lnTo>
                <a:lnTo>
                  <a:pt x="7325290" y="1353704"/>
                </a:lnTo>
                <a:lnTo>
                  <a:pt x="0" y="1353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3">
            <a:extLst>
              <a:ext uri="{FF2B5EF4-FFF2-40B4-BE49-F238E27FC236}">
                <a16:creationId xmlns:a16="http://schemas.microsoft.com/office/drawing/2014/main" id="{56A67AF6-6D90-ACA8-99CD-FF2718CBC88F}"/>
              </a:ext>
            </a:extLst>
          </p:cNvPr>
          <p:cNvSpPr txBox="1"/>
          <p:nvPr/>
        </p:nvSpPr>
        <p:spPr>
          <a:xfrm>
            <a:off x="685800" y="3328552"/>
            <a:ext cx="9448800" cy="551824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Mỗi khổ thơ nói lên một khó khăn, nguy hiểm và thái độ của người chiến sĩ trước khó khăn, nguy hiểm đó, thái độ của người chiến sĩ lái xe cho thấy họ là những người dũng cảm, lạc quan, yêu nước.</a:t>
            </a:r>
            <a:endParaRPr lang="vi-VN" sz="4000" dirty="0">
              <a:effectLst/>
              <a:latin typeface="Arial" panose="020B0604020202020204" pitchFamily="34" charset="0"/>
              <a:cs typeface="Arial" panose="020B0604020202020204" pitchFamily="34" charset="0"/>
            </a:endParaRPr>
          </a:p>
        </p:txBody>
      </p:sp>
      <p:sp>
        <p:nvSpPr>
          <p:cNvPr id="7" name="Freeform 16">
            <a:extLst>
              <a:ext uri="{FF2B5EF4-FFF2-40B4-BE49-F238E27FC236}">
                <a16:creationId xmlns:a16="http://schemas.microsoft.com/office/drawing/2014/main" id="{6C3A8D88-4238-8F02-767C-F75B4558F4D7}"/>
              </a:ext>
            </a:extLst>
          </p:cNvPr>
          <p:cNvSpPr/>
          <p:nvPr/>
        </p:nvSpPr>
        <p:spPr>
          <a:xfrm>
            <a:off x="685800" y="647700"/>
            <a:ext cx="16687800" cy="2133600"/>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Thái độ của các chiến sĩ trước khó khăn, nguy hiểm được miêu tả ở mỗi khổ thơ nói lên điều gì?</a:t>
            </a:r>
            <a:endParaRPr lang="vi-VN" sz="4400" dirty="0">
              <a:effectLst/>
              <a:latin typeface="Arial" panose="020B0604020202020204" pitchFamily="34" charset="0"/>
              <a:cs typeface="Arial" panose="020B0604020202020204" pitchFamily="34" charset="0"/>
            </a:endParaRPr>
          </a:p>
        </p:txBody>
      </p:sp>
      <p:pic>
        <p:nvPicPr>
          <p:cNvPr id="6146" name="Picture 2" descr="Phân tích hình tượng những chiếc xe không kính trong Bài thơ về tiểu đội xe  không kính - Tạp Chí Tao Đàn">
            <a:extLst>
              <a:ext uri="{FF2B5EF4-FFF2-40B4-BE49-F238E27FC236}">
                <a16:creationId xmlns:a16="http://schemas.microsoft.com/office/drawing/2014/main" id="{F8A989C9-CA78-C907-593E-7ACD76874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7857" y="3588074"/>
            <a:ext cx="6685743" cy="52439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53844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left)">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9393760"/>
            <a:ext cx="14225719" cy="1080135"/>
            <a:chOff x="0" y="0"/>
            <a:chExt cx="20008283" cy="1519195"/>
          </a:xfrm>
        </p:grpSpPr>
        <p:sp>
          <p:nvSpPr>
            <p:cNvPr id="3" name="Freeform 3"/>
            <p:cNvSpPr/>
            <p:nvPr/>
          </p:nvSpPr>
          <p:spPr>
            <a:xfrm>
              <a:off x="254" y="254"/>
              <a:ext cx="20008088" cy="1518539"/>
            </a:xfrm>
            <a:custGeom>
              <a:avLst/>
              <a:gdLst/>
              <a:ahLst/>
              <a:cxnLst/>
              <a:rect l="l" t="t" r="r" b="b"/>
              <a:pathLst>
                <a:path w="20008088" h="1518539">
                  <a:moveTo>
                    <a:pt x="20008088" y="0"/>
                  </a:moveTo>
                  <a:lnTo>
                    <a:pt x="20008088" y="960755"/>
                  </a:lnTo>
                  <a:lnTo>
                    <a:pt x="19647280" y="1274064"/>
                  </a:lnTo>
                  <a:lnTo>
                    <a:pt x="18806541" y="1274064"/>
                  </a:lnTo>
                  <a:lnTo>
                    <a:pt x="18499835" y="1023366"/>
                  </a:lnTo>
                  <a:lnTo>
                    <a:pt x="17567148" y="1116457"/>
                  </a:lnTo>
                  <a:lnTo>
                    <a:pt x="14561566" y="845566"/>
                  </a:lnTo>
                  <a:lnTo>
                    <a:pt x="12891389" y="1058926"/>
                  </a:lnTo>
                  <a:lnTo>
                    <a:pt x="13205332" y="1457325"/>
                  </a:lnTo>
                  <a:lnTo>
                    <a:pt x="12316459" y="1518539"/>
                  </a:lnTo>
                  <a:lnTo>
                    <a:pt x="11764644" y="1318260"/>
                  </a:lnTo>
                  <a:lnTo>
                    <a:pt x="10735691" y="1181227"/>
                  </a:lnTo>
                  <a:lnTo>
                    <a:pt x="9596501" y="1242187"/>
                  </a:lnTo>
                  <a:lnTo>
                    <a:pt x="9123933" y="1064133"/>
                  </a:lnTo>
                  <a:lnTo>
                    <a:pt x="6602603" y="845693"/>
                  </a:lnTo>
                  <a:lnTo>
                    <a:pt x="3082036" y="960755"/>
                  </a:lnTo>
                  <a:lnTo>
                    <a:pt x="681482" y="818007"/>
                  </a:lnTo>
                  <a:lnTo>
                    <a:pt x="0" y="541401"/>
                  </a:lnTo>
                  <a:lnTo>
                    <a:pt x="0" y="0"/>
                  </a:lnTo>
                  <a:close/>
                </a:path>
              </a:pathLst>
            </a:custGeom>
            <a:solidFill>
              <a:srgbClr val="656D4A"/>
            </a:solidFill>
          </p:spPr>
        </p:sp>
      </p:grpSp>
      <p:grpSp>
        <p:nvGrpSpPr>
          <p:cNvPr id="4" name="Group 4"/>
          <p:cNvGrpSpPr/>
          <p:nvPr/>
        </p:nvGrpSpPr>
        <p:grpSpPr>
          <a:xfrm>
            <a:off x="0" y="8747672"/>
            <a:ext cx="5990308" cy="1555187"/>
            <a:chOff x="0" y="0"/>
            <a:chExt cx="8425288" cy="2187349"/>
          </a:xfrm>
        </p:grpSpPr>
        <p:sp>
          <p:nvSpPr>
            <p:cNvPr id="5" name="Freeform 5"/>
            <p:cNvSpPr/>
            <p:nvPr/>
          </p:nvSpPr>
          <p:spPr>
            <a:xfrm>
              <a:off x="508" y="0"/>
              <a:ext cx="8424799" cy="2187067"/>
            </a:xfrm>
            <a:custGeom>
              <a:avLst/>
              <a:gdLst/>
              <a:ahLst/>
              <a:cxnLst/>
              <a:rect l="l" t="t" r="r" b="b"/>
              <a:pathLst>
                <a:path w="8424799" h="2187067">
                  <a:moveTo>
                    <a:pt x="846074" y="0"/>
                  </a:moveTo>
                  <a:lnTo>
                    <a:pt x="0" y="68961"/>
                  </a:lnTo>
                  <a:lnTo>
                    <a:pt x="0" y="2177923"/>
                  </a:lnTo>
                  <a:lnTo>
                    <a:pt x="7598918" y="2177923"/>
                  </a:lnTo>
                  <a:lnTo>
                    <a:pt x="8424799" y="2187067"/>
                  </a:lnTo>
                  <a:cubicBezTo>
                    <a:pt x="8414385" y="2184273"/>
                    <a:pt x="8407654" y="2180971"/>
                    <a:pt x="8397748" y="2177923"/>
                  </a:cubicBezTo>
                  <a:cubicBezTo>
                    <a:pt x="8154543" y="2087880"/>
                    <a:pt x="7951343" y="2022094"/>
                    <a:pt x="7866126" y="2022094"/>
                  </a:cubicBezTo>
                  <a:cubicBezTo>
                    <a:pt x="7575550" y="2022094"/>
                    <a:pt x="6018530" y="1499870"/>
                    <a:pt x="6018530" y="1499870"/>
                  </a:cubicBezTo>
                  <a:lnTo>
                    <a:pt x="3440557" y="1060069"/>
                  </a:lnTo>
                  <a:lnTo>
                    <a:pt x="846074" y="0"/>
                  </a:lnTo>
                  <a:close/>
                </a:path>
              </a:pathLst>
            </a:custGeom>
            <a:solidFill>
              <a:srgbClr val="333D29"/>
            </a:solidFill>
          </p:spPr>
        </p:sp>
      </p:grpSp>
      <p:sp>
        <p:nvSpPr>
          <p:cNvPr id="6" name="Freeform 6"/>
          <p:cNvSpPr/>
          <p:nvPr/>
        </p:nvSpPr>
        <p:spPr>
          <a:xfrm>
            <a:off x="11365479" y="9019363"/>
            <a:ext cx="6944292" cy="1283296"/>
          </a:xfrm>
          <a:custGeom>
            <a:avLst/>
            <a:gdLst/>
            <a:ahLst/>
            <a:cxnLst/>
            <a:rect l="l" t="t" r="r" b="b"/>
            <a:pathLst>
              <a:path w="7325290" h="1353704">
                <a:moveTo>
                  <a:pt x="0" y="0"/>
                </a:moveTo>
                <a:lnTo>
                  <a:pt x="7325290" y="0"/>
                </a:lnTo>
                <a:lnTo>
                  <a:pt x="7325290" y="1353704"/>
                </a:lnTo>
                <a:lnTo>
                  <a:pt x="0" y="1353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16">
            <a:extLst>
              <a:ext uri="{FF2B5EF4-FFF2-40B4-BE49-F238E27FC236}">
                <a16:creationId xmlns:a16="http://schemas.microsoft.com/office/drawing/2014/main" id="{6C3A8D88-4238-8F02-767C-F75B4558F4D7}"/>
              </a:ext>
            </a:extLst>
          </p:cNvPr>
          <p:cNvSpPr/>
          <p:nvPr/>
        </p:nvSpPr>
        <p:spPr>
          <a:xfrm>
            <a:off x="800100" y="647700"/>
            <a:ext cx="16687800" cy="2133600"/>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Thái độ của các chiến sĩ trước khó khăn, nguy hiểm được miêu tả ở mỗi khổ thơ nói lên điều gì?</a:t>
            </a:r>
            <a:endParaRPr lang="vi-VN" sz="4400" dirty="0">
              <a:effectLst/>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F2D8FD44-077C-1E3E-14A6-D5C3A9DF1619}"/>
              </a:ext>
            </a:extLst>
          </p:cNvPr>
          <p:cNvGraphicFramePr>
            <a:graphicFrameLocks noGrp="1"/>
          </p:cNvGraphicFramePr>
          <p:nvPr>
            <p:extLst>
              <p:ext uri="{D42A27DB-BD31-4B8C-83A1-F6EECF244321}">
                <p14:modId xmlns:p14="http://schemas.microsoft.com/office/powerpoint/2010/main" val="4014306876"/>
              </p:ext>
            </p:extLst>
          </p:nvPr>
        </p:nvGraphicFramePr>
        <p:xfrm>
          <a:off x="1219200" y="3146912"/>
          <a:ext cx="15849600" cy="6101318"/>
        </p:xfrm>
        <a:graphic>
          <a:graphicData uri="http://schemas.openxmlformats.org/drawingml/2006/table">
            <a:tbl>
              <a:tblPr firstRow="1" bandRow="1">
                <a:tableStyleId>{0505E3EF-67EA-436B-97B2-0124C06EBD24}</a:tableStyleId>
              </a:tblPr>
              <a:tblGrid>
                <a:gridCol w="1905000">
                  <a:extLst>
                    <a:ext uri="{9D8B030D-6E8A-4147-A177-3AD203B41FA5}">
                      <a16:colId xmlns:a16="http://schemas.microsoft.com/office/drawing/2014/main" val="995362237"/>
                    </a:ext>
                  </a:extLst>
                </a:gridCol>
                <a:gridCol w="5715000">
                  <a:extLst>
                    <a:ext uri="{9D8B030D-6E8A-4147-A177-3AD203B41FA5}">
                      <a16:colId xmlns:a16="http://schemas.microsoft.com/office/drawing/2014/main" val="79172476"/>
                    </a:ext>
                  </a:extLst>
                </a:gridCol>
                <a:gridCol w="8229600">
                  <a:extLst>
                    <a:ext uri="{9D8B030D-6E8A-4147-A177-3AD203B41FA5}">
                      <a16:colId xmlns:a16="http://schemas.microsoft.com/office/drawing/2014/main" val="1330671821"/>
                    </a:ext>
                  </a:extLst>
                </a:gridCol>
              </a:tblGrid>
              <a:tr h="854479">
                <a:tc>
                  <a:txBody>
                    <a:bodyPr/>
                    <a:lstStyle/>
                    <a:p>
                      <a:pPr algn="ctr"/>
                      <a:r>
                        <a:rPr lang="vi-VN" sz="3200" dirty="0">
                          <a:latin typeface="Arial" panose="020B0604020202020204" pitchFamily="34" charset="0"/>
                          <a:cs typeface="Arial" panose="020B0604020202020204" pitchFamily="34" charset="0"/>
                        </a:rPr>
                        <a:t>Khổ thơ</a:t>
                      </a:r>
                    </a:p>
                  </a:txBody>
                  <a:tcPr anchor="ctr"/>
                </a:tc>
                <a:tc>
                  <a:txBody>
                    <a:bodyPr/>
                    <a:lstStyle/>
                    <a:p>
                      <a:pPr algn="ctr"/>
                      <a:r>
                        <a:rPr lang="vi-VN" sz="3200" dirty="0">
                          <a:latin typeface="Arial" panose="020B0604020202020204" pitchFamily="34" charset="0"/>
                          <a:cs typeface="Arial" panose="020B0604020202020204" pitchFamily="34" charset="0"/>
                        </a:rPr>
                        <a:t>Khó khăn, nguy hiểm</a:t>
                      </a:r>
                    </a:p>
                  </a:txBody>
                  <a:tcPr anchor="ctr"/>
                </a:tc>
                <a:tc>
                  <a:txBody>
                    <a:bodyPr/>
                    <a:lstStyle/>
                    <a:p>
                      <a:pPr algn="ctr"/>
                      <a:r>
                        <a:rPr lang="vi-VN" sz="3200" dirty="0">
                          <a:latin typeface="Arial" panose="020B0604020202020204" pitchFamily="34" charset="0"/>
                          <a:cs typeface="Arial" panose="020B0604020202020204" pitchFamily="34" charset="0"/>
                        </a:rPr>
                        <a:t>Thái độ của các chiến sĩ</a:t>
                      </a:r>
                    </a:p>
                  </a:txBody>
                  <a:tcPr anchor="ctr"/>
                </a:tc>
                <a:extLst>
                  <a:ext uri="{0D108BD9-81ED-4DB2-BD59-A6C34878D82A}">
                    <a16:rowId xmlns:a16="http://schemas.microsoft.com/office/drawing/2014/main" val="1435494036"/>
                  </a:ext>
                </a:extLst>
              </a:tr>
              <a:tr h="854479">
                <a:tc>
                  <a:txBody>
                    <a:bodyPr/>
                    <a:lstStyle/>
                    <a:p>
                      <a:pPr algn="ctr"/>
                      <a:r>
                        <a:rPr lang="vi-VN" sz="3200" dirty="0">
                          <a:latin typeface="Arial" panose="020B0604020202020204" pitchFamily="34" charset="0"/>
                          <a:cs typeface="Arial" panose="020B0604020202020204" pitchFamily="34" charset="0"/>
                        </a:rPr>
                        <a:t>1</a:t>
                      </a:r>
                    </a:p>
                  </a:txBody>
                  <a:tcPr anchor="ctr"/>
                </a:tc>
                <a:tc>
                  <a:txBody>
                    <a:bodyPr/>
                    <a:lstStyle/>
                    <a:p>
                      <a:r>
                        <a:rPr lang="vi-VN" sz="3200" dirty="0">
                          <a:latin typeface="Arial" panose="020B0604020202020204" pitchFamily="34" charset="0"/>
                          <a:cs typeface="Arial" panose="020B0604020202020204" pitchFamily="34" charset="0"/>
                        </a:rPr>
                        <a:t>Bom giật, bom rung, kính vỡ</a:t>
                      </a:r>
                    </a:p>
                  </a:txBody>
                  <a:tcPr anchor="ctr"/>
                </a:tc>
                <a:tc>
                  <a:txBody>
                    <a:bodyPr/>
                    <a:lstStyle/>
                    <a:p>
                      <a:pPr algn="just"/>
                      <a:r>
                        <a:rPr lang="vi-VN" sz="3200" dirty="0">
                          <a:latin typeface="Arial" panose="020B0604020202020204" pitchFamily="34" charset="0"/>
                          <a:cs typeface="Arial" panose="020B0604020202020204" pitchFamily="34" charset="0"/>
                        </a:rPr>
                        <a:t>Vẫn ung dung ngồi trong buồng lái.</a:t>
                      </a:r>
                    </a:p>
                  </a:txBody>
                  <a:tcPr anchor="ctr"/>
                </a:tc>
                <a:extLst>
                  <a:ext uri="{0D108BD9-81ED-4DB2-BD59-A6C34878D82A}">
                    <a16:rowId xmlns:a16="http://schemas.microsoft.com/office/drawing/2014/main" val="3852666165"/>
                  </a:ext>
                </a:extLst>
              </a:tr>
              <a:tr h="854479">
                <a:tc>
                  <a:txBody>
                    <a:bodyPr/>
                    <a:lstStyle/>
                    <a:p>
                      <a:pPr algn="ctr"/>
                      <a:r>
                        <a:rPr lang="vi-VN" sz="3200" dirty="0">
                          <a:latin typeface="Arial" panose="020B0604020202020204" pitchFamily="34" charset="0"/>
                          <a:cs typeface="Arial" panose="020B0604020202020204" pitchFamily="34" charset="0"/>
                        </a:rPr>
                        <a:t>2</a:t>
                      </a:r>
                    </a:p>
                  </a:txBody>
                  <a:tcPr anchor="ctr"/>
                </a:tc>
                <a:tc>
                  <a:txBody>
                    <a:bodyPr/>
                    <a:lstStyle/>
                    <a:p>
                      <a:r>
                        <a:rPr lang="vi-VN" sz="3200" dirty="0">
                          <a:latin typeface="Arial" panose="020B0604020202020204" pitchFamily="34" charset="0"/>
                          <a:cs typeface="Arial" panose="020B0604020202020204" pitchFamily="34" charset="0"/>
                        </a:rPr>
                        <a:t>Gió lùa vào xe</a:t>
                      </a:r>
                    </a:p>
                  </a:txBody>
                  <a:tcPr anchor="ctr"/>
                </a:tc>
                <a:tc>
                  <a:txBody>
                    <a:bodyPr/>
                    <a:lstStyle/>
                    <a:p>
                      <a:pPr algn="just">
                        <a:lnSpc>
                          <a:spcPct val="150000"/>
                        </a:lnSpc>
                      </a:pPr>
                      <a:r>
                        <a:rPr lang="vi-VN" sz="3200" dirty="0">
                          <a:latin typeface="Arial" panose="020B0604020202020204" pitchFamily="34" charset="0"/>
                          <a:cs typeface="Arial" panose="020B0604020202020204" pitchFamily="34" charset="0"/>
                        </a:rPr>
                        <a:t>Nhìn ngắm con đường, bầu trời sao và những cánh chim</a:t>
                      </a:r>
                    </a:p>
                  </a:txBody>
                  <a:tcPr anchor="ctr"/>
                </a:tc>
                <a:extLst>
                  <a:ext uri="{0D108BD9-81ED-4DB2-BD59-A6C34878D82A}">
                    <a16:rowId xmlns:a16="http://schemas.microsoft.com/office/drawing/2014/main" val="3167928406"/>
                  </a:ext>
                </a:extLst>
              </a:tr>
              <a:tr h="854479">
                <a:tc>
                  <a:txBody>
                    <a:bodyPr/>
                    <a:lstStyle/>
                    <a:p>
                      <a:pPr algn="ctr"/>
                      <a:r>
                        <a:rPr lang="vi-VN" sz="3200" dirty="0">
                          <a:latin typeface="Arial" panose="020B0604020202020204" pitchFamily="34" charset="0"/>
                          <a:cs typeface="Arial" panose="020B0604020202020204" pitchFamily="34" charset="0"/>
                        </a:rPr>
                        <a:t>3</a:t>
                      </a:r>
                    </a:p>
                  </a:txBody>
                  <a:tcPr anchor="ctr"/>
                </a:tc>
                <a:tc>
                  <a:txBody>
                    <a:bodyPr/>
                    <a:lstStyle/>
                    <a:p>
                      <a:r>
                        <a:rPr lang="vi-VN" sz="3200" dirty="0">
                          <a:latin typeface="Arial" panose="020B0604020202020204" pitchFamily="34" charset="0"/>
                          <a:cs typeface="Arial" panose="020B0604020202020204" pitchFamily="34" charset="0"/>
                        </a:rPr>
                        <a:t>Mưa tuôn xối vào rong xe</a:t>
                      </a:r>
                    </a:p>
                  </a:txBody>
                  <a:tcPr anchor="ctr"/>
                </a:tc>
                <a:tc>
                  <a:txBody>
                    <a:bodyPr/>
                    <a:lstStyle/>
                    <a:p>
                      <a:pPr algn="just">
                        <a:lnSpc>
                          <a:spcPct val="150000"/>
                        </a:lnSpc>
                      </a:pPr>
                      <a:r>
                        <a:rPr lang="vi-VN" sz="3200" dirty="0">
                          <a:latin typeface="Arial" panose="020B0604020202020204" pitchFamily="34" charset="0"/>
                          <a:cs typeface="Arial" panose="020B0604020202020204" pitchFamily="34" charset="0"/>
                        </a:rPr>
                        <a:t>Vẫn lái thêm trăm cây số nữa để mặc gió làm khô áo</a:t>
                      </a:r>
                    </a:p>
                  </a:txBody>
                  <a:tcPr anchor="ctr"/>
                </a:tc>
                <a:extLst>
                  <a:ext uri="{0D108BD9-81ED-4DB2-BD59-A6C34878D82A}">
                    <a16:rowId xmlns:a16="http://schemas.microsoft.com/office/drawing/2014/main" val="1216882650"/>
                  </a:ext>
                </a:extLst>
              </a:tr>
              <a:tr h="854479">
                <a:tc>
                  <a:txBody>
                    <a:bodyPr/>
                    <a:lstStyle/>
                    <a:p>
                      <a:pPr algn="ctr"/>
                      <a:r>
                        <a:rPr lang="vi-VN" sz="3200" dirty="0">
                          <a:latin typeface="Arial" panose="020B0604020202020204" pitchFamily="34" charset="0"/>
                          <a:cs typeface="Arial" panose="020B0604020202020204" pitchFamily="34" charset="0"/>
                        </a:rPr>
                        <a:t>4</a:t>
                      </a:r>
                    </a:p>
                  </a:txBody>
                  <a:tcPr anchor="ctr"/>
                </a:tc>
                <a:tc>
                  <a:txBody>
                    <a:bodyPr/>
                    <a:lstStyle/>
                    <a:p>
                      <a:r>
                        <a:rPr lang="vi-VN" sz="3200" dirty="0">
                          <a:latin typeface="Arial" panose="020B0604020202020204" pitchFamily="34" charset="0"/>
                          <a:cs typeface="Arial" panose="020B0604020202020204" pitchFamily="34" charset="0"/>
                        </a:rPr>
                        <a:t>Bom rơi</a:t>
                      </a:r>
                    </a:p>
                  </a:txBody>
                  <a:tcPr anchor="ctr"/>
                </a:tc>
                <a:tc>
                  <a:txBody>
                    <a:bodyPr/>
                    <a:lstStyle/>
                    <a:p>
                      <a:pPr algn="just">
                        <a:lnSpc>
                          <a:spcPct val="150000"/>
                        </a:lnSpc>
                      </a:pPr>
                      <a:r>
                        <a:rPr lang="vi-VN" sz="3200" dirty="0">
                          <a:latin typeface="Arial" panose="020B0604020202020204" pitchFamily="34" charset="0"/>
                          <a:cs typeface="Arial" panose="020B0604020202020204" pitchFamily="34" charset="0"/>
                        </a:rPr>
                        <a:t>Họp thành tiểu đội, bắt tay nhau qua cửa kính vỡ.</a:t>
                      </a:r>
                    </a:p>
                  </a:txBody>
                  <a:tcPr anchor="ctr"/>
                </a:tc>
                <a:extLst>
                  <a:ext uri="{0D108BD9-81ED-4DB2-BD59-A6C34878D82A}">
                    <a16:rowId xmlns:a16="http://schemas.microsoft.com/office/drawing/2014/main" val="2043341884"/>
                  </a:ext>
                </a:extLst>
              </a:tr>
            </a:tbl>
          </a:graphicData>
        </a:graphic>
      </p:graphicFrame>
    </p:spTree>
    <p:extLst>
      <p:ext uri="{BB962C8B-B14F-4D97-AF65-F5344CB8AC3E}">
        <p14:creationId xmlns:p14="http://schemas.microsoft.com/office/powerpoint/2010/main" val="15541549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9393760"/>
            <a:ext cx="14225719" cy="1080135"/>
            <a:chOff x="0" y="0"/>
            <a:chExt cx="20008283" cy="1519195"/>
          </a:xfrm>
        </p:grpSpPr>
        <p:sp>
          <p:nvSpPr>
            <p:cNvPr id="3" name="Freeform 3"/>
            <p:cNvSpPr/>
            <p:nvPr/>
          </p:nvSpPr>
          <p:spPr>
            <a:xfrm>
              <a:off x="254" y="254"/>
              <a:ext cx="20008088" cy="1518539"/>
            </a:xfrm>
            <a:custGeom>
              <a:avLst/>
              <a:gdLst/>
              <a:ahLst/>
              <a:cxnLst/>
              <a:rect l="l" t="t" r="r" b="b"/>
              <a:pathLst>
                <a:path w="20008088" h="1518539">
                  <a:moveTo>
                    <a:pt x="20008088" y="0"/>
                  </a:moveTo>
                  <a:lnTo>
                    <a:pt x="20008088" y="960755"/>
                  </a:lnTo>
                  <a:lnTo>
                    <a:pt x="19647280" y="1274064"/>
                  </a:lnTo>
                  <a:lnTo>
                    <a:pt x="18806541" y="1274064"/>
                  </a:lnTo>
                  <a:lnTo>
                    <a:pt x="18499835" y="1023366"/>
                  </a:lnTo>
                  <a:lnTo>
                    <a:pt x="17567148" y="1116457"/>
                  </a:lnTo>
                  <a:lnTo>
                    <a:pt x="14561566" y="845566"/>
                  </a:lnTo>
                  <a:lnTo>
                    <a:pt x="12891389" y="1058926"/>
                  </a:lnTo>
                  <a:lnTo>
                    <a:pt x="13205332" y="1457325"/>
                  </a:lnTo>
                  <a:lnTo>
                    <a:pt x="12316459" y="1518539"/>
                  </a:lnTo>
                  <a:lnTo>
                    <a:pt x="11764644" y="1318260"/>
                  </a:lnTo>
                  <a:lnTo>
                    <a:pt x="10735691" y="1181227"/>
                  </a:lnTo>
                  <a:lnTo>
                    <a:pt x="9596501" y="1242187"/>
                  </a:lnTo>
                  <a:lnTo>
                    <a:pt x="9123933" y="1064133"/>
                  </a:lnTo>
                  <a:lnTo>
                    <a:pt x="6602603" y="845693"/>
                  </a:lnTo>
                  <a:lnTo>
                    <a:pt x="3082036" y="960755"/>
                  </a:lnTo>
                  <a:lnTo>
                    <a:pt x="681482" y="818007"/>
                  </a:lnTo>
                  <a:lnTo>
                    <a:pt x="0" y="541401"/>
                  </a:lnTo>
                  <a:lnTo>
                    <a:pt x="0" y="0"/>
                  </a:lnTo>
                  <a:close/>
                </a:path>
              </a:pathLst>
            </a:custGeom>
            <a:solidFill>
              <a:srgbClr val="656D4A"/>
            </a:solidFill>
          </p:spPr>
        </p:sp>
      </p:grpSp>
      <p:grpSp>
        <p:nvGrpSpPr>
          <p:cNvPr id="4" name="Group 4"/>
          <p:cNvGrpSpPr/>
          <p:nvPr/>
        </p:nvGrpSpPr>
        <p:grpSpPr>
          <a:xfrm>
            <a:off x="0" y="8747672"/>
            <a:ext cx="5990308" cy="1555187"/>
            <a:chOff x="0" y="0"/>
            <a:chExt cx="8425288" cy="2187349"/>
          </a:xfrm>
        </p:grpSpPr>
        <p:sp>
          <p:nvSpPr>
            <p:cNvPr id="5" name="Freeform 5"/>
            <p:cNvSpPr/>
            <p:nvPr/>
          </p:nvSpPr>
          <p:spPr>
            <a:xfrm>
              <a:off x="508" y="0"/>
              <a:ext cx="8424799" cy="2187067"/>
            </a:xfrm>
            <a:custGeom>
              <a:avLst/>
              <a:gdLst/>
              <a:ahLst/>
              <a:cxnLst/>
              <a:rect l="l" t="t" r="r" b="b"/>
              <a:pathLst>
                <a:path w="8424799" h="2187067">
                  <a:moveTo>
                    <a:pt x="846074" y="0"/>
                  </a:moveTo>
                  <a:lnTo>
                    <a:pt x="0" y="68961"/>
                  </a:lnTo>
                  <a:lnTo>
                    <a:pt x="0" y="2177923"/>
                  </a:lnTo>
                  <a:lnTo>
                    <a:pt x="7598918" y="2177923"/>
                  </a:lnTo>
                  <a:lnTo>
                    <a:pt x="8424799" y="2187067"/>
                  </a:lnTo>
                  <a:cubicBezTo>
                    <a:pt x="8414385" y="2184273"/>
                    <a:pt x="8407654" y="2180971"/>
                    <a:pt x="8397748" y="2177923"/>
                  </a:cubicBezTo>
                  <a:cubicBezTo>
                    <a:pt x="8154543" y="2087880"/>
                    <a:pt x="7951343" y="2022094"/>
                    <a:pt x="7866126" y="2022094"/>
                  </a:cubicBezTo>
                  <a:cubicBezTo>
                    <a:pt x="7575550" y="2022094"/>
                    <a:pt x="6018530" y="1499870"/>
                    <a:pt x="6018530" y="1499870"/>
                  </a:cubicBezTo>
                  <a:lnTo>
                    <a:pt x="3440557" y="1060069"/>
                  </a:lnTo>
                  <a:lnTo>
                    <a:pt x="846074" y="0"/>
                  </a:lnTo>
                  <a:close/>
                </a:path>
              </a:pathLst>
            </a:custGeom>
            <a:solidFill>
              <a:srgbClr val="333D29"/>
            </a:solidFill>
          </p:spPr>
        </p:sp>
      </p:grpSp>
      <p:sp>
        <p:nvSpPr>
          <p:cNvPr id="6" name="Freeform 6"/>
          <p:cNvSpPr/>
          <p:nvPr/>
        </p:nvSpPr>
        <p:spPr>
          <a:xfrm>
            <a:off x="11365479" y="9019363"/>
            <a:ext cx="6944292" cy="1283296"/>
          </a:xfrm>
          <a:custGeom>
            <a:avLst/>
            <a:gdLst/>
            <a:ahLst/>
            <a:cxnLst/>
            <a:rect l="l" t="t" r="r" b="b"/>
            <a:pathLst>
              <a:path w="7325290" h="1353704">
                <a:moveTo>
                  <a:pt x="0" y="0"/>
                </a:moveTo>
                <a:lnTo>
                  <a:pt x="7325290" y="0"/>
                </a:lnTo>
                <a:lnTo>
                  <a:pt x="7325290" y="1353704"/>
                </a:lnTo>
                <a:lnTo>
                  <a:pt x="0" y="1353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16">
            <a:extLst>
              <a:ext uri="{FF2B5EF4-FFF2-40B4-BE49-F238E27FC236}">
                <a16:creationId xmlns:a16="http://schemas.microsoft.com/office/drawing/2014/main" id="{3924264D-BF77-3CD3-100E-ADFCAA20A0BA}"/>
              </a:ext>
            </a:extLst>
          </p:cNvPr>
          <p:cNvSpPr/>
          <p:nvPr/>
        </p:nvSpPr>
        <p:spPr>
          <a:xfrm>
            <a:off x="3405415" y="720883"/>
            <a:ext cx="11477170" cy="1371600"/>
          </a:xfrm>
          <a:custGeom>
            <a:avLst/>
            <a:gdLst/>
            <a:ahLst/>
            <a:cxnLst/>
            <a:rect l="l" t="t" r="r" b="b"/>
            <a:pathLst>
              <a:path w="1331976" h="1331976">
                <a:moveTo>
                  <a:pt x="0" y="0"/>
                </a:moveTo>
                <a:lnTo>
                  <a:pt x="1331976" y="0"/>
                </a:lnTo>
                <a:lnTo>
                  <a:pt x="1331976" y="1331976"/>
                </a:lnTo>
                <a:lnTo>
                  <a:pt x="0" y="1331976"/>
                </a:lnTo>
                <a:close/>
              </a:path>
            </a:pathLst>
          </a:custGeom>
          <a:solidFill>
            <a:schemeClr val="bg1"/>
          </a:solidFill>
          <a:ln>
            <a:solidFill>
              <a:srgbClr val="A4AC86"/>
            </a:solidFill>
          </a:ln>
        </p:spPr>
        <p:txBody>
          <a:bodyPr lIns="360000" rIns="360000" bIns="25200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đề của bài thơ là gì?</a:t>
            </a:r>
            <a:endParaRPr lang="vi-VN" sz="4400" dirty="0">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3296127-1FC9-E88F-FF84-DBE07D0B6EF8}"/>
              </a:ext>
            </a:extLst>
          </p:cNvPr>
          <p:cNvSpPr txBox="1"/>
          <p:nvPr/>
        </p:nvSpPr>
        <p:spPr>
          <a:xfrm>
            <a:off x="2207941" y="3445808"/>
            <a:ext cx="4876800"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thơ ca ngợi lòng dũng cảm, tinh thần lạc quan của các chiến sĩ lái xe.</a:t>
            </a:r>
            <a:endParaRPr lang="vi-VN" sz="4000" dirty="0">
              <a:effectLst/>
              <a:latin typeface="Arial" panose="020B0604020202020204" pitchFamily="34" charset="0"/>
              <a:cs typeface="Arial" panose="020B0604020202020204" pitchFamily="34" charset="0"/>
            </a:endParaRPr>
          </a:p>
        </p:txBody>
      </p:sp>
      <p:pic>
        <p:nvPicPr>
          <p:cNvPr id="7170" name="Picture 2" descr="Tiểu đội xe không kính">
            <a:extLst>
              <a:ext uri="{FF2B5EF4-FFF2-40B4-BE49-F238E27FC236}">
                <a16:creationId xmlns:a16="http://schemas.microsoft.com/office/drawing/2014/main" id="{1357A6DA-4358-A559-1E18-43E72A4C0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2885764"/>
            <a:ext cx="76200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767760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2" name="Freeform 2"/>
          <p:cNvSpPr/>
          <p:nvPr/>
        </p:nvSpPr>
        <p:spPr>
          <a:xfrm>
            <a:off x="9694164" y="9169000"/>
            <a:ext cx="8593886" cy="1203922"/>
          </a:xfrm>
          <a:custGeom>
            <a:avLst/>
            <a:gdLst/>
            <a:ahLst/>
            <a:cxnLst/>
            <a:rect l="l" t="t" r="r" b="b"/>
            <a:pathLst>
              <a:path w="8593886" h="1203922">
                <a:moveTo>
                  <a:pt x="0" y="0"/>
                </a:moveTo>
                <a:lnTo>
                  <a:pt x="8593886" y="0"/>
                </a:lnTo>
                <a:lnTo>
                  <a:pt x="8593886" y="1203922"/>
                </a:lnTo>
                <a:lnTo>
                  <a:pt x="0" y="1203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0" y="-25400"/>
            <a:ext cx="18288000" cy="5005800"/>
          </a:xfrm>
          <a:custGeom>
            <a:avLst/>
            <a:gdLst/>
            <a:ahLst/>
            <a:cxnLst/>
            <a:rect l="l" t="t" r="r" b="b"/>
            <a:pathLst>
              <a:path w="18288000" h="5005800">
                <a:moveTo>
                  <a:pt x="0" y="0"/>
                </a:moveTo>
                <a:lnTo>
                  <a:pt x="18288000" y="0"/>
                </a:lnTo>
                <a:lnTo>
                  <a:pt x="18288000" y="5005800"/>
                </a:lnTo>
                <a:lnTo>
                  <a:pt x="0" y="5005800"/>
                </a:lnTo>
                <a:lnTo>
                  <a:pt x="0" y="0"/>
                </a:lnTo>
                <a:close/>
              </a:path>
            </a:pathLst>
          </a:custGeom>
          <a:blipFill>
            <a:blip r:embed="rId5"/>
            <a:stretch>
              <a:fillRect t="-68188" b="-68183"/>
            </a:stretch>
          </a:blipFill>
        </p:spPr>
      </p:sp>
      <p:grpSp>
        <p:nvGrpSpPr>
          <p:cNvPr id="4" name="Group 4"/>
          <p:cNvGrpSpPr/>
          <p:nvPr/>
        </p:nvGrpSpPr>
        <p:grpSpPr>
          <a:xfrm rot="-10800000">
            <a:off x="46" y="3802050"/>
            <a:ext cx="18288006" cy="1367824"/>
            <a:chOff x="0" y="0"/>
            <a:chExt cx="24384008" cy="1823765"/>
          </a:xfrm>
        </p:grpSpPr>
        <p:sp>
          <p:nvSpPr>
            <p:cNvPr id="5" name="Freeform 5"/>
            <p:cNvSpPr/>
            <p:nvPr/>
          </p:nvSpPr>
          <p:spPr>
            <a:xfrm>
              <a:off x="0" y="381"/>
              <a:ext cx="24383619" cy="1822958"/>
            </a:xfrm>
            <a:custGeom>
              <a:avLst/>
              <a:gdLst/>
              <a:ahLst/>
              <a:cxnLst/>
              <a:rect l="l" t="t" r="r" b="b"/>
              <a:pathLst>
                <a:path w="24383619" h="1822958">
                  <a:moveTo>
                    <a:pt x="0" y="0"/>
                  </a:moveTo>
                  <a:lnTo>
                    <a:pt x="0" y="1153287"/>
                  </a:lnTo>
                  <a:lnTo>
                    <a:pt x="439674" y="1529334"/>
                  </a:lnTo>
                  <a:lnTo>
                    <a:pt x="1464310" y="1529334"/>
                  </a:lnTo>
                  <a:lnTo>
                    <a:pt x="1837944" y="1228471"/>
                  </a:lnTo>
                  <a:lnTo>
                    <a:pt x="2974594" y="1340231"/>
                  </a:lnTo>
                  <a:lnTo>
                    <a:pt x="6637401" y="1015111"/>
                  </a:lnTo>
                  <a:lnTo>
                    <a:pt x="8672830" y="1271143"/>
                  </a:lnTo>
                  <a:lnTo>
                    <a:pt x="8290179" y="1749425"/>
                  </a:lnTo>
                  <a:lnTo>
                    <a:pt x="9373362" y="1822958"/>
                  </a:lnTo>
                  <a:lnTo>
                    <a:pt x="10045827" y="1582547"/>
                  </a:lnTo>
                  <a:lnTo>
                    <a:pt x="11299825" y="1418082"/>
                  </a:lnTo>
                  <a:lnTo>
                    <a:pt x="12688189" y="1491234"/>
                  </a:lnTo>
                  <a:lnTo>
                    <a:pt x="13264135" y="1277493"/>
                  </a:lnTo>
                  <a:lnTo>
                    <a:pt x="16336899" y="1014857"/>
                  </a:lnTo>
                  <a:lnTo>
                    <a:pt x="20627467" y="1153033"/>
                  </a:lnTo>
                  <a:lnTo>
                    <a:pt x="23553040" y="981710"/>
                  </a:lnTo>
                  <a:lnTo>
                    <a:pt x="24383619" y="649732"/>
                  </a:lnTo>
                  <a:lnTo>
                    <a:pt x="24383619" y="0"/>
                  </a:lnTo>
                  <a:close/>
                </a:path>
              </a:pathLst>
            </a:custGeom>
            <a:solidFill>
              <a:srgbClr val="F0EBE0"/>
            </a:solidFill>
          </p:spPr>
        </p:sp>
      </p:grpSp>
      <p:sp>
        <p:nvSpPr>
          <p:cNvPr id="6" name="Freeform 6"/>
          <p:cNvSpPr/>
          <p:nvPr/>
        </p:nvSpPr>
        <p:spPr>
          <a:xfrm>
            <a:off x="15257300" y="5464126"/>
            <a:ext cx="1713288" cy="2415262"/>
          </a:xfrm>
          <a:custGeom>
            <a:avLst/>
            <a:gdLst/>
            <a:ahLst/>
            <a:cxnLst/>
            <a:rect l="l" t="t" r="r" b="b"/>
            <a:pathLst>
              <a:path w="1713288" h="2415262">
                <a:moveTo>
                  <a:pt x="0" y="0"/>
                </a:moveTo>
                <a:lnTo>
                  <a:pt x="1713288" y="0"/>
                </a:lnTo>
                <a:lnTo>
                  <a:pt x="1713288" y="2415262"/>
                </a:lnTo>
                <a:lnTo>
                  <a:pt x="0" y="24152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259720" y="6741434"/>
            <a:ext cx="2136224" cy="3545588"/>
          </a:xfrm>
          <a:custGeom>
            <a:avLst/>
            <a:gdLst/>
            <a:ahLst/>
            <a:cxnLst/>
            <a:rect l="l" t="t" r="r" b="b"/>
            <a:pathLst>
              <a:path w="2136224" h="3545588">
                <a:moveTo>
                  <a:pt x="0" y="0"/>
                </a:moveTo>
                <a:lnTo>
                  <a:pt x="2136224" y="0"/>
                </a:lnTo>
                <a:lnTo>
                  <a:pt x="2136224" y="3545588"/>
                </a:lnTo>
                <a:lnTo>
                  <a:pt x="0" y="3545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4648200" y="6478299"/>
            <a:ext cx="9269344" cy="1362937"/>
          </a:xfrm>
          <a:prstGeom prst="rect">
            <a:avLst/>
          </a:prstGeom>
        </p:spPr>
        <p:txBody>
          <a:bodyPr wrap="square" lIns="0" tIns="0" rIns="0" bIns="0" rtlCol="0" anchor="t">
            <a:spAutoFit/>
          </a:bodyPr>
          <a:lstStyle/>
          <a:p>
            <a:pPr algn="ctr">
              <a:lnSpc>
                <a:spcPts val="11519"/>
              </a:lnSpc>
            </a:pPr>
            <a:r>
              <a:rPr lang="vi-VN" sz="8800" b="1">
                <a:solidFill>
                  <a:srgbClr val="656D4A"/>
                </a:solidFill>
                <a:latin typeface="Arial" panose="020B0604020202020204" pitchFamily="34" charset="0"/>
                <a:cs typeface="Arial" panose="020B0604020202020204" pitchFamily="34" charset="0"/>
              </a:rPr>
              <a:t>ĐỌC NÂNG CAO</a:t>
            </a:r>
            <a:endParaRPr lang="en-US" sz="8800" b="1" dirty="0">
              <a:solidFill>
                <a:srgbClr val="656D4A"/>
              </a:solidFill>
              <a:latin typeface="Arial" panose="020B0604020202020204" pitchFamily="34" charset="0"/>
              <a:cs typeface="Arial" panose="020B0604020202020204" pitchFamily="34" charset="0"/>
            </a:endParaRPr>
          </a:p>
        </p:txBody>
      </p:sp>
      <p:sp>
        <p:nvSpPr>
          <p:cNvPr id="9" name="TextBox 9"/>
          <p:cNvSpPr txBox="1"/>
          <p:nvPr/>
        </p:nvSpPr>
        <p:spPr>
          <a:xfrm>
            <a:off x="2144092" y="6478299"/>
            <a:ext cx="1196193" cy="1362937"/>
          </a:xfrm>
          <a:prstGeom prst="rect">
            <a:avLst/>
          </a:prstGeom>
        </p:spPr>
        <p:txBody>
          <a:bodyPr wrap="square" lIns="0" tIns="0" rIns="0" bIns="0" rtlCol="0" anchor="t">
            <a:spAutoFit/>
          </a:bodyPr>
          <a:lstStyle/>
          <a:p>
            <a:pPr algn="l">
              <a:lnSpc>
                <a:spcPts val="11519"/>
              </a:lnSpc>
            </a:pPr>
            <a:r>
              <a:rPr lang="en-US" sz="8800" b="1" dirty="0">
                <a:solidFill>
                  <a:srgbClr val="656D4A"/>
                </a:solidFill>
                <a:latin typeface="Arial" panose="020B0604020202020204" pitchFamily="34" charset="0"/>
                <a:cs typeface="Arial" panose="020B0604020202020204" pitchFamily="34" charset="0"/>
              </a:rPr>
              <a:t>3.</a:t>
            </a:r>
          </a:p>
        </p:txBody>
      </p:sp>
      <p:sp>
        <p:nvSpPr>
          <p:cNvPr id="11" name="AutoShape 11"/>
          <p:cNvSpPr/>
          <p:nvPr/>
        </p:nvSpPr>
        <p:spPr>
          <a:xfrm rot="5278233">
            <a:off x="2234345" y="7384111"/>
            <a:ext cx="3546602" cy="0"/>
          </a:xfrm>
          <a:prstGeom prst="line">
            <a:avLst/>
          </a:prstGeom>
          <a:ln w="57150" cap="rnd">
            <a:solidFill>
              <a:srgbClr val="A4AC86"/>
            </a:solidFill>
            <a:prstDash val="solid"/>
            <a:headEnd type="none" w="sm" len="sm"/>
            <a:tailEnd type="none" w="sm" len="sm"/>
          </a:ln>
        </p:spPr>
      </p:sp>
    </p:spTree>
    <p:extLst>
      <p:ext uri="{BB962C8B-B14F-4D97-AF65-F5344CB8AC3E}">
        <p14:creationId xmlns:p14="http://schemas.microsoft.com/office/powerpoint/2010/main" val="122421582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DDCA"/>
        </a:solidFill>
        <a:effectLst/>
      </p:bgPr>
    </p:bg>
    <p:spTree>
      <p:nvGrpSpPr>
        <p:cNvPr id="1" name=""/>
        <p:cNvGrpSpPr/>
        <p:nvPr/>
      </p:nvGrpSpPr>
      <p:grpSpPr>
        <a:xfrm>
          <a:off x="0" y="0"/>
          <a:ext cx="0" cy="0"/>
          <a:chOff x="0" y="0"/>
          <a:chExt cx="0" cy="0"/>
        </a:xfrm>
      </p:grpSpPr>
      <p:sp>
        <p:nvSpPr>
          <p:cNvPr id="2" name="Freeform 2"/>
          <p:cNvSpPr/>
          <p:nvPr/>
        </p:nvSpPr>
        <p:spPr>
          <a:xfrm>
            <a:off x="-22650" y="8623096"/>
            <a:ext cx="8593886" cy="1680500"/>
          </a:xfrm>
          <a:custGeom>
            <a:avLst/>
            <a:gdLst/>
            <a:ahLst/>
            <a:cxnLst/>
            <a:rect l="l" t="t" r="r" b="b"/>
            <a:pathLst>
              <a:path w="8593886" h="1680500">
                <a:moveTo>
                  <a:pt x="0" y="0"/>
                </a:moveTo>
                <a:lnTo>
                  <a:pt x="8593886" y="0"/>
                </a:lnTo>
                <a:lnTo>
                  <a:pt x="8593886" y="1680500"/>
                </a:lnTo>
                <a:lnTo>
                  <a:pt x="0" y="1680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2650" y="9439944"/>
            <a:ext cx="4815108" cy="863664"/>
          </a:xfrm>
          <a:custGeom>
            <a:avLst/>
            <a:gdLst/>
            <a:ahLst/>
            <a:cxnLst/>
            <a:rect l="l" t="t" r="r" b="b"/>
            <a:pathLst>
              <a:path w="4815108" h="863664">
                <a:moveTo>
                  <a:pt x="0" y="0"/>
                </a:moveTo>
                <a:lnTo>
                  <a:pt x="4815108" y="0"/>
                </a:lnTo>
                <a:lnTo>
                  <a:pt x="4815108" y="863664"/>
                </a:lnTo>
                <a:lnTo>
                  <a:pt x="0" y="863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1736300" y="7689700"/>
            <a:ext cx="6551716" cy="2722084"/>
          </a:xfrm>
          <a:custGeom>
            <a:avLst/>
            <a:gdLst/>
            <a:ahLst/>
            <a:cxnLst/>
            <a:rect l="l" t="t" r="r" b="b"/>
            <a:pathLst>
              <a:path w="6551716" h="2722084">
                <a:moveTo>
                  <a:pt x="0" y="0"/>
                </a:moveTo>
                <a:lnTo>
                  <a:pt x="6551716" y="0"/>
                </a:lnTo>
                <a:lnTo>
                  <a:pt x="6551716" y="2722084"/>
                </a:lnTo>
                <a:lnTo>
                  <a:pt x="0" y="27220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62050" y="6228892"/>
            <a:ext cx="1449062" cy="2989908"/>
          </a:xfrm>
          <a:custGeom>
            <a:avLst/>
            <a:gdLst/>
            <a:ahLst/>
            <a:cxnLst/>
            <a:rect l="l" t="t" r="r" b="b"/>
            <a:pathLst>
              <a:path w="1449062" h="2989908">
                <a:moveTo>
                  <a:pt x="0" y="0"/>
                </a:moveTo>
                <a:lnTo>
                  <a:pt x="1449062" y="0"/>
                </a:lnTo>
                <a:lnTo>
                  <a:pt x="1449062" y="2989908"/>
                </a:lnTo>
                <a:lnTo>
                  <a:pt x="0" y="29899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2127432" y="1301749"/>
            <a:ext cx="6235198" cy="7158600"/>
          </a:xfrm>
          <a:custGeom>
            <a:avLst/>
            <a:gdLst/>
            <a:ahLst/>
            <a:cxnLst/>
            <a:rect l="l" t="t" r="r" b="b"/>
            <a:pathLst>
              <a:path w="6235198" h="7158600">
                <a:moveTo>
                  <a:pt x="0" y="0"/>
                </a:moveTo>
                <a:lnTo>
                  <a:pt x="6235198" y="0"/>
                </a:lnTo>
                <a:lnTo>
                  <a:pt x="6235198" y="7158600"/>
                </a:lnTo>
                <a:lnTo>
                  <a:pt x="0" y="7158600"/>
                </a:lnTo>
                <a:lnTo>
                  <a:pt x="0" y="0"/>
                </a:lnTo>
                <a:close/>
              </a:path>
            </a:pathLst>
          </a:custGeom>
          <a:blipFill>
            <a:blip r:embed="rId11"/>
            <a:stretch>
              <a:fillRect l="-36129" r="-36129" b="-1"/>
            </a:stretch>
          </a:blipFill>
        </p:spPr>
      </p:sp>
      <p:grpSp>
        <p:nvGrpSpPr>
          <p:cNvPr id="11" name="Group 11"/>
          <p:cNvGrpSpPr/>
          <p:nvPr/>
        </p:nvGrpSpPr>
        <p:grpSpPr>
          <a:xfrm>
            <a:off x="2004542" y="1232189"/>
            <a:ext cx="6480776" cy="651602"/>
            <a:chOff x="0" y="0"/>
            <a:chExt cx="8641035" cy="868803"/>
          </a:xfrm>
        </p:grpSpPr>
        <p:sp>
          <p:nvSpPr>
            <p:cNvPr id="12" name="Freeform 12"/>
            <p:cNvSpPr/>
            <p:nvPr/>
          </p:nvSpPr>
          <p:spPr>
            <a:xfrm>
              <a:off x="0" y="127"/>
              <a:ext cx="8640953" cy="868553"/>
            </a:xfrm>
            <a:custGeom>
              <a:avLst/>
              <a:gdLst/>
              <a:ahLst/>
              <a:cxnLst/>
              <a:rect l="l" t="t" r="r" b="b"/>
              <a:pathLst>
                <a:path w="8640953" h="868553">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p:spPr>
        </p:sp>
      </p:grpSp>
      <p:grpSp>
        <p:nvGrpSpPr>
          <p:cNvPr id="13" name="Group 13"/>
          <p:cNvGrpSpPr/>
          <p:nvPr/>
        </p:nvGrpSpPr>
        <p:grpSpPr>
          <a:xfrm rot="-10800000">
            <a:off x="2004714" y="7843537"/>
            <a:ext cx="6480776" cy="651602"/>
            <a:chOff x="0" y="0"/>
            <a:chExt cx="8641035" cy="868803"/>
          </a:xfrm>
        </p:grpSpPr>
        <p:sp>
          <p:nvSpPr>
            <p:cNvPr id="14" name="Freeform 14"/>
            <p:cNvSpPr/>
            <p:nvPr/>
          </p:nvSpPr>
          <p:spPr>
            <a:xfrm>
              <a:off x="0" y="127"/>
              <a:ext cx="8640953" cy="868553"/>
            </a:xfrm>
            <a:custGeom>
              <a:avLst/>
              <a:gdLst/>
              <a:ahLst/>
              <a:cxnLst/>
              <a:rect l="l" t="t" r="r" b="b"/>
              <a:pathLst>
                <a:path w="8640953" h="868553">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p:spPr>
        </p:sp>
      </p:grpSp>
      <p:sp>
        <p:nvSpPr>
          <p:cNvPr id="17" name="Speech Bubble: Rectangle 16">
            <a:extLst>
              <a:ext uri="{FF2B5EF4-FFF2-40B4-BE49-F238E27FC236}">
                <a16:creationId xmlns:a16="http://schemas.microsoft.com/office/drawing/2014/main" id="{1CE432D2-503F-89A9-FA62-D24628EB51CC}"/>
              </a:ext>
            </a:extLst>
          </p:cNvPr>
          <p:cNvSpPr/>
          <p:nvPr/>
        </p:nvSpPr>
        <p:spPr>
          <a:xfrm>
            <a:off x="9802743" y="1883699"/>
            <a:ext cx="6480715" cy="5587048"/>
          </a:xfrm>
          <a:prstGeom prst="wedgeRectCallou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tập, chú ý cách ngắt nghỉ ở giữa các câu thơ; nhấn mạnh các từ ngữ quan trọng.</a:t>
            </a:r>
            <a:endParaRPr lang="vi-VN" sz="4400" dirty="0"/>
          </a:p>
        </p:txBody>
      </p:sp>
    </p:spTree>
    <p:extLst>
      <p:ext uri="{BB962C8B-B14F-4D97-AF65-F5344CB8AC3E}">
        <p14:creationId xmlns:p14="http://schemas.microsoft.com/office/powerpoint/2010/main" val="372265037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2" name="Freeform 2"/>
          <p:cNvSpPr/>
          <p:nvPr/>
        </p:nvSpPr>
        <p:spPr>
          <a:xfrm>
            <a:off x="-22650" y="8502802"/>
            <a:ext cx="16540384" cy="1773468"/>
          </a:xfrm>
          <a:custGeom>
            <a:avLst/>
            <a:gdLst/>
            <a:ahLst/>
            <a:cxnLst/>
            <a:rect l="l" t="t" r="r" b="b"/>
            <a:pathLst>
              <a:path w="16540384" h="1773468">
                <a:moveTo>
                  <a:pt x="0" y="0"/>
                </a:moveTo>
                <a:lnTo>
                  <a:pt x="16540384" y="0"/>
                </a:lnTo>
                <a:lnTo>
                  <a:pt x="16540384" y="1773468"/>
                </a:lnTo>
                <a:lnTo>
                  <a:pt x="0" y="1773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2650" y="9360866"/>
            <a:ext cx="9267488" cy="911402"/>
          </a:xfrm>
          <a:custGeom>
            <a:avLst/>
            <a:gdLst/>
            <a:ahLst/>
            <a:cxnLst/>
            <a:rect l="l" t="t" r="r" b="b"/>
            <a:pathLst>
              <a:path w="9267488" h="911402">
                <a:moveTo>
                  <a:pt x="0" y="0"/>
                </a:moveTo>
                <a:lnTo>
                  <a:pt x="9267488" y="0"/>
                </a:lnTo>
                <a:lnTo>
                  <a:pt x="9267488" y="911402"/>
                </a:lnTo>
                <a:lnTo>
                  <a:pt x="0" y="9114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531425" y="838600"/>
            <a:ext cx="4488375" cy="923330"/>
          </a:xfrm>
          <a:prstGeom prst="rect">
            <a:avLst/>
          </a:prstGeom>
        </p:spPr>
        <p:txBody>
          <a:bodyPr wrap="square" lIns="0" tIns="0" rIns="0" bIns="0" rtlCol="0" anchor="t">
            <a:spAutoFit/>
          </a:bodyPr>
          <a:lstStyle/>
          <a:p>
            <a:pPr algn="just"/>
            <a:r>
              <a:rPr lang="vi-VN" sz="6000" b="1" dirty="0">
                <a:solidFill>
                  <a:srgbClr val="582F0E"/>
                </a:solidFill>
                <a:latin typeface="Arial" panose="020B0604020202020204" pitchFamily="34" charset="0"/>
                <a:cs typeface="Arial" panose="020B0604020202020204" pitchFamily="34" charset="0"/>
              </a:rPr>
              <a:t>Luyện đọc</a:t>
            </a:r>
            <a:endParaRPr lang="en-US" sz="6000" b="1" dirty="0">
              <a:solidFill>
                <a:srgbClr val="582F0E"/>
              </a:solidFill>
              <a:latin typeface="Arial" panose="020B0604020202020204" pitchFamily="34" charset="0"/>
              <a:cs typeface="Arial" panose="020B0604020202020204" pitchFamily="34" charset="0"/>
            </a:endParaRPr>
          </a:p>
        </p:txBody>
      </p:sp>
      <p:sp>
        <p:nvSpPr>
          <p:cNvPr id="7" name="Freeform 7"/>
          <p:cNvSpPr/>
          <p:nvPr/>
        </p:nvSpPr>
        <p:spPr>
          <a:xfrm>
            <a:off x="1905370" y="7449420"/>
            <a:ext cx="8023342" cy="2349108"/>
          </a:xfrm>
          <a:custGeom>
            <a:avLst/>
            <a:gdLst/>
            <a:ahLst/>
            <a:cxnLst/>
            <a:rect l="l" t="t" r="r" b="b"/>
            <a:pathLst>
              <a:path w="8023342" h="2349108">
                <a:moveTo>
                  <a:pt x="0" y="0"/>
                </a:moveTo>
                <a:lnTo>
                  <a:pt x="8023342" y="0"/>
                </a:lnTo>
                <a:lnTo>
                  <a:pt x="8023342" y="2349108"/>
                </a:lnTo>
                <a:lnTo>
                  <a:pt x="0" y="23491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3420800" y="7743952"/>
            <a:ext cx="4328200" cy="2528268"/>
          </a:xfrm>
          <a:custGeom>
            <a:avLst/>
            <a:gdLst/>
            <a:ahLst/>
            <a:cxnLst/>
            <a:rect l="l" t="t" r="r" b="b"/>
            <a:pathLst>
              <a:path w="4328200" h="2528268">
                <a:moveTo>
                  <a:pt x="0" y="0"/>
                </a:moveTo>
                <a:lnTo>
                  <a:pt x="4328200" y="0"/>
                </a:lnTo>
                <a:lnTo>
                  <a:pt x="4328200" y="2528268"/>
                </a:lnTo>
                <a:lnTo>
                  <a:pt x="0" y="25282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Speech Bubble: Rectangle 10">
            <a:extLst>
              <a:ext uri="{FF2B5EF4-FFF2-40B4-BE49-F238E27FC236}">
                <a16:creationId xmlns:a16="http://schemas.microsoft.com/office/drawing/2014/main" id="{6BF027D1-94FF-8634-AF2C-52B292B731AD}"/>
              </a:ext>
            </a:extLst>
          </p:cNvPr>
          <p:cNvSpPr/>
          <p:nvPr/>
        </p:nvSpPr>
        <p:spPr>
          <a:xfrm>
            <a:off x="2577338" y="2242413"/>
            <a:ext cx="13335000" cy="4893160"/>
          </a:xfrm>
          <a:prstGeom prst="wedgeRectCallou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pPr algn="just">
              <a:lnSpc>
                <a:spcPct val="150000"/>
              </a:lnSpc>
            </a:pP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Không</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kính</a:t>
            </a:r>
            <a:r>
              <a:rPr lang="vi-VN" sz="4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không phải vì xe không có kính</a:t>
            </a:r>
            <a:endParaRPr lang="vi-VN" sz="4400" dirty="0">
              <a:effectLst/>
              <a:latin typeface="Arial" panose="020B0604020202020204" pitchFamily="34" charset="0"/>
              <a:cs typeface="Arial" panose="020B0604020202020204" pitchFamily="34" charset="0"/>
            </a:endParaRPr>
          </a:p>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Bom </a:t>
            </a: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giật</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bom </a:t>
            </a: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rung</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kính vỡ đi rồi</a:t>
            </a:r>
            <a:r>
              <a:rPr lang="vi-VN" sz="4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4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Ung dung</a:t>
            </a:r>
            <a:r>
              <a:rPr lang="vi-VN" sz="44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buồng lái ta ngồi,</a:t>
            </a:r>
            <a:r>
              <a:rPr lang="vi-VN" sz="44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4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Nhìn </a:t>
            </a: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đất</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nhìn </a:t>
            </a: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trời</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nhìn </a:t>
            </a: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thẳng</a:t>
            </a:r>
            <a:r>
              <a:rPr lang="vi-VN" sz="44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vi-VN" sz="4400" dirty="0">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2" name="Freeform 2"/>
          <p:cNvSpPr/>
          <p:nvPr/>
        </p:nvSpPr>
        <p:spPr>
          <a:xfrm>
            <a:off x="4520300" y="8360400"/>
            <a:ext cx="7269138" cy="1695180"/>
          </a:xfrm>
          <a:custGeom>
            <a:avLst/>
            <a:gdLst/>
            <a:ahLst/>
            <a:cxnLst/>
            <a:rect l="l" t="t" r="r" b="b"/>
            <a:pathLst>
              <a:path w="7269138" h="1695180">
                <a:moveTo>
                  <a:pt x="0" y="0"/>
                </a:moveTo>
                <a:lnTo>
                  <a:pt x="7269138" y="0"/>
                </a:lnTo>
                <a:lnTo>
                  <a:pt x="7269138" y="1695180"/>
                </a:lnTo>
                <a:lnTo>
                  <a:pt x="0" y="1695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rot="-10800000">
            <a:off x="3839218" y="9339148"/>
            <a:ext cx="13729932" cy="947852"/>
            <a:chOff x="0" y="0"/>
            <a:chExt cx="18306576" cy="1263803"/>
          </a:xfrm>
        </p:grpSpPr>
        <p:sp>
          <p:nvSpPr>
            <p:cNvPr id="4" name="Freeform 4"/>
            <p:cNvSpPr/>
            <p:nvPr/>
          </p:nvSpPr>
          <p:spPr>
            <a:xfrm>
              <a:off x="0" y="254"/>
              <a:ext cx="18306542" cy="1263269"/>
            </a:xfrm>
            <a:custGeom>
              <a:avLst/>
              <a:gdLst/>
              <a:ahLst/>
              <a:cxnLst/>
              <a:rect l="l" t="t" r="r" b="b"/>
              <a:pathLst>
                <a:path w="18306542" h="1263269">
                  <a:moveTo>
                    <a:pt x="0" y="0"/>
                  </a:moveTo>
                  <a:lnTo>
                    <a:pt x="0" y="799211"/>
                  </a:lnTo>
                  <a:lnTo>
                    <a:pt x="330073" y="1059815"/>
                  </a:lnTo>
                  <a:lnTo>
                    <a:pt x="1099439" y="1059815"/>
                  </a:lnTo>
                  <a:lnTo>
                    <a:pt x="1379982" y="851281"/>
                  </a:lnTo>
                  <a:lnTo>
                    <a:pt x="2233295" y="928751"/>
                  </a:lnTo>
                  <a:lnTo>
                    <a:pt x="4983226" y="703453"/>
                  </a:lnTo>
                  <a:lnTo>
                    <a:pt x="6511290" y="880872"/>
                  </a:lnTo>
                  <a:lnTo>
                    <a:pt x="6224016" y="1212342"/>
                  </a:lnTo>
                  <a:lnTo>
                    <a:pt x="7037197" y="1263269"/>
                  </a:lnTo>
                  <a:lnTo>
                    <a:pt x="7542022" y="1096645"/>
                  </a:lnTo>
                  <a:lnTo>
                    <a:pt x="8483600" y="982726"/>
                  </a:lnTo>
                  <a:lnTo>
                    <a:pt x="9525889" y="1033399"/>
                  </a:lnTo>
                  <a:lnTo>
                    <a:pt x="9958324" y="885317"/>
                  </a:lnTo>
                  <a:lnTo>
                    <a:pt x="12265279" y="703453"/>
                  </a:lnTo>
                  <a:lnTo>
                    <a:pt x="15486507" y="799211"/>
                  </a:lnTo>
                  <a:lnTo>
                    <a:pt x="17682972" y="680466"/>
                  </a:lnTo>
                  <a:lnTo>
                    <a:pt x="18306542" y="450342"/>
                  </a:lnTo>
                  <a:lnTo>
                    <a:pt x="18306542" y="0"/>
                  </a:lnTo>
                  <a:close/>
                </a:path>
              </a:pathLst>
            </a:custGeom>
            <a:solidFill>
              <a:srgbClr val="A4AC86"/>
            </a:solidFill>
          </p:spPr>
        </p:sp>
      </p:grpSp>
      <p:sp>
        <p:nvSpPr>
          <p:cNvPr id="5" name="Freeform 5"/>
          <p:cNvSpPr/>
          <p:nvPr/>
        </p:nvSpPr>
        <p:spPr>
          <a:xfrm>
            <a:off x="-22650" y="8608450"/>
            <a:ext cx="8900678" cy="1695146"/>
          </a:xfrm>
          <a:custGeom>
            <a:avLst/>
            <a:gdLst/>
            <a:ahLst/>
            <a:cxnLst/>
            <a:rect l="l" t="t" r="r" b="b"/>
            <a:pathLst>
              <a:path w="8900678" h="1695146">
                <a:moveTo>
                  <a:pt x="0" y="0"/>
                </a:moveTo>
                <a:lnTo>
                  <a:pt x="8900678" y="0"/>
                </a:lnTo>
                <a:lnTo>
                  <a:pt x="8900678" y="1695146"/>
                </a:lnTo>
                <a:lnTo>
                  <a:pt x="0" y="16951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11969050" y="8113150"/>
            <a:ext cx="6318966" cy="2189694"/>
            <a:chOff x="0" y="0"/>
            <a:chExt cx="8425288" cy="2919592"/>
          </a:xfrm>
        </p:grpSpPr>
        <p:sp>
          <p:nvSpPr>
            <p:cNvPr id="7" name="Freeform 7"/>
            <p:cNvSpPr/>
            <p:nvPr/>
          </p:nvSpPr>
          <p:spPr>
            <a:xfrm>
              <a:off x="0" y="0"/>
              <a:ext cx="8424672" cy="2919222"/>
            </a:xfrm>
            <a:custGeom>
              <a:avLst/>
              <a:gdLst/>
              <a:ahLst/>
              <a:cxnLst/>
              <a:rect l="l" t="t" r="r" b="b"/>
              <a:pathLst>
                <a:path w="8424672" h="2919222">
                  <a:moveTo>
                    <a:pt x="7578598" y="0"/>
                  </a:moveTo>
                  <a:lnTo>
                    <a:pt x="8424672" y="92075"/>
                  </a:lnTo>
                  <a:lnTo>
                    <a:pt x="8424672" y="2907030"/>
                  </a:lnTo>
                  <a:lnTo>
                    <a:pt x="825881" y="2907030"/>
                  </a:lnTo>
                  <a:lnTo>
                    <a:pt x="0" y="2919222"/>
                  </a:lnTo>
                  <a:cubicBezTo>
                    <a:pt x="10414" y="2915412"/>
                    <a:pt x="17145" y="2911094"/>
                    <a:pt x="27051" y="2907030"/>
                  </a:cubicBezTo>
                  <a:cubicBezTo>
                    <a:pt x="270256" y="2786761"/>
                    <a:pt x="473456" y="2699131"/>
                    <a:pt x="558673" y="2699131"/>
                  </a:cubicBezTo>
                  <a:cubicBezTo>
                    <a:pt x="849249" y="2699131"/>
                    <a:pt x="2406269" y="2002155"/>
                    <a:pt x="2406269" y="2002155"/>
                  </a:cubicBezTo>
                  <a:lnTo>
                    <a:pt x="4984115" y="1415034"/>
                  </a:lnTo>
                  <a:lnTo>
                    <a:pt x="7578598" y="0"/>
                  </a:lnTo>
                  <a:close/>
                </a:path>
              </a:pathLst>
            </a:custGeom>
            <a:solidFill>
              <a:srgbClr val="414833"/>
            </a:solidFill>
          </p:spPr>
        </p:sp>
      </p:grpSp>
      <p:sp>
        <p:nvSpPr>
          <p:cNvPr id="8" name="TextBox 8"/>
          <p:cNvSpPr txBox="1"/>
          <p:nvPr/>
        </p:nvSpPr>
        <p:spPr>
          <a:xfrm>
            <a:off x="1978217" y="779161"/>
            <a:ext cx="14331565" cy="3465179"/>
          </a:xfrm>
          <a:prstGeom prst="rect">
            <a:avLst/>
          </a:prstGeom>
        </p:spPr>
        <p:txBody>
          <a:bodyPr wrap="square" lIns="0" tIns="0" rIns="0" bIns="0" rtlCol="0" anchor="t">
            <a:spAutoFit/>
          </a:bodyPr>
          <a:lstStyle/>
          <a:p>
            <a:pPr algn="ctr">
              <a:lnSpc>
                <a:spcPct val="150000"/>
              </a:lnSpc>
            </a:pPr>
            <a:r>
              <a:rPr lang="vi-VN" sz="8000" b="1" dirty="0">
                <a:solidFill>
                  <a:srgbClr val="656D4A"/>
                </a:solidFill>
                <a:latin typeface="Arial" panose="020B0604020202020204" pitchFamily="34" charset="0"/>
                <a:cs typeface="Arial" panose="020B0604020202020204" pitchFamily="34" charset="0"/>
              </a:rPr>
              <a:t>THI ĐỌC TIẾP NỐI "BÀI THƠ TIỂU ĐỘI XE KHÔNG KÍNH"</a:t>
            </a:r>
          </a:p>
        </p:txBody>
      </p:sp>
      <p:grpSp>
        <p:nvGrpSpPr>
          <p:cNvPr id="13" name="Group 13"/>
          <p:cNvGrpSpPr/>
          <p:nvPr/>
        </p:nvGrpSpPr>
        <p:grpSpPr>
          <a:xfrm>
            <a:off x="9293100" y="7467450"/>
            <a:ext cx="532712" cy="1499834"/>
            <a:chOff x="0" y="0"/>
            <a:chExt cx="710283" cy="1999779"/>
          </a:xfrm>
        </p:grpSpPr>
        <p:sp>
          <p:nvSpPr>
            <p:cNvPr id="14" name="Freeform 14"/>
            <p:cNvSpPr/>
            <p:nvPr/>
          </p:nvSpPr>
          <p:spPr>
            <a:xfrm>
              <a:off x="127" y="0"/>
              <a:ext cx="710057" cy="1999742"/>
            </a:xfrm>
            <a:custGeom>
              <a:avLst/>
              <a:gdLst/>
              <a:ahLst/>
              <a:cxnLst/>
              <a:rect l="l" t="t" r="r" b="b"/>
              <a:pathLst>
                <a:path w="710057" h="1999742">
                  <a:moveTo>
                    <a:pt x="290830" y="0"/>
                  </a:moveTo>
                  <a:lnTo>
                    <a:pt x="0" y="1990344"/>
                  </a:lnTo>
                  <a:lnTo>
                    <a:pt x="84709" y="1999742"/>
                  </a:lnTo>
                  <a:cubicBezTo>
                    <a:pt x="98425" y="1967611"/>
                    <a:pt x="232156" y="1029462"/>
                    <a:pt x="314325" y="447294"/>
                  </a:cubicBezTo>
                  <a:cubicBezTo>
                    <a:pt x="342392" y="462661"/>
                    <a:pt x="388112" y="500634"/>
                    <a:pt x="388112" y="579501"/>
                  </a:cubicBezTo>
                  <a:cubicBezTo>
                    <a:pt x="388112" y="693039"/>
                    <a:pt x="397510" y="768477"/>
                    <a:pt x="454279" y="825119"/>
                  </a:cubicBezTo>
                  <a:cubicBezTo>
                    <a:pt x="454279" y="825119"/>
                    <a:pt x="482092" y="731266"/>
                    <a:pt x="539877" y="711708"/>
                  </a:cubicBezTo>
                  <a:cubicBezTo>
                    <a:pt x="596646" y="692912"/>
                    <a:pt x="633857" y="692912"/>
                    <a:pt x="671957" y="645541"/>
                  </a:cubicBezTo>
                  <a:cubicBezTo>
                    <a:pt x="710057" y="597916"/>
                    <a:pt x="671957" y="531749"/>
                    <a:pt x="633857" y="447167"/>
                  </a:cubicBezTo>
                  <a:cubicBezTo>
                    <a:pt x="596646" y="361696"/>
                    <a:pt x="624459" y="332740"/>
                    <a:pt x="606044" y="200533"/>
                  </a:cubicBezTo>
                  <a:cubicBezTo>
                    <a:pt x="596646" y="138938"/>
                    <a:pt x="592328" y="63500"/>
                    <a:pt x="589788" y="0"/>
                  </a:cubicBezTo>
                  <a:close/>
                </a:path>
              </a:pathLst>
            </a:custGeom>
            <a:solidFill>
              <a:srgbClr val="C2C5AA"/>
            </a:solidFill>
          </p:spPr>
        </p:sp>
      </p:grpSp>
      <p:sp>
        <p:nvSpPr>
          <p:cNvPr id="16" name="Freeform 112">
            <a:extLst>
              <a:ext uri="{FF2B5EF4-FFF2-40B4-BE49-F238E27FC236}">
                <a16:creationId xmlns:a16="http://schemas.microsoft.com/office/drawing/2014/main" id="{3497C967-BC60-3959-7785-FB4AB4A1A014}"/>
              </a:ext>
            </a:extLst>
          </p:cNvPr>
          <p:cNvSpPr/>
          <p:nvPr/>
        </p:nvSpPr>
        <p:spPr>
          <a:xfrm>
            <a:off x="4181710" y="5130800"/>
            <a:ext cx="9924579" cy="5330330"/>
          </a:xfrm>
          <a:custGeom>
            <a:avLst/>
            <a:gdLst/>
            <a:ahLst/>
            <a:cxnLst/>
            <a:rect l="l" t="t" r="r" b="b"/>
            <a:pathLst>
              <a:path w="1682031" h="903391">
                <a:moveTo>
                  <a:pt x="0" y="0"/>
                </a:moveTo>
                <a:lnTo>
                  <a:pt x="1682031" y="0"/>
                </a:lnTo>
                <a:lnTo>
                  <a:pt x="1682031" y="903391"/>
                </a:lnTo>
                <a:lnTo>
                  <a:pt x="0" y="903391"/>
                </a:lnTo>
                <a:lnTo>
                  <a:pt x="0" y="0"/>
                </a:lnTo>
                <a:close/>
              </a:path>
            </a:pathLst>
          </a:custGeom>
          <a:blipFill>
            <a:blip r:embed="rId7"/>
            <a:stretch>
              <a:fillRect/>
            </a:stretch>
          </a:blipFill>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 y="9478552"/>
            <a:ext cx="13729932" cy="808448"/>
            <a:chOff x="0" y="0"/>
            <a:chExt cx="18306576" cy="1077931"/>
          </a:xfrm>
        </p:grpSpPr>
        <p:sp>
          <p:nvSpPr>
            <p:cNvPr id="3" name="Freeform 3"/>
            <p:cNvSpPr/>
            <p:nvPr/>
          </p:nvSpPr>
          <p:spPr>
            <a:xfrm>
              <a:off x="127" y="254"/>
              <a:ext cx="18306415" cy="1077468"/>
            </a:xfrm>
            <a:custGeom>
              <a:avLst/>
              <a:gdLst/>
              <a:ahLst/>
              <a:cxnLst/>
              <a:rect l="l" t="t" r="r" b="b"/>
              <a:pathLst>
                <a:path w="18306415" h="1077468">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A4AC86"/>
            </a:solidFill>
          </p:spPr>
        </p:sp>
      </p:grpSp>
      <p:sp>
        <p:nvSpPr>
          <p:cNvPr id="4" name="Freeform 4"/>
          <p:cNvSpPr/>
          <p:nvPr/>
        </p:nvSpPr>
        <p:spPr>
          <a:xfrm>
            <a:off x="12649700" y="8104700"/>
            <a:ext cx="5638302" cy="2182310"/>
          </a:xfrm>
          <a:custGeom>
            <a:avLst/>
            <a:gdLst/>
            <a:ahLst/>
            <a:cxnLst/>
            <a:rect l="l" t="t" r="r" b="b"/>
            <a:pathLst>
              <a:path w="5638302" h="2182310">
                <a:moveTo>
                  <a:pt x="0" y="0"/>
                </a:moveTo>
                <a:lnTo>
                  <a:pt x="5638302" y="0"/>
                </a:lnTo>
                <a:lnTo>
                  <a:pt x="5638302" y="2182310"/>
                </a:lnTo>
                <a:lnTo>
                  <a:pt x="0" y="21823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60500" y="9310050"/>
            <a:ext cx="3049802" cy="1145432"/>
          </a:xfrm>
          <a:custGeom>
            <a:avLst/>
            <a:gdLst/>
            <a:ahLst/>
            <a:cxnLst/>
            <a:rect l="l" t="t" r="r" b="b"/>
            <a:pathLst>
              <a:path w="3049802" h="1145432">
                <a:moveTo>
                  <a:pt x="0" y="0"/>
                </a:moveTo>
                <a:lnTo>
                  <a:pt x="3049802" y="0"/>
                </a:lnTo>
                <a:lnTo>
                  <a:pt x="3049802" y="1145432"/>
                </a:lnTo>
                <a:lnTo>
                  <a:pt x="0" y="1145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138960" y="506711"/>
            <a:ext cx="10127175" cy="1107996"/>
          </a:xfrm>
          <a:prstGeom prst="rect">
            <a:avLst/>
          </a:prstGeom>
        </p:spPr>
        <p:txBody>
          <a:bodyPr wrap="square" lIns="0" tIns="0" rIns="0" bIns="0" rtlCol="0" anchor="t">
            <a:spAutoFit/>
          </a:bodyPr>
          <a:lstStyle/>
          <a:p>
            <a:pPr algn="just"/>
            <a:r>
              <a:rPr lang="vi-VN" sz="7200" b="1" dirty="0">
                <a:solidFill>
                  <a:srgbClr val="582F0E"/>
                </a:solidFill>
                <a:latin typeface="Arial" panose="020B0604020202020204" pitchFamily="34" charset="0"/>
                <a:cs typeface="Arial" panose="020B0604020202020204" pitchFamily="34" charset="0"/>
              </a:rPr>
              <a:t>CHIA SẺ VỀ CHỦ ĐIỂM</a:t>
            </a:r>
            <a:endParaRPr lang="en-US" sz="7200" b="1" dirty="0">
              <a:solidFill>
                <a:srgbClr val="582F0E"/>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AEDEF452-6903-2FA0-EA83-5B257D0949FF}"/>
              </a:ext>
            </a:extLst>
          </p:cNvPr>
          <p:cNvGrpSpPr/>
          <p:nvPr/>
        </p:nvGrpSpPr>
        <p:grpSpPr>
          <a:xfrm>
            <a:off x="1138960" y="2627789"/>
            <a:ext cx="6778415" cy="5961153"/>
            <a:chOff x="795810" y="2537827"/>
            <a:chExt cx="6778415" cy="5961153"/>
          </a:xfrm>
        </p:grpSpPr>
        <p:sp>
          <p:nvSpPr>
            <p:cNvPr id="11" name="Freeform 5">
              <a:extLst>
                <a:ext uri="{FF2B5EF4-FFF2-40B4-BE49-F238E27FC236}">
                  <a16:creationId xmlns:a16="http://schemas.microsoft.com/office/drawing/2014/main" id="{8D514CAB-2AF6-90FB-EB30-E27FD862C541}"/>
                </a:ext>
              </a:extLst>
            </p:cNvPr>
            <p:cNvSpPr/>
            <p:nvPr/>
          </p:nvSpPr>
          <p:spPr>
            <a:xfrm>
              <a:off x="1066800" y="2537827"/>
              <a:ext cx="6236436" cy="4937178"/>
            </a:xfrm>
            <a:custGeom>
              <a:avLst/>
              <a:gdLst/>
              <a:ahLst/>
              <a:cxnLst/>
              <a:rect l="l" t="t" r="r" b="b"/>
              <a:pathLst>
                <a:path w="1095077" h="866936">
                  <a:moveTo>
                    <a:pt x="0" y="0"/>
                  </a:moveTo>
                  <a:lnTo>
                    <a:pt x="1095077" y="0"/>
                  </a:lnTo>
                  <a:lnTo>
                    <a:pt x="1095077" y="866936"/>
                  </a:lnTo>
                  <a:lnTo>
                    <a:pt x="0" y="866936"/>
                  </a:lnTo>
                  <a:lnTo>
                    <a:pt x="0" y="0"/>
                  </a:lnTo>
                  <a:close/>
                </a:path>
              </a:pathLst>
            </a:custGeom>
            <a:blipFill>
              <a:blip r:embed="rId7"/>
              <a:stretch>
                <a:fillRect/>
              </a:stretch>
            </a:blipFill>
          </p:spPr>
        </p:sp>
        <p:sp>
          <p:nvSpPr>
            <p:cNvPr id="12" name="Rectangle 11">
              <a:extLst>
                <a:ext uri="{FF2B5EF4-FFF2-40B4-BE49-F238E27FC236}">
                  <a16:creationId xmlns:a16="http://schemas.microsoft.com/office/drawing/2014/main" id="{4B8048F8-47B9-775F-8D68-B2ED1341EEF4}"/>
                </a:ext>
              </a:extLst>
            </p:cNvPr>
            <p:cNvSpPr/>
            <p:nvPr/>
          </p:nvSpPr>
          <p:spPr>
            <a:xfrm>
              <a:off x="795810" y="7390984"/>
              <a:ext cx="6778415" cy="1107996"/>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333D29"/>
                  </a:solidFill>
                  <a:latin typeface="Arial" panose="020B0604020202020204" pitchFamily="34" charset="0"/>
                  <a:cs typeface="Arial" panose="020B0604020202020204" pitchFamily="34" charset="0"/>
                </a:rPr>
                <a:t>THẢO LUẬN NHÓM ĐÔI</a:t>
              </a:r>
            </a:p>
          </p:txBody>
        </p:sp>
      </p:grpSp>
      <p:sp>
        <p:nvSpPr>
          <p:cNvPr id="15" name="TextBox 14">
            <a:extLst>
              <a:ext uri="{FF2B5EF4-FFF2-40B4-BE49-F238E27FC236}">
                <a16:creationId xmlns:a16="http://schemas.microsoft.com/office/drawing/2014/main" id="{D61B7DB7-FAD7-4210-2AEE-E546824904A4}"/>
              </a:ext>
            </a:extLst>
          </p:cNvPr>
          <p:cNvSpPr txBox="1"/>
          <p:nvPr/>
        </p:nvSpPr>
        <p:spPr>
          <a:xfrm>
            <a:off x="8534400" y="1875124"/>
            <a:ext cx="8614640" cy="367158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Calibri" panose="020F0502020204030204" pitchFamily="34" charset="0"/>
                <a:cs typeface="Arial" panose="020B0604020202020204" pitchFamily="34" charset="0"/>
              </a:rPr>
              <a:t>Quan sát tranh và đọc tên các bài thơ, câu chuyện dưới đây. Hãy đoán xem bài thơ, câu chuyện nào nói về hành động dũng cảm nào:</a:t>
            </a:r>
            <a:endParaRPr lang="vi-VN" sz="4000" b="1" dirty="0">
              <a:effectLst/>
              <a:latin typeface="Arial" panose="020B0604020202020204" pitchFamily="34" charset="0"/>
              <a:cs typeface="Arial" panose="020B0604020202020204" pitchFamily="34" charset="0"/>
            </a:endParaRPr>
          </a:p>
        </p:txBody>
      </p:sp>
      <p:sp>
        <p:nvSpPr>
          <p:cNvPr id="16" name="Arrow: Pentagon 15">
            <a:extLst>
              <a:ext uri="{FF2B5EF4-FFF2-40B4-BE49-F238E27FC236}">
                <a16:creationId xmlns:a16="http://schemas.microsoft.com/office/drawing/2014/main" id="{C4DD884A-52F8-5091-27D2-AC646C268048}"/>
              </a:ext>
            </a:extLst>
          </p:cNvPr>
          <p:cNvSpPr/>
          <p:nvPr/>
        </p:nvSpPr>
        <p:spPr>
          <a:xfrm>
            <a:off x="8686800" y="5796538"/>
            <a:ext cx="7848600" cy="93369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a. Dũng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cảm</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lao</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động</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solidFill>
                <a:schemeClr val="tx1"/>
              </a:solidFill>
              <a:effectLst/>
              <a:latin typeface="Arial" panose="020B0604020202020204" pitchFamily="34" charset="0"/>
              <a:cs typeface="Arial" panose="020B0604020202020204" pitchFamily="34" charset="0"/>
            </a:endParaRPr>
          </a:p>
        </p:txBody>
      </p:sp>
      <p:sp>
        <p:nvSpPr>
          <p:cNvPr id="17" name="Arrow: Pentagon 16">
            <a:extLst>
              <a:ext uri="{FF2B5EF4-FFF2-40B4-BE49-F238E27FC236}">
                <a16:creationId xmlns:a16="http://schemas.microsoft.com/office/drawing/2014/main" id="{3B4A3C9C-4F39-4C36-AC9E-07FDD2C6086B}"/>
              </a:ext>
            </a:extLst>
          </p:cNvPr>
          <p:cNvSpPr/>
          <p:nvPr/>
        </p:nvSpPr>
        <p:spPr>
          <a:xfrm>
            <a:off x="8686800" y="6980726"/>
            <a:ext cx="7848600" cy="93369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b</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Dũng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cảm</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chiến đấu.</a:t>
            </a:r>
            <a:endParaRPr lang="en-US" sz="3600" dirty="0">
              <a:solidFill>
                <a:schemeClr val="tx1"/>
              </a:solidFill>
              <a:effectLst/>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2EDA5114-778A-E8E5-56B1-722D03FBFC47}"/>
              </a:ext>
            </a:extLst>
          </p:cNvPr>
          <p:cNvSpPr/>
          <p:nvPr/>
        </p:nvSpPr>
        <p:spPr>
          <a:xfrm>
            <a:off x="8686800" y="8164914"/>
            <a:ext cx="7848600" cy="93369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c</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Dũng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cảm</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bảo vệ lẽ phải.</a:t>
            </a:r>
            <a:endParaRPr lang="en-US" sz="3600" dirty="0">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ppt_y</p:attrName>
                                        </p:attrNameLst>
                                      </p:cBhvr>
                                      <p:tavLst>
                                        <p:tav tm="0">
                                          <p:val>
                                            <p:strVal val="#ppt_y+#ppt_h*1.125000"/>
                                          </p:val>
                                        </p:tav>
                                        <p:tav tm="100000">
                                          <p:val>
                                            <p:strVal val="#ppt_y"/>
                                          </p:val>
                                        </p:tav>
                                      </p:tavLst>
                                    </p:anim>
                                    <p:animEffect transition="in" filter="wipe(up)">
                                      <p:cBhvr>
                                        <p:cTn id="23" dur="500"/>
                                        <p:tgtEl>
                                          <p:spTgt spid="16"/>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p:tgtEl>
                                          <p:spTgt spid="17"/>
                                        </p:tgtEl>
                                        <p:attrNameLst>
                                          <p:attrName>ppt_y</p:attrName>
                                        </p:attrNameLst>
                                      </p:cBhvr>
                                      <p:tavLst>
                                        <p:tav tm="0">
                                          <p:val>
                                            <p:strVal val="#ppt_y+#ppt_h*1.125000"/>
                                          </p:val>
                                        </p:tav>
                                        <p:tav tm="100000">
                                          <p:val>
                                            <p:strVal val="#ppt_y"/>
                                          </p:val>
                                        </p:tav>
                                      </p:tavLst>
                                    </p:anim>
                                    <p:animEffect transition="in" filter="wipe(up)">
                                      <p:cBhvr>
                                        <p:cTn id="27" dur="500"/>
                                        <p:tgtEl>
                                          <p:spTgt spid="17"/>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up)">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pic>
        <p:nvPicPr>
          <p:cNvPr id="8194" name="Picture 2" descr="Tiểu đội xe không kính">
            <a:extLst>
              <a:ext uri="{FF2B5EF4-FFF2-40B4-BE49-F238E27FC236}">
                <a16:creationId xmlns:a16="http://schemas.microsoft.com/office/drawing/2014/main" id="{425BF3B4-129A-67A4-CBB6-6A58A362F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37" r="22637"/>
          <a:stretch/>
        </p:blipFill>
        <p:spPr bwMode="auto">
          <a:xfrm>
            <a:off x="0" y="-55726"/>
            <a:ext cx="7315200" cy="103427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7"/>
          <p:cNvGrpSpPr/>
          <p:nvPr/>
        </p:nvGrpSpPr>
        <p:grpSpPr>
          <a:xfrm rot="5400000">
            <a:off x="2033748" y="4635024"/>
            <a:ext cx="10398452" cy="1016954"/>
            <a:chOff x="0" y="0"/>
            <a:chExt cx="13864603" cy="1355939"/>
          </a:xfrm>
        </p:grpSpPr>
        <p:sp>
          <p:nvSpPr>
            <p:cNvPr id="8" name="Freeform 8"/>
            <p:cNvSpPr/>
            <p:nvPr/>
          </p:nvSpPr>
          <p:spPr>
            <a:xfrm>
              <a:off x="0" y="254"/>
              <a:ext cx="13864462" cy="1355344"/>
            </a:xfrm>
            <a:custGeom>
              <a:avLst/>
              <a:gdLst/>
              <a:ahLst/>
              <a:cxnLst/>
              <a:rect l="l" t="t" r="r" b="b"/>
              <a:pathLst>
                <a:path w="13864462" h="1355344">
                  <a:moveTo>
                    <a:pt x="0" y="0"/>
                  </a:moveTo>
                  <a:lnTo>
                    <a:pt x="0" y="857377"/>
                  </a:lnTo>
                  <a:lnTo>
                    <a:pt x="250063" y="1137031"/>
                  </a:lnTo>
                  <a:lnTo>
                    <a:pt x="832612" y="1137031"/>
                  </a:lnTo>
                  <a:lnTo>
                    <a:pt x="1045083" y="913384"/>
                  </a:lnTo>
                  <a:lnTo>
                    <a:pt x="1691386" y="996569"/>
                  </a:lnTo>
                  <a:lnTo>
                    <a:pt x="3774059" y="754761"/>
                  </a:lnTo>
                  <a:lnTo>
                    <a:pt x="4931410" y="945134"/>
                  </a:lnTo>
                  <a:lnTo>
                    <a:pt x="4713859" y="1300734"/>
                  </a:lnTo>
                  <a:lnTo>
                    <a:pt x="5329809" y="1355344"/>
                  </a:lnTo>
                  <a:lnTo>
                    <a:pt x="5712206" y="1176655"/>
                  </a:lnTo>
                  <a:lnTo>
                    <a:pt x="6425184" y="1054354"/>
                  </a:lnTo>
                  <a:lnTo>
                    <a:pt x="7214616" y="1108710"/>
                  </a:lnTo>
                  <a:lnTo>
                    <a:pt x="7542149" y="949833"/>
                  </a:lnTo>
                  <a:lnTo>
                    <a:pt x="9289161" y="754761"/>
                  </a:lnTo>
                  <a:lnTo>
                    <a:pt x="11728704" y="857504"/>
                  </a:lnTo>
                  <a:lnTo>
                    <a:pt x="13392150" y="730123"/>
                  </a:lnTo>
                  <a:lnTo>
                    <a:pt x="13864462" y="483235"/>
                  </a:lnTo>
                  <a:lnTo>
                    <a:pt x="13864462" y="0"/>
                  </a:lnTo>
                  <a:close/>
                </a:path>
              </a:pathLst>
            </a:custGeom>
            <a:solidFill>
              <a:srgbClr val="F0EBE0"/>
            </a:solidFill>
          </p:spPr>
        </p:sp>
      </p:grpSp>
      <p:sp>
        <p:nvSpPr>
          <p:cNvPr id="9" name="TextBox 5">
            <a:extLst>
              <a:ext uri="{FF2B5EF4-FFF2-40B4-BE49-F238E27FC236}">
                <a16:creationId xmlns:a16="http://schemas.microsoft.com/office/drawing/2014/main" id="{864C9BF1-E41B-4F80-C0DB-27CE2E9CE122}"/>
              </a:ext>
            </a:extLst>
          </p:cNvPr>
          <p:cNvSpPr txBox="1"/>
          <p:nvPr/>
        </p:nvSpPr>
        <p:spPr>
          <a:xfrm>
            <a:off x="8167322" y="952500"/>
            <a:ext cx="8291874" cy="1015663"/>
          </a:xfrm>
          <a:prstGeom prst="rect">
            <a:avLst/>
          </a:prstGeom>
        </p:spPr>
        <p:txBody>
          <a:bodyPr wrap="square" lIns="0" tIns="0" rIns="0" bIns="0" rtlCol="0" anchor="t">
            <a:spAutoFit/>
          </a:bodyPr>
          <a:lstStyle/>
          <a:p>
            <a:pPr algn="ctr"/>
            <a:r>
              <a:rPr lang="vi-VN" sz="6600" b="1" dirty="0">
                <a:solidFill>
                  <a:srgbClr val="333D29"/>
                </a:solidFill>
                <a:latin typeface="Arial" panose="020B0604020202020204" pitchFamily="34" charset="0"/>
                <a:cs typeface="Arial" panose="020B0604020202020204" pitchFamily="34" charset="0"/>
              </a:rPr>
              <a:t>CỦNG CỐ, DẶN DÒ</a:t>
            </a:r>
            <a:endParaRPr lang="en-US" sz="6600" b="1" dirty="0">
              <a:solidFill>
                <a:srgbClr val="333D29"/>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C9ADA5B4-68F1-7B73-EE9C-F7070F784820}"/>
              </a:ext>
            </a:extLst>
          </p:cNvPr>
          <p:cNvSpPr/>
          <p:nvPr/>
        </p:nvSpPr>
        <p:spPr>
          <a:xfrm>
            <a:off x="8167322" y="2527132"/>
            <a:ext cx="8444278" cy="3810000"/>
          </a:xfrm>
          <a:prstGeom prst="plaqu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Tìm đọc một số câu chuyện, bài văn, bài thơ về lòng dũng cảm; ghi chép vào phiếu bài tập đọc sách theo yêu cầu trong SGK.</a:t>
            </a:r>
            <a:endParaRPr lang="vi-VN" sz="3600" dirty="0">
              <a:effectLst/>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C07B059F-8691-8AF6-C8C4-392B863CC4A8}"/>
              </a:ext>
            </a:extLst>
          </p:cNvPr>
          <p:cNvSpPr/>
          <p:nvPr/>
        </p:nvSpPr>
        <p:spPr>
          <a:xfrm>
            <a:off x="8167322" y="6896101"/>
            <a:ext cx="8444278" cy="2438399"/>
          </a:xfrm>
          <a:prstGeom prst="plaqu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3600" dirty="0">
                <a:solidFill>
                  <a:schemeClr val="tx1"/>
                </a:solidFill>
                <a:latin typeface="Arial" panose="020B0604020202020204" pitchFamily="34" charset="0"/>
                <a:cs typeface="Arial" panose="020B0604020202020204" pitchFamily="34" charset="0"/>
              </a:rPr>
              <a:t>Chuẩn bị cho tiết học sau: </a:t>
            </a:r>
            <a:r>
              <a:rPr lang="vi-VN" sz="3600" b="1" i="1" dirty="0">
                <a:solidFill>
                  <a:schemeClr val="tx1"/>
                </a:solidFill>
                <a:latin typeface="Arial" panose="020B0604020202020204" pitchFamily="34" charset="0"/>
                <a:cs typeface="Arial" panose="020B0604020202020204" pitchFamily="34" charset="0"/>
              </a:rPr>
              <a:t>Bài viết 1: Tả con vật (Cấu tạo của bài văn)</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 y="9531752"/>
            <a:ext cx="13729932" cy="808448"/>
            <a:chOff x="0" y="0"/>
            <a:chExt cx="18306576" cy="1077931"/>
          </a:xfrm>
        </p:grpSpPr>
        <p:sp>
          <p:nvSpPr>
            <p:cNvPr id="3" name="Freeform 3"/>
            <p:cNvSpPr/>
            <p:nvPr/>
          </p:nvSpPr>
          <p:spPr>
            <a:xfrm>
              <a:off x="127" y="254"/>
              <a:ext cx="18306415" cy="1077468"/>
            </a:xfrm>
            <a:custGeom>
              <a:avLst/>
              <a:gdLst/>
              <a:ahLst/>
              <a:cxnLst/>
              <a:rect l="l" t="t" r="r" b="b"/>
              <a:pathLst>
                <a:path w="18306415" h="1077468">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656D4A"/>
            </a:solidFill>
          </p:spPr>
        </p:sp>
      </p:grpSp>
      <p:sp>
        <p:nvSpPr>
          <p:cNvPr id="4" name="Freeform 4"/>
          <p:cNvSpPr/>
          <p:nvPr/>
        </p:nvSpPr>
        <p:spPr>
          <a:xfrm>
            <a:off x="9760214" y="9194798"/>
            <a:ext cx="8593886" cy="1145434"/>
          </a:xfrm>
          <a:custGeom>
            <a:avLst/>
            <a:gdLst/>
            <a:ahLst/>
            <a:cxnLst/>
            <a:rect l="l" t="t" r="r" b="b"/>
            <a:pathLst>
              <a:path w="8593886" h="1145434">
                <a:moveTo>
                  <a:pt x="0" y="0"/>
                </a:moveTo>
                <a:lnTo>
                  <a:pt x="8593886" y="0"/>
                </a:lnTo>
                <a:lnTo>
                  <a:pt x="8593886" y="1145434"/>
                </a:lnTo>
                <a:lnTo>
                  <a:pt x="0" y="1145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994312" y="876300"/>
            <a:ext cx="16299375" cy="1000530"/>
          </a:xfrm>
          <a:prstGeom prst="rect">
            <a:avLst/>
          </a:prstGeom>
        </p:spPr>
        <p:txBody>
          <a:bodyPr wrap="square" lIns="0" tIns="0" rIns="0" bIns="0" rtlCol="0" anchor="t">
            <a:spAutoFit/>
          </a:bodyPr>
          <a:lstStyle/>
          <a:p>
            <a:pPr algn="ctr">
              <a:lnSpc>
                <a:spcPts val="8400"/>
              </a:lnSpc>
            </a:pPr>
            <a:r>
              <a:rPr lang="vi-VN" sz="6600" b="1" dirty="0">
                <a:solidFill>
                  <a:srgbClr val="582F0E"/>
                </a:solidFill>
                <a:latin typeface="Arial" panose="020B0604020202020204" pitchFamily="34" charset="0"/>
                <a:cs typeface="Arial" panose="020B0604020202020204" pitchFamily="34" charset="0"/>
              </a:rPr>
              <a:t>TỰ ĐỌC SÁCH BÁO (NHIỆM VỤ Ở NHÀ)</a:t>
            </a:r>
            <a:endParaRPr lang="en-US" sz="6600" b="1" dirty="0">
              <a:solidFill>
                <a:srgbClr val="582F0E"/>
              </a:solidFill>
              <a:latin typeface="Arial" panose="020B0604020202020204" pitchFamily="34" charset="0"/>
              <a:cs typeface="Arial" panose="020B0604020202020204" pitchFamily="34" charset="0"/>
            </a:endParaRPr>
          </a:p>
        </p:txBody>
      </p:sp>
      <p:sp>
        <p:nvSpPr>
          <p:cNvPr id="48" name="Speech Bubble: Rectangle 47">
            <a:extLst>
              <a:ext uri="{FF2B5EF4-FFF2-40B4-BE49-F238E27FC236}">
                <a16:creationId xmlns:a16="http://schemas.microsoft.com/office/drawing/2014/main" id="{7AD9E067-EF4E-ACA1-CB4C-76CDD239A390}"/>
              </a:ext>
            </a:extLst>
          </p:cNvPr>
          <p:cNvSpPr/>
          <p:nvPr/>
        </p:nvSpPr>
        <p:spPr>
          <a:xfrm>
            <a:off x="3657599" y="2215755"/>
            <a:ext cx="10972800" cy="1327545"/>
          </a:xfrm>
          <a:prstGeom prst="wedgeRectCallou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4400" b="1"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1. Tự đọc sách báo ở nhà theo yêu cầu</a:t>
            </a:r>
            <a:endParaRPr lang="vi-VN" sz="4400" b="1" dirty="0">
              <a:solidFill>
                <a:sysClr val="windowText" lastClr="000000"/>
              </a:solidFill>
              <a:effectLst/>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AF0767BD-7BCC-79D5-672E-0B367DC2D85E}"/>
              </a:ext>
            </a:extLst>
          </p:cNvPr>
          <p:cNvSpPr/>
          <p:nvPr/>
        </p:nvSpPr>
        <p:spPr>
          <a:xfrm>
            <a:off x="762000" y="4121709"/>
            <a:ext cx="4953002" cy="4831791"/>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180000" rtlCol="0" anchor="ctr"/>
          <a:lstStyle/>
          <a:p>
            <a:pPr algn="just">
              <a:lnSpc>
                <a:spcPct val="150000"/>
              </a:lnSpc>
            </a:pPr>
            <a:r>
              <a:rPr lang="vi-VN" sz="3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Về nội dung bài đọc</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Bài đọc có nội dung kể về lòng dũng cảm.</a:t>
            </a:r>
          </a:p>
        </p:txBody>
      </p:sp>
      <p:sp>
        <p:nvSpPr>
          <p:cNvPr id="59" name="Rectangle 58">
            <a:extLst>
              <a:ext uri="{FF2B5EF4-FFF2-40B4-BE49-F238E27FC236}">
                <a16:creationId xmlns:a16="http://schemas.microsoft.com/office/drawing/2014/main" id="{42AEF301-47FA-0E11-50D3-9D54AE0DBF10}"/>
              </a:ext>
            </a:extLst>
          </p:cNvPr>
          <p:cNvSpPr/>
          <p:nvPr/>
        </p:nvSpPr>
        <p:spPr>
          <a:xfrm>
            <a:off x="6016494" y="4121708"/>
            <a:ext cx="3969014" cy="4831791"/>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180000" rtlCol="0" anchor="ctr"/>
          <a:lstStyle/>
          <a:p>
            <a:pPr lvl="0" algn="just">
              <a:lnSpc>
                <a:spcPct val="150000"/>
              </a:lnSpc>
            </a:pPr>
            <a:r>
              <a:rPr lang="vi-VN" sz="3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Về loại văn bản: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Truyện, thơ, văn miêu tả, văn bản thông tin</a:t>
            </a:r>
          </a:p>
        </p:txBody>
      </p:sp>
      <p:sp>
        <p:nvSpPr>
          <p:cNvPr id="60" name="Rectangle 59">
            <a:extLst>
              <a:ext uri="{FF2B5EF4-FFF2-40B4-BE49-F238E27FC236}">
                <a16:creationId xmlns:a16="http://schemas.microsoft.com/office/drawing/2014/main" id="{5347BBFB-C0EE-A7E0-3AB6-97D72F7B33BB}"/>
              </a:ext>
            </a:extLst>
          </p:cNvPr>
          <p:cNvSpPr/>
          <p:nvPr/>
        </p:nvSpPr>
        <p:spPr>
          <a:xfrm>
            <a:off x="10287000" y="4121708"/>
            <a:ext cx="6546586" cy="4831791"/>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180000" rtlCol="0" anchor="ctr"/>
          <a:lstStyle/>
          <a:p>
            <a:pPr lvl="0" algn="just">
              <a:lnSpc>
                <a:spcPct val="150000"/>
              </a:lnSpc>
            </a:pPr>
            <a:r>
              <a:rPr lang="vi-VN" sz="3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Về số lượng: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2 câu chuyện (hoặc 1 câu chuyện, 1 bài thơ) về lòng dũng cảm; 1 bài văn (hoặc bài báo) miêu tả hoặc cung cấp thông tin về các nội dung trên.</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500" fill="hold"/>
                                        <p:tgtEl>
                                          <p:spTgt spid="59"/>
                                        </p:tgtEl>
                                        <p:attrNameLst>
                                          <p:attrName>ppt_w</p:attrName>
                                        </p:attrNameLst>
                                      </p:cBhvr>
                                      <p:tavLst>
                                        <p:tav tm="0">
                                          <p:val>
                                            <p:fltVal val="0"/>
                                          </p:val>
                                        </p:tav>
                                        <p:tav tm="100000">
                                          <p:val>
                                            <p:strVal val="#ppt_w"/>
                                          </p:val>
                                        </p:tav>
                                      </p:tavLst>
                                    </p:anim>
                                    <p:anim calcmode="lin" valueType="num">
                                      <p:cBhvr>
                                        <p:cTn id="23" dur="500" fill="hold"/>
                                        <p:tgtEl>
                                          <p:spTgt spid="59"/>
                                        </p:tgtEl>
                                        <p:attrNameLst>
                                          <p:attrName>ppt_h</p:attrName>
                                        </p:attrNameLst>
                                      </p:cBhvr>
                                      <p:tavLst>
                                        <p:tav tm="0">
                                          <p:val>
                                            <p:fltVal val="0"/>
                                          </p:val>
                                        </p:tav>
                                        <p:tav tm="100000">
                                          <p:val>
                                            <p:strVal val="#ppt_h"/>
                                          </p:val>
                                        </p:tav>
                                      </p:tavLst>
                                    </p:anim>
                                    <p:animEffect transition="in" filter="fade">
                                      <p:cBhvr>
                                        <p:cTn id="24" dur="500"/>
                                        <p:tgtEl>
                                          <p:spTgt spid="5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p:cTn id="27" dur="500" fill="hold"/>
                                        <p:tgtEl>
                                          <p:spTgt spid="60"/>
                                        </p:tgtEl>
                                        <p:attrNameLst>
                                          <p:attrName>ppt_w</p:attrName>
                                        </p:attrNameLst>
                                      </p:cBhvr>
                                      <p:tavLst>
                                        <p:tav tm="0">
                                          <p:val>
                                            <p:fltVal val="0"/>
                                          </p:val>
                                        </p:tav>
                                        <p:tav tm="100000">
                                          <p:val>
                                            <p:strVal val="#ppt_w"/>
                                          </p:val>
                                        </p:tav>
                                      </p:tavLst>
                                    </p:anim>
                                    <p:anim calcmode="lin" valueType="num">
                                      <p:cBhvr>
                                        <p:cTn id="28" dur="500" fill="hold"/>
                                        <p:tgtEl>
                                          <p:spTgt spid="60"/>
                                        </p:tgtEl>
                                        <p:attrNameLst>
                                          <p:attrName>ppt_h</p:attrName>
                                        </p:attrNameLst>
                                      </p:cBhvr>
                                      <p:tavLst>
                                        <p:tav tm="0">
                                          <p:val>
                                            <p:fltVal val="0"/>
                                          </p:val>
                                        </p:tav>
                                        <p:tav tm="100000">
                                          <p:val>
                                            <p:strVal val="#ppt_h"/>
                                          </p:val>
                                        </p:tav>
                                      </p:tavLst>
                                    </p:anim>
                                    <p:animEffect transition="in" filter="fade">
                                      <p:cBhvr>
                                        <p:cTn id="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8" grpId="0" animBg="1"/>
      <p:bldP spid="58" grpId="0" animBg="1"/>
      <p:bldP spid="59" grpId="0" animBg="1"/>
      <p:bldP spid="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 y="9531752"/>
            <a:ext cx="13729932" cy="808448"/>
            <a:chOff x="0" y="0"/>
            <a:chExt cx="18306576" cy="1077931"/>
          </a:xfrm>
        </p:grpSpPr>
        <p:sp>
          <p:nvSpPr>
            <p:cNvPr id="3" name="Freeform 3"/>
            <p:cNvSpPr/>
            <p:nvPr/>
          </p:nvSpPr>
          <p:spPr>
            <a:xfrm>
              <a:off x="127" y="254"/>
              <a:ext cx="18306415" cy="1077468"/>
            </a:xfrm>
            <a:custGeom>
              <a:avLst/>
              <a:gdLst/>
              <a:ahLst/>
              <a:cxnLst/>
              <a:rect l="l" t="t" r="r" b="b"/>
              <a:pathLst>
                <a:path w="18306415" h="1077468">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656D4A"/>
            </a:solidFill>
          </p:spPr>
        </p:sp>
      </p:grpSp>
      <p:sp>
        <p:nvSpPr>
          <p:cNvPr id="4" name="Freeform 4"/>
          <p:cNvSpPr/>
          <p:nvPr/>
        </p:nvSpPr>
        <p:spPr>
          <a:xfrm>
            <a:off x="9760214" y="9194798"/>
            <a:ext cx="8593886" cy="1145434"/>
          </a:xfrm>
          <a:custGeom>
            <a:avLst/>
            <a:gdLst/>
            <a:ahLst/>
            <a:cxnLst/>
            <a:rect l="l" t="t" r="r" b="b"/>
            <a:pathLst>
              <a:path w="8593886" h="1145434">
                <a:moveTo>
                  <a:pt x="0" y="0"/>
                </a:moveTo>
                <a:lnTo>
                  <a:pt x="8593886" y="0"/>
                </a:lnTo>
                <a:lnTo>
                  <a:pt x="8593886" y="1145434"/>
                </a:lnTo>
                <a:lnTo>
                  <a:pt x="0" y="1145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994312" y="876300"/>
            <a:ext cx="16299375" cy="1000530"/>
          </a:xfrm>
          <a:prstGeom prst="rect">
            <a:avLst/>
          </a:prstGeom>
        </p:spPr>
        <p:txBody>
          <a:bodyPr wrap="square" lIns="0" tIns="0" rIns="0" bIns="0" rtlCol="0" anchor="t">
            <a:spAutoFit/>
          </a:bodyPr>
          <a:lstStyle/>
          <a:p>
            <a:pPr algn="ctr">
              <a:lnSpc>
                <a:spcPts val="8400"/>
              </a:lnSpc>
            </a:pPr>
            <a:r>
              <a:rPr lang="vi-VN" sz="6600" b="1" dirty="0">
                <a:solidFill>
                  <a:srgbClr val="582F0E"/>
                </a:solidFill>
                <a:latin typeface="Arial" panose="020B0604020202020204" pitchFamily="34" charset="0"/>
                <a:cs typeface="Arial" panose="020B0604020202020204" pitchFamily="34" charset="0"/>
              </a:rPr>
              <a:t>TỰ ĐỌC SÁCH BÁO (NHIỆM VỤ Ở NHÀ)</a:t>
            </a:r>
            <a:endParaRPr lang="en-US" sz="6600" b="1" dirty="0">
              <a:solidFill>
                <a:srgbClr val="582F0E"/>
              </a:solidFill>
              <a:latin typeface="Arial" panose="020B0604020202020204" pitchFamily="34" charset="0"/>
              <a:cs typeface="Arial" panose="020B0604020202020204" pitchFamily="34" charset="0"/>
            </a:endParaRPr>
          </a:p>
        </p:txBody>
      </p:sp>
      <p:sp>
        <p:nvSpPr>
          <p:cNvPr id="48" name="Speech Bubble: Rectangle 47">
            <a:extLst>
              <a:ext uri="{FF2B5EF4-FFF2-40B4-BE49-F238E27FC236}">
                <a16:creationId xmlns:a16="http://schemas.microsoft.com/office/drawing/2014/main" id="{7AD9E067-EF4E-ACA1-CB4C-76CDD239A390}"/>
              </a:ext>
            </a:extLst>
          </p:cNvPr>
          <p:cNvSpPr/>
          <p:nvPr/>
        </p:nvSpPr>
        <p:spPr>
          <a:xfrm>
            <a:off x="3657599" y="2215755"/>
            <a:ext cx="10972800" cy="1327545"/>
          </a:xfrm>
          <a:prstGeom prst="wedgeRectCallou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4400" b="1"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2. Ghi vào Phiếu đọc sách</a:t>
            </a:r>
            <a:endParaRPr lang="vi-VN" sz="4400" b="1" dirty="0">
              <a:solidFill>
                <a:sysClr val="windowText" lastClr="000000"/>
              </a:solidFill>
              <a:effectLst/>
              <a:latin typeface="Arial" panose="020B0604020202020204" pitchFamily="34" charset="0"/>
              <a:cs typeface="Arial" panose="020B0604020202020204" pitchFamily="34" charset="0"/>
            </a:endParaRPr>
          </a:p>
        </p:txBody>
      </p:sp>
      <p:sp>
        <p:nvSpPr>
          <p:cNvPr id="60" name="Speech Bubble: Rectangle 59">
            <a:extLst>
              <a:ext uri="{FF2B5EF4-FFF2-40B4-BE49-F238E27FC236}">
                <a16:creationId xmlns:a16="http://schemas.microsoft.com/office/drawing/2014/main" id="{5347BBFB-C0EE-A7E0-3AB6-97D72F7B33BB}"/>
              </a:ext>
            </a:extLst>
          </p:cNvPr>
          <p:cNvSpPr/>
          <p:nvPr/>
        </p:nvSpPr>
        <p:spPr>
          <a:xfrm>
            <a:off x="8153400" y="5585875"/>
            <a:ext cx="8077200" cy="2140423"/>
          </a:xfrm>
          <a:prstGeom prst="wedgeRectCallout">
            <a:avLst>
              <a:gd name="adj1" fmla="val -74202"/>
              <a:gd name="adj2" fmla="val -8756"/>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180000" rtlCol="0" anchor="ctr"/>
          <a:lstStyle/>
          <a:p>
            <a:pPr algn="ctr">
              <a:lnSpc>
                <a:spcPct val="150000"/>
              </a:lnSpc>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Một số nội dung chính: sự việc, </a:t>
            </a:r>
          </a:p>
          <a:p>
            <a:pPr algn="ctr">
              <a:lnSpc>
                <a:spcPct val="150000"/>
              </a:lnSpc>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nhân vật, hình ảnh, câu văn em thích.</a:t>
            </a:r>
            <a:endParaRPr lang="vi-VN" sz="3600" dirty="0">
              <a:solidFill>
                <a:schemeClr val="tx1"/>
              </a:solidFill>
              <a:effectLst/>
              <a:latin typeface="Arial" panose="020B0604020202020204" pitchFamily="34" charset="0"/>
              <a:cs typeface="Arial" panose="020B0604020202020204" pitchFamily="34" charset="0"/>
            </a:endParaRPr>
          </a:p>
        </p:txBody>
      </p:sp>
      <p:sp>
        <p:nvSpPr>
          <p:cNvPr id="7" name="Freeform 114">
            <a:extLst>
              <a:ext uri="{FF2B5EF4-FFF2-40B4-BE49-F238E27FC236}">
                <a16:creationId xmlns:a16="http://schemas.microsoft.com/office/drawing/2014/main" id="{72FE2576-2111-264A-7957-75A92F45EB98}"/>
              </a:ext>
            </a:extLst>
          </p:cNvPr>
          <p:cNvSpPr/>
          <p:nvPr/>
        </p:nvSpPr>
        <p:spPr>
          <a:xfrm>
            <a:off x="2057400" y="3880411"/>
            <a:ext cx="4114800" cy="5938379"/>
          </a:xfrm>
          <a:custGeom>
            <a:avLst/>
            <a:gdLst/>
            <a:ahLst/>
            <a:cxnLst/>
            <a:rect l="l" t="t" r="r" b="b"/>
            <a:pathLst>
              <a:path w="752976" h="1086676">
                <a:moveTo>
                  <a:pt x="0" y="0"/>
                </a:moveTo>
                <a:lnTo>
                  <a:pt x="752976" y="0"/>
                </a:lnTo>
                <a:lnTo>
                  <a:pt x="752976" y="1086676"/>
                </a:lnTo>
                <a:lnTo>
                  <a:pt x="0" y="1086676"/>
                </a:lnTo>
                <a:lnTo>
                  <a:pt x="0" y="0"/>
                </a:lnTo>
                <a:close/>
              </a:path>
            </a:pathLst>
          </a:custGeom>
          <a:blipFill>
            <a:blip r:embed="rId5"/>
            <a:stretch>
              <a:fillRect/>
            </a:stretch>
          </a:blipFill>
        </p:spPr>
      </p:sp>
      <p:sp>
        <p:nvSpPr>
          <p:cNvPr id="8" name="Speech Bubble: Rectangle 7">
            <a:extLst>
              <a:ext uri="{FF2B5EF4-FFF2-40B4-BE49-F238E27FC236}">
                <a16:creationId xmlns:a16="http://schemas.microsoft.com/office/drawing/2014/main" id="{2F3FAF3B-EA6A-60ED-537B-BB2EF074CD46}"/>
              </a:ext>
            </a:extLst>
          </p:cNvPr>
          <p:cNvSpPr/>
          <p:nvPr/>
        </p:nvSpPr>
        <p:spPr>
          <a:xfrm>
            <a:off x="8153400" y="4196546"/>
            <a:ext cx="8077200" cy="946954"/>
          </a:xfrm>
          <a:prstGeom prst="wedgeRectCallout">
            <a:avLst>
              <a:gd name="adj1" fmla="val -70656"/>
              <a:gd name="adj2" fmla="val 45640"/>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180000" rtlCol="0" anchor="ctr"/>
          <a:lstStyle/>
          <a:p>
            <a:pPr algn="ctr">
              <a:lnSpc>
                <a:spcPct val="150000"/>
              </a:lnSpc>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Tên bài đọc.</a:t>
            </a:r>
            <a:endParaRPr lang="vi-VN" sz="3600" dirty="0">
              <a:solidFill>
                <a:schemeClr val="tx1"/>
              </a:solidFill>
              <a:effectLst/>
              <a:latin typeface="Arial" panose="020B0604020202020204" pitchFamily="34" charset="0"/>
              <a:cs typeface="Arial" panose="020B0604020202020204" pitchFamily="34" charset="0"/>
            </a:endParaRPr>
          </a:p>
        </p:txBody>
      </p:sp>
      <p:sp>
        <p:nvSpPr>
          <p:cNvPr id="9" name="Speech Bubble: Rectangle 8">
            <a:extLst>
              <a:ext uri="{FF2B5EF4-FFF2-40B4-BE49-F238E27FC236}">
                <a16:creationId xmlns:a16="http://schemas.microsoft.com/office/drawing/2014/main" id="{F62F7123-6317-8397-6EFB-D17EF3B46913}"/>
              </a:ext>
            </a:extLst>
          </p:cNvPr>
          <p:cNvSpPr/>
          <p:nvPr/>
        </p:nvSpPr>
        <p:spPr>
          <a:xfrm>
            <a:off x="8153400" y="8168673"/>
            <a:ext cx="8077200" cy="1145434"/>
          </a:xfrm>
          <a:prstGeom prst="wedgeRectCallout">
            <a:avLst>
              <a:gd name="adj1" fmla="val -73696"/>
              <a:gd name="adj2" fmla="val -43394"/>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180000" rtlCol="0" anchor="ctr"/>
          <a:lstStyle/>
          <a:p>
            <a:pPr algn="ctr">
              <a:lnSpc>
                <a:spcPct val="150000"/>
              </a:lnSpc>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Cảm nghĩ của em.</a:t>
            </a:r>
            <a:endParaRPr lang="vi-VN" sz="36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785640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left)">
                                      <p:cBhvr>
                                        <p:cTn id="15" dur="500"/>
                                        <p:tgtEl>
                                          <p:spTgt spid="6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0"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5390A02-D482-08D8-A5A3-31ACBF495A48}"/>
              </a:ext>
            </a:extLst>
          </p:cNvPr>
          <p:cNvGrpSpPr/>
          <p:nvPr/>
        </p:nvGrpSpPr>
        <p:grpSpPr>
          <a:xfrm>
            <a:off x="1" y="6546364"/>
            <a:ext cx="18287999" cy="3771724"/>
            <a:chOff x="1" y="6546364"/>
            <a:chExt cx="18287999" cy="3771724"/>
          </a:xfrm>
        </p:grpSpPr>
        <p:sp>
          <p:nvSpPr>
            <p:cNvPr id="17" name="Freeform 3">
              <a:extLst>
                <a:ext uri="{FF2B5EF4-FFF2-40B4-BE49-F238E27FC236}">
                  <a16:creationId xmlns:a16="http://schemas.microsoft.com/office/drawing/2014/main" id="{2139A5CF-DD54-DC6A-C7F6-3E6A63D17EF3}"/>
                </a:ext>
              </a:extLst>
            </p:cNvPr>
            <p:cNvSpPr/>
            <p:nvPr/>
          </p:nvSpPr>
          <p:spPr>
            <a:xfrm>
              <a:off x="1" y="6709586"/>
              <a:ext cx="6030694" cy="3608501"/>
            </a:xfrm>
            <a:custGeom>
              <a:avLst/>
              <a:gdLst/>
              <a:ahLst/>
              <a:cxnLst/>
              <a:rect l="l" t="t" r="r" b="b"/>
              <a:pathLst>
                <a:path w="2033043" h="1222367">
                  <a:moveTo>
                    <a:pt x="0" y="0"/>
                  </a:moveTo>
                  <a:lnTo>
                    <a:pt x="2033043" y="0"/>
                  </a:lnTo>
                  <a:lnTo>
                    <a:pt x="2033043" y="1222368"/>
                  </a:lnTo>
                  <a:lnTo>
                    <a:pt x="0" y="1222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3">
              <a:extLst>
                <a:ext uri="{FF2B5EF4-FFF2-40B4-BE49-F238E27FC236}">
                  <a16:creationId xmlns:a16="http://schemas.microsoft.com/office/drawing/2014/main" id="{8E1744D2-B653-55D1-B33A-6850F71C0FB2}"/>
                </a:ext>
              </a:extLst>
            </p:cNvPr>
            <p:cNvSpPr/>
            <p:nvPr/>
          </p:nvSpPr>
          <p:spPr>
            <a:xfrm flipH="1">
              <a:off x="6012983" y="6546364"/>
              <a:ext cx="6273138" cy="3771724"/>
            </a:xfrm>
            <a:custGeom>
              <a:avLst/>
              <a:gdLst/>
              <a:ahLst/>
              <a:cxnLst/>
              <a:rect l="l" t="t" r="r" b="b"/>
              <a:pathLst>
                <a:path w="2033043" h="1222367">
                  <a:moveTo>
                    <a:pt x="0" y="0"/>
                  </a:moveTo>
                  <a:lnTo>
                    <a:pt x="2033043" y="0"/>
                  </a:lnTo>
                  <a:lnTo>
                    <a:pt x="2033043" y="1222368"/>
                  </a:lnTo>
                  <a:lnTo>
                    <a:pt x="0" y="1222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3">
              <a:extLst>
                <a:ext uri="{FF2B5EF4-FFF2-40B4-BE49-F238E27FC236}">
                  <a16:creationId xmlns:a16="http://schemas.microsoft.com/office/drawing/2014/main" id="{F9DD2429-EC3A-9274-41DD-8BC3FB240726}"/>
                </a:ext>
              </a:extLst>
            </p:cNvPr>
            <p:cNvSpPr/>
            <p:nvPr/>
          </p:nvSpPr>
          <p:spPr>
            <a:xfrm>
              <a:off x="12286335" y="6709586"/>
              <a:ext cx="6001665" cy="3608501"/>
            </a:xfrm>
            <a:custGeom>
              <a:avLst/>
              <a:gdLst/>
              <a:ahLst/>
              <a:cxnLst/>
              <a:rect l="l" t="t" r="r" b="b"/>
              <a:pathLst>
                <a:path w="2033043" h="1222367">
                  <a:moveTo>
                    <a:pt x="0" y="0"/>
                  </a:moveTo>
                  <a:lnTo>
                    <a:pt x="2033043" y="0"/>
                  </a:lnTo>
                  <a:lnTo>
                    <a:pt x="2033043" y="1222368"/>
                  </a:lnTo>
                  <a:lnTo>
                    <a:pt x="0" y="1222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1" name="TextBox 5">
            <a:extLst>
              <a:ext uri="{FF2B5EF4-FFF2-40B4-BE49-F238E27FC236}">
                <a16:creationId xmlns:a16="http://schemas.microsoft.com/office/drawing/2014/main" id="{344E4B3F-C45F-07FB-E1BC-F80C61AEAAB9}"/>
              </a:ext>
            </a:extLst>
          </p:cNvPr>
          <p:cNvSpPr txBox="1"/>
          <p:nvPr/>
        </p:nvSpPr>
        <p:spPr>
          <a:xfrm>
            <a:off x="2763665" y="921494"/>
            <a:ext cx="12760669" cy="5311839"/>
          </a:xfrm>
          <a:prstGeom prst="rect">
            <a:avLst/>
          </a:prstGeom>
        </p:spPr>
        <p:txBody>
          <a:bodyPr wrap="square" lIns="0" tIns="0" rIns="0" bIns="0" rtlCol="0" anchor="t">
            <a:spAutoFit/>
          </a:bodyPr>
          <a:lstStyle/>
          <a:p>
            <a:pPr marL="0" marR="0" algn="ctr">
              <a:lnSpc>
                <a:spcPct val="150000"/>
              </a:lnSpc>
              <a:spcBef>
                <a:spcPts val="0"/>
              </a:spcBef>
              <a:spcAft>
                <a:spcPts val="0"/>
              </a:spcAft>
            </a:pPr>
            <a:r>
              <a:rPr lang="vi-VN" sz="8000" b="1" dirty="0">
                <a:solidFill>
                  <a:srgbClr val="333D29"/>
                </a:solidFill>
                <a:effectLst/>
                <a:latin typeface="Arial" panose="020B0604020202020204" pitchFamily="34" charset="0"/>
                <a:ea typeface="宋体" panose="02010600030101010101" pitchFamily="2" charset="-122"/>
                <a:cs typeface="Arial" panose="020B0604020202020204" pitchFamily="34" charset="0"/>
              </a:rPr>
              <a:t>TRÂN TRỌNG CẢM ƠN SỰ QUAN TÂM THEO DÕI CỦA CÁC EM</a:t>
            </a:r>
          </a:p>
        </p:txBody>
      </p:sp>
    </p:spTree>
    <p:extLst>
      <p:ext uri="{BB962C8B-B14F-4D97-AF65-F5344CB8AC3E}">
        <p14:creationId xmlns:p14="http://schemas.microsoft.com/office/powerpoint/2010/main" val="21242747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 y="9478552"/>
            <a:ext cx="13729932" cy="808448"/>
            <a:chOff x="0" y="0"/>
            <a:chExt cx="18306576" cy="1077931"/>
          </a:xfrm>
        </p:grpSpPr>
        <p:sp>
          <p:nvSpPr>
            <p:cNvPr id="3" name="Freeform 3"/>
            <p:cNvSpPr/>
            <p:nvPr/>
          </p:nvSpPr>
          <p:spPr>
            <a:xfrm>
              <a:off x="127" y="254"/>
              <a:ext cx="18306415" cy="1077468"/>
            </a:xfrm>
            <a:custGeom>
              <a:avLst/>
              <a:gdLst/>
              <a:ahLst/>
              <a:cxnLst/>
              <a:rect l="l" t="t" r="r" b="b"/>
              <a:pathLst>
                <a:path w="18306415" h="1077468">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A4AC86"/>
            </a:solidFill>
          </p:spPr>
        </p:sp>
      </p:grpSp>
      <p:sp>
        <p:nvSpPr>
          <p:cNvPr id="4" name="Freeform 4"/>
          <p:cNvSpPr/>
          <p:nvPr/>
        </p:nvSpPr>
        <p:spPr>
          <a:xfrm>
            <a:off x="12649700" y="8218895"/>
            <a:ext cx="5638302" cy="2182310"/>
          </a:xfrm>
          <a:custGeom>
            <a:avLst/>
            <a:gdLst/>
            <a:ahLst/>
            <a:cxnLst/>
            <a:rect l="l" t="t" r="r" b="b"/>
            <a:pathLst>
              <a:path w="5638302" h="2182310">
                <a:moveTo>
                  <a:pt x="0" y="0"/>
                </a:moveTo>
                <a:lnTo>
                  <a:pt x="5638302" y="0"/>
                </a:lnTo>
                <a:lnTo>
                  <a:pt x="5638302" y="2182310"/>
                </a:lnTo>
                <a:lnTo>
                  <a:pt x="0" y="21823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60500" y="9310050"/>
            <a:ext cx="3049802" cy="1145432"/>
          </a:xfrm>
          <a:custGeom>
            <a:avLst/>
            <a:gdLst/>
            <a:ahLst/>
            <a:cxnLst/>
            <a:rect l="l" t="t" r="r" b="b"/>
            <a:pathLst>
              <a:path w="3049802" h="1145432">
                <a:moveTo>
                  <a:pt x="0" y="0"/>
                </a:moveTo>
                <a:lnTo>
                  <a:pt x="3049802" y="0"/>
                </a:lnTo>
                <a:lnTo>
                  <a:pt x="3049802" y="1145432"/>
                </a:lnTo>
                <a:lnTo>
                  <a:pt x="0" y="1145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4">
            <a:extLst>
              <a:ext uri="{FF2B5EF4-FFF2-40B4-BE49-F238E27FC236}">
                <a16:creationId xmlns:a16="http://schemas.microsoft.com/office/drawing/2014/main" id="{D61B7DB7-FAD7-4210-2AEE-E546824904A4}"/>
              </a:ext>
            </a:extLst>
          </p:cNvPr>
          <p:cNvSpPr txBox="1"/>
          <p:nvPr/>
        </p:nvSpPr>
        <p:spPr>
          <a:xfrm>
            <a:off x="647700" y="647700"/>
            <a:ext cx="16992600" cy="182492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Calibri" panose="020F0502020204030204" pitchFamily="34" charset="0"/>
                <a:cs typeface="Arial" panose="020B0604020202020204" pitchFamily="34" charset="0"/>
              </a:rPr>
              <a:t>Quan sát tranh và đọc tên các bài thơ, câu chuyện dưới đây. Hãy đoán xem bài thơ, câu chuyện nào nói về hành động dũng cảm nào:</a:t>
            </a:r>
            <a:endParaRPr lang="vi-VN" sz="4000" b="1" dirty="0">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7C89ACC-2263-B432-F53C-ABC4C87CCB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76769" y="3162300"/>
            <a:ext cx="6482056" cy="3500475"/>
          </a:xfrm>
          <a:prstGeom prst="rect">
            <a:avLst/>
          </a:prstGeom>
        </p:spPr>
      </p:pic>
      <p:pic>
        <p:nvPicPr>
          <p:cNvPr id="10" name="Picture 9">
            <a:extLst>
              <a:ext uri="{FF2B5EF4-FFF2-40B4-BE49-F238E27FC236}">
                <a16:creationId xmlns:a16="http://schemas.microsoft.com/office/drawing/2014/main" id="{9A188505-38DF-2D10-A410-90FEB31F3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0919" y="3164633"/>
            <a:ext cx="5126681" cy="3500475"/>
          </a:xfrm>
          <a:prstGeom prst="rect">
            <a:avLst/>
          </a:prstGeom>
        </p:spPr>
      </p:pic>
      <p:pic>
        <p:nvPicPr>
          <p:cNvPr id="19" name="Picture 18">
            <a:extLst>
              <a:ext uri="{FF2B5EF4-FFF2-40B4-BE49-F238E27FC236}">
                <a16:creationId xmlns:a16="http://schemas.microsoft.com/office/drawing/2014/main" id="{9DD46DB7-A68E-96EB-F341-7B4510B086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471" y="3164633"/>
            <a:ext cx="4862279" cy="3500475"/>
          </a:xfrm>
          <a:prstGeom prst="rect">
            <a:avLst/>
          </a:prstGeom>
        </p:spPr>
      </p:pic>
      <p:sp>
        <p:nvSpPr>
          <p:cNvPr id="20" name="TextBox 19">
            <a:extLst>
              <a:ext uri="{FF2B5EF4-FFF2-40B4-BE49-F238E27FC236}">
                <a16:creationId xmlns:a16="http://schemas.microsoft.com/office/drawing/2014/main" id="{FFA5029F-4D45-B6AA-3BCE-7ED27EB45B53}"/>
              </a:ext>
            </a:extLst>
          </p:cNvPr>
          <p:cNvSpPr txBox="1"/>
          <p:nvPr/>
        </p:nvSpPr>
        <p:spPr>
          <a:xfrm>
            <a:off x="1035045" y="6973153"/>
            <a:ext cx="4131129" cy="1651671"/>
          </a:xfrm>
          <a:prstGeom prst="rect">
            <a:avLst/>
          </a:prstGeom>
          <a:noFill/>
        </p:spPr>
        <p:txBody>
          <a:bodyPr wrap="square">
            <a:spAutoFit/>
          </a:bodyPr>
          <a:lstStyle/>
          <a:p>
            <a:pPr algn="ctr">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Bài thơ về tiểu đội xe không kính</a:t>
            </a:r>
            <a:endParaRPr lang="vi-VN" sz="3600" dirty="0">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1E286D3-58B9-ACC6-C961-8CC6A540BCA0}"/>
              </a:ext>
            </a:extLst>
          </p:cNvPr>
          <p:cNvSpPr txBox="1"/>
          <p:nvPr/>
        </p:nvSpPr>
        <p:spPr>
          <a:xfrm>
            <a:off x="6886106" y="6973153"/>
            <a:ext cx="3136306" cy="1651671"/>
          </a:xfrm>
          <a:prstGeom prst="rect">
            <a:avLst/>
          </a:prstGeom>
          <a:noFill/>
        </p:spPr>
        <p:txBody>
          <a:bodyPr wrap="square">
            <a:spAutoFit/>
          </a:bodyPr>
          <a:lstStyle/>
          <a:p>
            <a:pPr algn="ctr">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Xả thân cứu đoàn tàu</a:t>
            </a:r>
            <a:endParaRPr lang="vi-VN" sz="3600" dirty="0">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D803982-940A-117C-5383-4C64279532EC}"/>
              </a:ext>
            </a:extLst>
          </p:cNvPr>
          <p:cNvSpPr txBox="1"/>
          <p:nvPr/>
        </p:nvSpPr>
        <p:spPr>
          <a:xfrm>
            <a:off x="12473813" y="6969596"/>
            <a:ext cx="4287968" cy="1651671"/>
          </a:xfrm>
          <a:prstGeom prst="rect">
            <a:avLst/>
          </a:prstGeom>
          <a:noFill/>
        </p:spPr>
        <p:txBody>
          <a:bodyPr wrap="square">
            <a:spAutoFit/>
          </a:bodyPr>
          <a:lstStyle/>
          <a:p>
            <a:pPr algn="ctr">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Sự thật là thước đo chân lí</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595829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up)">
                                      <p:cBhvr>
                                        <p:cTn id="13" dur="500"/>
                                        <p:tgtEl>
                                          <p:spTgt spid="1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ppt_y</p:attrName>
                                        </p:attrNameLst>
                                      </p:cBhvr>
                                      <p:tavLst>
                                        <p:tav tm="0">
                                          <p:val>
                                            <p:strVal val="#ppt_y+#ppt_h*1.125000"/>
                                          </p:val>
                                        </p:tav>
                                        <p:tav tm="100000">
                                          <p:val>
                                            <p:strVal val="#ppt_y"/>
                                          </p:val>
                                        </p:tav>
                                      </p:tavLst>
                                    </p:anim>
                                    <p:animEffect transition="in" filter="wipe(up)">
                                      <p:cBhvr>
                                        <p:cTn id="17" dur="500"/>
                                        <p:tgtEl>
                                          <p:spTgt spid="20"/>
                                        </p:tgtEl>
                                      </p:cBhvr>
                                    </p:animEffect>
                                  </p:childTnLst>
                                </p:cTn>
                              </p:par>
                              <p:par>
                                <p:cTn id="18" presetID="1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ppt_y</p:attrName>
                                        </p:attrNameLst>
                                      </p:cBhvr>
                                      <p:tavLst>
                                        <p:tav tm="0">
                                          <p:val>
                                            <p:strVal val="#ppt_y+#ppt_h*1.125000"/>
                                          </p:val>
                                        </p:tav>
                                        <p:tav tm="100000">
                                          <p:val>
                                            <p:strVal val="#ppt_y"/>
                                          </p:val>
                                        </p:tav>
                                      </p:tavLst>
                                    </p:anim>
                                    <p:animEffect transition="in" filter="wipe(up)">
                                      <p:cBhvr>
                                        <p:cTn id="25" dur="500"/>
                                        <p:tgtEl>
                                          <p:spTgt spid="21"/>
                                        </p:tgtEl>
                                      </p:cBhvr>
                                    </p:animEffect>
                                  </p:childTnLst>
                                </p:cTn>
                              </p:par>
                              <p:par>
                                <p:cTn id="26" presetID="1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ppt_y</p:attrName>
                                        </p:attrNameLst>
                                      </p:cBhvr>
                                      <p:tavLst>
                                        <p:tav tm="0">
                                          <p:val>
                                            <p:strVal val="#ppt_y+#ppt_h*1.125000"/>
                                          </p:val>
                                        </p:tav>
                                        <p:tav tm="100000">
                                          <p:val>
                                            <p:strVal val="#ppt_y"/>
                                          </p:val>
                                        </p:tav>
                                      </p:tavLst>
                                    </p:anim>
                                    <p:animEffect transition="in" filter="wipe(up)">
                                      <p:cBhvr>
                                        <p:cTn id="29" dur="500"/>
                                        <p:tgtEl>
                                          <p:spTgt spid="8"/>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p:tgtEl>
                                          <p:spTgt spid="22"/>
                                        </p:tgtEl>
                                        <p:attrNameLst>
                                          <p:attrName>ppt_y</p:attrName>
                                        </p:attrNameLst>
                                      </p:cBhvr>
                                      <p:tavLst>
                                        <p:tav tm="0">
                                          <p:val>
                                            <p:strVal val="#ppt_y+#ppt_h*1.125000"/>
                                          </p:val>
                                        </p:tav>
                                        <p:tav tm="100000">
                                          <p:val>
                                            <p:strVal val="#ppt_y"/>
                                          </p:val>
                                        </p:tav>
                                      </p:tavLst>
                                    </p:anim>
                                    <p:animEffect transition="in" filter="wipe(up)">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 y="9478552"/>
            <a:ext cx="13729932" cy="808448"/>
            <a:chOff x="0" y="0"/>
            <a:chExt cx="18306576" cy="1077931"/>
          </a:xfrm>
        </p:grpSpPr>
        <p:sp>
          <p:nvSpPr>
            <p:cNvPr id="3" name="Freeform 3"/>
            <p:cNvSpPr/>
            <p:nvPr/>
          </p:nvSpPr>
          <p:spPr>
            <a:xfrm>
              <a:off x="127" y="254"/>
              <a:ext cx="18306415" cy="1077468"/>
            </a:xfrm>
            <a:custGeom>
              <a:avLst/>
              <a:gdLst/>
              <a:ahLst/>
              <a:cxnLst/>
              <a:rect l="l" t="t" r="r" b="b"/>
              <a:pathLst>
                <a:path w="18306415" h="1077468">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A4AC86"/>
            </a:solidFill>
          </p:spPr>
        </p:sp>
      </p:grpSp>
      <p:sp>
        <p:nvSpPr>
          <p:cNvPr id="4" name="Freeform 4"/>
          <p:cNvSpPr/>
          <p:nvPr/>
        </p:nvSpPr>
        <p:spPr>
          <a:xfrm>
            <a:off x="12649700" y="8184737"/>
            <a:ext cx="5638302" cy="2182310"/>
          </a:xfrm>
          <a:custGeom>
            <a:avLst/>
            <a:gdLst/>
            <a:ahLst/>
            <a:cxnLst/>
            <a:rect l="l" t="t" r="r" b="b"/>
            <a:pathLst>
              <a:path w="5638302" h="2182310">
                <a:moveTo>
                  <a:pt x="0" y="0"/>
                </a:moveTo>
                <a:lnTo>
                  <a:pt x="5638302" y="0"/>
                </a:lnTo>
                <a:lnTo>
                  <a:pt x="5638302" y="2182310"/>
                </a:lnTo>
                <a:lnTo>
                  <a:pt x="0" y="21823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60500" y="9310050"/>
            <a:ext cx="3049802" cy="1145432"/>
          </a:xfrm>
          <a:custGeom>
            <a:avLst/>
            <a:gdLst/>
            <a:ahLst/>
            <a:cxnLst/>
            <a:rect l="l" t="t" r="r" b="b"/>
            <a:pathLst>
              <a:path w="3049802" h="1145432">
                <a:moveTo>
                  <a:pt x="0" y="0"/>
                </a:moveTo>
                <a:lnTo>
                  <a:pt x="3049802" y="0"/>
                </a:lnTo>
                <a:lnTo>
                  <a:pt x="3049802" y="1145432"/>
                </a:lnTo>
                <a:lnTo>
                  <a:pt x="0" y="1145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4">
            <a:extLst>
              <a:ext uri="{FF2B5EF4-FFF2-40B4-BE49-F238E27FC236}">
                <a16:creationId xmlns:a16="http://schemas.microsoft.com/office/drawing/2014/main" id="{D61B7DB7-FAD7-4210-2AEE-E546824904A4}"/>
              </a:ext>
            </a:extLst>
          </p:cNvPr>
          <p:cNvSpPr txBox="1"/>
          <p:nvPr/>
        </p:nvSpPr>
        <p:spPr>
          <a:xfrm>
            <a:off x="7543800" y="394020"/>
            <a:ext cx="3200400" cy="861774"/>
          </a:xfrm>
          <a:prstGeom prst="rect">
            <a:avLst/>
          </a:prstGeom>
          <a:noFill/>
        </p:spPr>
        <p:txBody>
          <a:bodyPr wrap="square">
            <a:spAutoFit/>
          </a:bodyPr>
          <a:lstStyle/>
          <a:p>
            <a:pPr algn="ctr"/>
            <a:r>
              <a:rPr lang="vi-VN" sz="5000" b="1" dirty="0">
                <a:effectLst/>
                <a:latin typeface="Arial" panose="020B0604020202020204" pitchFamily="34" charset="0"/>
                <a:ea typeface="Calibri" panose="020F0502020204030204" pitchFamily="34" charset="0"/>
                <a:cs typeface="Arial" panose="020B0604020202020204" pitchFamily="34" charset="0"/>
              </a:rPr>
              <a:t>Đáp án</a:t>
            </a:r>
            <a:endParaRPr lang="vi-VN" sz="5000" b="1" dirty="0">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7C89ACC-2263-B432-F53C-ABC4C87CCB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76769" y="1599488"/>
            <a:ext cx="6482056" cy="3500475"/>
          </a:xfrm>
          <a:prstGeom prst="rect">
            <a:avLst/>
          </a:prstGeom>
        </p:spPr>
      </p:pic>
      <p:pic>
        <p:nvPicPr>
          <p:cNvPr id="10" name="Picture 9">
            <a:extLst>
              <a:ext uri="{FF2B5EF4-FFF2-40B4-BE49-F238E27FC236}">
                <a16:creationId xmlns:a16="http://schemas.microsoft.com/office/drawing/2014/main" id="{9A188505-38DF-2D10-A410-90FEB31F3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4547" y="1601821"/>
            <a:ext cx="5126681" cy="3500475"/>
          </a:xfrm>
          <a:prstGeom prst="rect">
            <a:avLst/>
          </a:prstGeom>
        </p:spPr>
      </p:pic>
      <p:pic>
        <p:nvPicPr>
          <p:cNvPr id="19" name="Picture 18">
            <a:extLst>
              <a:ext uri="{FF2B5EF4-FFF2-40B4-BE49-F238E27FC236}">
                <a16:creationId xmlns:a16="http://schemas.microsoft.com/office/drawing/2014/main" id="{9DD46DB7-A68E-96EB-F341-7B4510B086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099" y="1601821"/>
            <a:ext cx="4862279" cy="3500475"/>
          </a:xfrm>
          <a:prstGeom prst="rect">
            <a:avLst/>
          </a:prstGeom>
        </p:spPr>
      </p:pic>
      <p:sp>
        <p:nvSpPr>
          <p:cNvPr id="20" name="TextBox 19">
            <a:extLst>
              <a:ext uri="{FF2B5EF4-FFF2-40B4-BE49-F238E27FC236}">
                <a16:creationId xmlns:a16="http://schemas.microsoft.com/office/drawing/2014/main" id="{FFA5029F-4D45-B6AA-3BCE-7ED27EB45B53}"/>
              </a:ext>
            </a:extLst>
          </p:cNvPr>
          <p:cNvSpPr txBox="1"/>
          <p:nvPr/>
        </p:nvSpPr>
        <p:spPr>
          <a:xfrm>
            <a:off x="1035045" y="5410341"/>
            <a:ext cx="4131129" cy="1651671"/>
          </a:xfrm>
          <a:prstGeom prst="rect">
            <a:avLst/>
          </a:prstGeom>
          <a:noFill/>
        </p:spPr>
        <p:txBody>
          <a:bodyPr wrap="square">
            <a:spAutoFit/>
          </a:bodyPr>
          <a:lstStyle/>
          <a:p>
            <a:pPr algn="ctr">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Bài thơ về tiểu đội xe không kính</a:t>
            </a:r>
            <a:endParaRPr lang="vi-VN" sz="3600" dirty="0">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1E286D3-58B9-ACC6-C961-8CC6A540BCA0}"/>
              </a:ext>
            </a:extLst>
          </p:cNvPr>
          <p:cNvSpPr txBox="1"/>
          <p:nvPr/>
        </p:nvSpPr>
        <p:spPr>
          <a:xfrm>
            <a:off x="6886106" y="5410341"/>
            <a:ext cx="3136306" cy="1651671"/>
          </a:xfrm>
          <a:prstGeom prst="rect">
            <a:avLst/>
          </a:prstGeom>
          <a:noFill/>
        </p:spPr>
        <p:txBody>
          <a:bodyPr wrap="square">
            <a:spAutoFit/>
          </a:bodyPr>
          <a:lstStyle/>
          <a:p>
            <a:pPr algn="ctr">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Xả thân cứu đoàn tàu</a:t>
            </a:r>
            <a:endParaRPr lang="vi-VN" sz="3600" dirty="0">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D803982-940A-117C-5383-4C64279532EC}"/>
              </a:ext>
            </a:extLst>
          </p:cNvPr>
          <p:cNvSpPr txBox="1"/>
          <p:nvPr/>
        </p:nvSpPr>
        <p:spPr>
          <a:xfrm>
            <a:off x="12473813" y="5406784"/>
            <a:ext cx="4287968" cy="1651671"/>
          </a:xfrm>
          <a:prstGeom prst="rect">
            <a:avLst/>
          </a:prstGeom>
          <a:noFill/>
        </p:spPr>
        <p:txBody>
          <a:bodyPr wrap="square">
            <a:spAutoFit/>
          </a:bodyPr>
          <a:lstStyle/>
          <a:p>
            <a:pPr algn="ctr">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Sự thật là thước đo chân lí</a:t>
            </a:r>
            <a:endParaRPr lang="vi-VN" sz="3600" dirty="0">
              <a:effectLst/>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CEC37D18-F2B1-78EB-C729-673C3CCF3469}"/>
              </a:ext>
            </a:extLst>
          </p:cNvPr>
          <p:cNvSpPr/>
          <p:nvPr/>
        </p:nvSpPr>
        <p:spPr>
          <a:xfrm>
            <a:off x="6205906" y="7413102"/>
            <a:ext cx="4496705" cy="1590580"/>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0" rIns="288000" bIns="252000" rtlCol="0" anchor="ctr"/>
          <a:lstStyle/>
          <a:p>
            <a:pPr marL="742950" indent="-742950" algn="ctr">
              <a:lnSpc>
                <a:spcPct val="150000"/>
              </a:lnSpc>
              <a:buAutoNum type="alphaLcPeriod"/>
            </a:pP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Dũng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cảm</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lao</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động</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solidFill>
                <a:schemeClr val="tx1"/>
              </a:solidFill>
              <a:effectLst/>
              <a:latin typeface="Arial" panose="020B060402020202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325BFE06-386E-A318-8076-34C4BBB33D1E}"/>
              </a:ext>
            </a:extLst>
          </p:cNvPr>
          <p:cNvSpPr/>
          <p:nvPr/>
        </p:nvSpPr>
        <p:spPr>
          <a:xfrm>
            <a:off x="702128" y="7413102"/>
            <a:ext cx="4496705" cy="1590580"/>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b</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Dũng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cảm</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chiến đấu.</a:t>
            </a:r>
            <a:endParaRPr lang="en-US" sz="3600" dirty="0">
              <a:solidFill>
                <a:schemeClr val="tx1"/>
              </a:solidFill>
              <a:effectLst/>
              <a:latin typeface="Arial" panose="020B0604020202020204" pitchFamily="34" charset="0"/>
              <a:cs typeface="Arial" panose="020B0604020202020204" pitchFamily="34" charset="0"/>
            </a:endParaRPr>
          </a:p>
        </p:txBody>
      </p:sp>
      <p:sp>
        <p:nvSpPr>
          <p:cNvPr id="9" name="Arrow: Pentagon 8">
            <a:extLst>
              <a:ext uri="{FF2B5EF4-FFF2-40B4-BE49-F238E27FC236}">
                <a16:creationId xmlns:a16="http://schemas.microsoft.com/office/drawing/2014/main" id="{D095D581-ADDB-AE8C-085E-2CA4D0538E0D}"/>
              </a:ext>
            </a:extLst>
          </p:cNvPr>
          <p:cNvSpPr/>
          <p:nvPr/>
        </p:nvSpPr>
        <p:spPr>
          <a:xfrm>
            <a:off x="12369444" y="7409404"/>
            <a:ext cx="4496705" cy="1590580"/>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c</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Dũng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cảm</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bảo vệ lẽ phải.</a:t>
            </a:r>
            <a:endParaRPr lang="en-US" sz="36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194573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 y="9478552"/>
            <a:ext cx="13729932" cy="808448"/>
            <a:chOff x="0" y="0"/>
            <a:chExt cx="18306576" cy="1077931"/>
          </a:xfrm>
        </p:grpSpPr>
        <p:sp>
          <p:nvSpPr>
            <p:cNvPr id="3" name="Freeform 3"/>
            <p:cNvSpPr/>
            <p:nvPr/>
          </p:nvSpPr>
          <p:spPr>
            <a:xfrm>
              <a:off x="127" y="254"/>
              <a:ext cx="18306415" cy="1077468"/>
            </a:xfrm>
            <a:custGeom>
              <a:avLst/>
              <a:gdLst/>
              <a:ahLst/>
              <a:cxnLst/>
              <a:rect l="l" t="t" r="r" b="b"/>
              <a:pathLst>
                <a:path w="18306415" h="1077468">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A4AC86"/>
            </a:solidFill>
          </p:spPr>
        </p:sp>
      </p:grpSp>
      <p:sp>
        <p:nvSpPr>
          <p:cNvPr id="4" name="Freeform 4"/>
          <p:cNvSpPr/>
          <p:nvPr/>
        </p:nvSpPr>
        <p:spPr>
          <a:xfrm>
            <a:off x="12649700" y="8218895"/>
            <a:ext cx="5638302" cy="2182310"/>
          </a:xfrm>
          <a:custGeom>
            <a:avLst/>
            <a:gdLst/>
            <a:ahLst/>
            <a:cxnLst/>
            <a:rect l="l" t="t" r="r" b="b"/>
            <a:pathLst>
              <a:path w="5638302" h="2182310">
                <a:moveTo>
                  <a:pt x="0" y="0"/>
                </a:moveTo>
                <a:lnTo>
                  <a:pt x="5638302" y="0"/>
                </a:lnTo>
                <a:lnTo>
                  <a:pt x="5638302" y="2182310"/>
                </a:lnTo>
                <a:lnTo>
                  <a:pt x="0" y="21823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60500" y="9310050"/>
            <a:ext cx="3049802" cy="1145432"/>
          </a:xfrm>
          <a:custGeom>
            <a:avLst/>
            <a:gdLst/>
            <a:ahLst/>
            <a:cxnLst/>
            <a:rect l="l" t="t" r="r" b="b"/>
            <a:pathLst>
              <a:path w="3049802" h="1145432">
                <a:moveTo>
                  <a:pt x="0" y="0"/>
                </a:moveTo>
                <a:lnTo>
                  <a:pt x="3049802" y="0"/>
                </a:lnTo>
                <a:lnTo>
                  <a:pt x="3049802" y="1145432"/>
                </a:lnTo>
                <a:lnTo>
                  <a:pt x="0" y="1145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138960" y="506711"/>
            <a:ext cx="10127175" cy="1107996"/>
          </a:xfrm>
          <a:prstGeom prst="rect">
            <a:avLst/>
          </a:prstGeom>
        </p:spPr>
        <p:txBody>
          <a:bodyPr wrap="square" lIns="0" tIns="0" rIns="0" bIns="0" rtlCol="0" anchor="t">
            <a:spAutoFit/>
          </a:bodyPr>
          <a:lstStyle/>
          <a:p>
            <a:pPr algn="just"/>
            <a:r>
              <a:rPr lang="vi-VN" sz="7200" b="1" dirty="0">
                <a:solidFill>
                  <a:srgbClr val="582F0E"/>
                </a:solidFill>
                <a:latin typeface="Arial" panose="020B0604020202020204" pitchFamily="34" charset="0"/>
                <a:cs typeface="Arial" panose="020B0604020202020204" pitchFamily="34" charset="0"/>
              </a:rPr>
              <a:t>CHIA SẺ VỀ CHỦ ĐIỂM</a:t>
            </a:r>
            <a:endParaRPr lang="en-US" sz="7200" b="1" dirty="0">
              <a:solidFill>
                <a:srgbClr val="582F0E"/>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AEDEF452-6903-2FA0-EA83-5B257D0949FF}"/>
              </a:ext>
            </a:extLst>
          </p:cNvPr>
          <p:cNvGrpSpPr/>
          <p:nvPr/>
        </p:nvGrpSpPr>
        <p:grpSpPr>
          <a:xfrm>
            <a:off x="1138960" y="2627789"/>
            <a:ext cx="6778415" cy="5961153"/>
            <a:chOff x="795810" y="2537827"/>
            <a:chExt cx="6778415" cy="5961153"/>
          </a:xfrm>
        </p:grpSpPr>
        <p:sp>
          <p:nvSpPr>
            <p:cNvPr id="11" name="Freeform 5">
              <a:extLst>
                <a:ext uri="{FF2B5EF4-FFF2-40B4-BE49-F238E27FC236}">
                  <a16:creationId xmlns:a16="http://schemas.microsoft.com/office/drawing/2014/main" id="{8D514CAB-2AF6-90FB-EB30-E27FD862C541}"/>
                </a:ext>
              </a:extLst>
            </p:cNvPr>
            <p:cNvSpPr/>
            <p:nvPr/>
          </p:nvSpPr>
          <p:spPr>
            <a:xfrm>
              <a:off x="1066800" y="2537827"/>
              <a:ext cx="6236436" cy="4937178"/>
            </a:xfrm>
            <a:custGeom>
              <a:avLst/>
              <a:gdLst/>
              <a:ahLst/>
              <a:cxnLst/>
              <a:rect l="l" t="t" r="r" b="b"/>
              <a:pathLst>
                <a:path w="1095077" h="866936">
                  <a:moveTo>
                    <a:pt x="0" y="0"/>
                  </a:moveTo>
                  <a:lnTo>
                    <a:pt x="1095077" y="0"/>
                  </a:lnTo>
                  <a:lnTo>
                    <a:pt x="1095077" y="866936"/>
                  </a:lnTo>
                  <a:lnTo>
                    <a:pt x="0" y="866936"/>
                  </a:lnTo>
                  <a:lnTo>
                    <a:pt x="0" y="0"/>
                  </a:lnTo>
                  <a:close/>
                </a:path>
              </a:pathLst>
            </a:custGeom>
            <a:blipFill>
              <a:blip r:embed="rId7"/>
              <a:stretch>
                <a:fillRect/>
              </a:stretch>
            </a:blipFill>
          </p:spPr>
        </p:sp>
        <p:sp>
          <p:nvSpPr>
            <p:cNvPr id="12" name="Rectangle 11">
              <a:extLst>
                <a:ext uri="{FF2B5EF4-FFF2-40B4-BE49-F238E27FC236}">
                  <a16:creationId xmlns:a16="http://schemas.microsoft.com/office/drawing/2014/main" id="{4B8048F8-47B9-775F-8D68-B2ED1341EEF4}"/>
                </a:ext>
              </a:extLst>
            </p:cNvPr>
            <p:cNvSpPr/>
            <p:nvPr/>
          </p:nvSpPr>
          <p:spPr>
            <a:xfrm>
              <a:off x="795810" y="7390984"/>
              <a:ext cx="6778415" cy="1107996"/>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333D29"/>
                  </a:solidFill>
                  <a:latin typeface="Arial" panose="020B0604020202020204" pitchFamily="34" charset="0"/>
                  <a:cs typeface="Arial" panose="020B0604020202020204" pitchFamily="34" charset="0"/>
                </a:rPr>
                <a:t>THẢO LUẬN NHÓM ĐÔI</a:t>
              </a:r>
            </a:p>
          </p:txBody>
        </p:sp>
      </p:grpSp>
      <p:sp>
        <p:nvSpPr>
          <p:cNvPr id="15" name="TextBox 14">
            <a:extLst>
              <a:ext uri="{FF2B5EF4-FFF2-40B4-BE49-F238E27FC236}">
                <a16:creationId xmlns:a16="http://schemas.microsoft.com/office/drawing/2014/main" id="{D61B7DB7-FAD7-4210-2AEE-E546824904A4}"/>
              </a:ext>
            </a:extLst>
          </p:cNvPr>
          <p:cNvSpPr txBox="1"/>
          <p:nvPr/>
        </p:nvSpPr>
        <p:spPr>
          <a:xfrm>
            <a:off x="8519886" y="2262950"/>
            <a:ext cx="8343650" cy="182492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Calibri" panose="020F0502020204030204" pitchFamily="34" charset="0"/>
                <a:cs typeface="Arial" panose="020B0604020202020204" pitchFamily="34" charset="0"/>
              </a:rPr>
              <a:t>Trao đổi về một số biểu hiện của lòng dũng cảm ở học sinh:</a:t>
            </a:r>
            <a:endParaRPr lang="vi-VN" sz="4000" b="1" dirty="0">
              <a:effectLst/>
              <a:latin typeface="Arial" panose="020B0604020202020204" pitchFamily="34" charset="0"/>
              <a:cs typeface="Arial" panose="020B0604020202020204" pitchFamily="34" charset="0"/>
            </a:endParaRPr>
          </a:p>
        </p:txBody>
      </p:sp>
      <p:sp>
        <p:nvSpPr>
          <p:cNvPr id="16" name="Arrow: Pentagon 15">
            <a:extLst>
              <a:ext uri="{FF2B5EF4-FFF2-40B4-BE49-F238E27FC236}">
                <a16:creationId xmlns:a16="http://schemas.microsoft.com/office/drawing/2014/main" id="{C4DD884A-52F8-5091-27D2-AC646C268048}"/>
              </a:ext>
            </a:extLst>
          </p:cNvPr>
          <p:cNvSpPr/>
          <p:nvPr/>
        </p:nvSpPr>
        <p:spPr>
          <a:xfrm>
            <a:off x="8686800" y="4503151"/>
            <a:ext cx="8191250" cy="93369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a. Khi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thấy bản thân mình mắc lỗi.</a:t>
            </a:r>
            <a:endParaRPr lang="en-US" sz="3600" dirty="0">
              <a:solidFill>
                <a:schemeClr val="tx1"/>
              </a:solidFill>
              <a:effectLst/>
              <a:latin typeface="Arial" panose="020B0604020202020204" pitchFamily="34" charset="0"/>
              <a:cs typeface="Arial" panose="020B0604020202020204" pitchFamily="34" charset="0"/>
            </a:endParaRPr>
          </a:p>
        </p:txBody>
      </p:sp>
      <p:sp>
        <p:nvSpPr>
          <p:cNvPr id="17" name="Arrow: Pentagon 16">
            <a:extLst>
              <a:ext uri="{FF2B5EF4-FFF2-40B4-BE49-F238E27FC236}">
                <a16:creationId xmlns:a16="http://schemas.microsoft.com/office/drawing/2014/main" id="{3B4A3C9C-4F39-4C36-AC9E-07FDD2C6086B}"/>
              </a:ext>
            </a:extLst>
          </p:cNvPr>
          <p:cNvSpPr/>
          <p:nvPr/>
        </p:nvSpPr>
        <p:spPr>
          <a:xfrm>
            <a:off x="8686800" y="5687339"/>
            <a:ext cx="8191250" cy="93369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dirty="0">
                <a:solidFill>
                  <a:schemeClr val="tx1"/>
                </a:solidFill>
                <a:latin typeface="Arial" panose="020B0604020202020204" pitchFamily="34" charset="0"/>
                <a:ea typeface="Calibri" panose="020F0502020204030204" pitchFamily="34" charset="0"/>
                <a:cs typeface="Arial" panose="020B0604020202020204" pitchFamily="34" charset="0"/>
              </a:rPr>
              <a:t>b. Khi thấy bạn làm điều sai trái.</a:t>
            </a:r>
            <a:endParaRPr lang="en-US" sz="3600" dirty="0">
              <a:solidFill>
                <a:schemeClr val="tx1"/>
              </a:solidFill>
              <a:effectLst/>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2EDA5114-778A-E8E5-56B1-722D03FBFC47}"/>
              </a:ext>
            </a:extLst>
          </p:cNvPr>
          <p:cNvSpPr/>
          <p:nvPr/>
        </p:nvSpPr>
        <p:spPr>
          <a:xfrm>
            <a:off x="8686800" y="6871527"/>
            <a:ext cx="8191250" cy="93369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c</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Khi thấy cần phải bảo vệ lẽ phải.</a:t>
            </a:r>
            <a:endParaRPr lang="en-US" sz="36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64816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ppt_y</p:attrName>
                                        </p:attrNameLst>
                                      </p:cBhvr>
                                      <p:tavLst>
                                        <p:tav tm="0">
                                          <p:val>
                                            <p:strVal val="#ppt_y+#ppt_h*1.125000"/>
                                          </p:val>
                                        </p:tav>
                                        <p:tav tm="100000">
                                          <p:val>
                                            <p:strVal val="#ppt_y"/>
                                          </p:val>
                                        </p:tav>
                                      </p:tavLst>
                                    </p:anim>
                                    <p:animEffect transition="in" filter="wipe(up)">
                                      <p:cBhvr>
                                        <p:cTn id="23" dur="500"/>
                                        <p:tgtEl>
                                          <p:spTgt spid="16"/>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p:tgtEl>
                                          <p:spTgt spid="17"/>
                                        </p:tgtEl>
                                        <p:attrNameLst>
                                          <p:attrName>ppt_y</p:attrName>
                                        </p:attrNameLst>
                                      </p:cBhvr>
                                      <p:tavLst>
                                        <p:tav tm="0">
                                          <p:val>
                                            <p:strVal val="#ppt_y+#ppt_h*1.125000"/>
                                          </p:val>
                                        </p:tav>
                                        <p:tav tm="100000">
                                          <p:val>
                                            <p:strVal val="#ppt_y"/>
                                          </p:val>
                                        </p:tav>
                                      </p:tavLst>
                                    </p:anim>
                                    <p:animEffect transition="in" filter="wipe(up)">
                                      <p:cBhvr>
                                        <p:cTn id="27" dur="500"/>
                                        <p:tgtEl>
                                          <p:spTgt spid="17"/>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up)">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061CD8-474E-5E6A-4F3F-3D50E9A3FADE}"/>
              </a:ext>
            </a:extLst>
          </p:cNvPr>
          <p:cNvSpPr/>
          <p:nvPr/>
        </p:nvSpPr>
        <p:spPr>
          <a:xfrm>
            <a:off x="2217718" y="4331373"/>
            <a:ext cx="9601200" cy="2182311"/>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marL="571500" indent="-571500" algn="just">
              <a:lnSpc>
                <a:spcPct val="150000"/>
              </a:lnSpc>
              <a:buFont typeface="Arial" panose="020B0604020202020204" pitchFamily="34" charset="0"/>
              <a:buChar char="•"/>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Góp ý với bạn</a:t>
            </a:r>
            <a:endParaRPr lang="vi-VN" sz="3600" dirty="0">
              <a:solidFill>
                <a:schemeClr val="tx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Ngăn bạn làm điều sai trái,...</a:t>
            </a:r>
            <a:endParaRPr lang="vi-VN" sz="3600" dirty="0">
              <a:solidFill>
                <a:schemeClr val="tx1"/>
              </a:solidFill>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5D1EB1F-B2CB-2AC9-987F-7AB45BDB80EC}"/>
              </a:ext>
            </a:extLst>
          </p:cNvPr>
          <p:cNvSpPr/>
          <p:nvPr/>
        </p:nvSpPr>
        <p:spPr>
          <a:xfrm>
            <a:off x="2217718" y="1124089"/>
            <a:ext cx="9601200" cy="2266812"/>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marL="285750" indent="-285750" algn="just">
              <a:lnSpc>
                <a:spcPct val="150000"/>
              </a:lnSpc>
              <a:buFont typeface="Arial" panose="020B0604020202020204" pitchFamily="34" charset="0"/>
              <a:buChar char="•"/>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Tự nhận lỗi, không đổ lỗi cho người khác</a:t>
            </a:r>
            <a:endParaRPr lang="vi-VN" sz="3600" dirty="0">
              <a:solidFill>
                <a:schemeClr val="tx1"/>
              </a:solidFill>
              <a:effectLst/>
              <a:latin typeface="Arial" panose="020B0604020202020204" pitchFamily="34" charset="0"/>
              <a:cs typeface="Arial" panose="020B0604020202020204" pitchFamily="34" charset="0"/>
            </a:endParaRPr>
          </a:p>
          <a:p>
            <a:pPr marL="285750" indent="-285750" algn="l">
              <a:lnSpc>
                <a:spcPct val="150000"/>
              </a:lnSpc>
              <a:buFont typeface="Arial" panose="020B0604020202020204" pitchFamily="34" charset="0"/>
              <a:buChar char="•"/>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Xin lỗi...</a:t>
            </a:r>
            <a:endParaRPr lang="vi-VN" sz="3600" dirty="0">
              <a:solidFill>
                <a:schemeClr val="tx1"/>
              </a:solidFill>
              <a:effectLst/>
              <a:latin typeface="Arial" panose="020B0604020202020204" pitchFamily="34" charset="0"/>
              <a:cs typeface="Arial" panose="020B0604020202020204" pitchFamily="34" charset="0"/>
            </a:endParaRPr>
          </a:p>
        </p:txBody>
      </p:sp>
      <p:grpSp>
        <p:nvGrpSpPr>
          <p:cNvPr id="2" name="Group 2"/>
          <p:cNvGrpSpPr/>
          <p:nvPr/>
        </p:nvGrpSpPr>
        <p:grpSpPr>
          <a:xfrm rot="-10800000">
            <a:off x="2" y="9478552"/>
            <a:ext cx="13729932" cy="808448"/>
            <a:chOff x="0" y="0"/>
            <a:chExt cx="18306576" cy="1077931"/>
          </a:xfrm>
        </p:grpSpPr>
        <p:sp>
          <p:nvSpPr>
            <p:cNvPr id="3" name="Freeform 3"/>
            <p:cNvSpPr/>
            <p:nvPr/>
          </p:nvSpPr>
          <p:spPr>
            <a:xfrm>
              <a:off x="127" y="254"/>
              <a:ext cx="18306415" cy="1077468"/>
            </a:xfrm>
            <a:custGeom>
              <a:avLst/>
              <a:gdLst/>
              <a:ahLst/>
              <a:cxnLst/>
              <a:rect l="l" t="t" r="r" b="b"/>
              <a:pathLst>
                <a:path w="18306415" h="1077468">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A4AC86"/>
            </a:solidFill>
          </p:spPr>
        </p:sp>
      </p:grpSp>
      <p:sp>
        <p:nvSpPr>
          <p:cNvPr id="4" name="Freeform 4"/>
          <p:cNvSpPr/>
          <p:nvPr/>
        </p:nvSpPr>
        <p:spPr>
          <a:xfrm>
            <a:off x="12649700" y="8139161"/>
            <a:ext cx="5638302" cy="2182310"/>
          </a:xfrm>
          <a:custGeom>
            <a:avLst/>
            <a:gdLst/>
            <a:ahLst/>
            <a:cxnLst/>
            <a:rect l="l" t="t" r="r" b="b"/>
            <a:pathLst>
              <a:path w="5638302" h="2182310">
                <a:moveTo>
                  <a:pt x="0" y="0"/>
                </a:moveTo>
                <a:lnTo>
                  <a:pt x="5638302" y="0"/>
                </a:lnTo>
                <a:lnTo>
                  <a:pt x="5638302" y="2182310"/>
                </a:lnTo>
                <a:lnTo>
                  <a:pt x="0" y="21823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60500" y="9310050"/>
            <a:ext cx="3049802" cy="1145432"/>
          </a:xfrm>
          <a:custGeom>
            <a:avLst/>
            <a:gdLst/>
            <a:ahLst/>
            <a:cxnLst/>
            <a:rect l="l" t="t" r="r" b="b"/>
            <a:pathLst>
              <a:path w="3049802" h="1145432">
                <a:moveTo>
                  <a:pt x="0" y="0"/>
                </a:moveTo>
                <a:lnTo>
                  <a:pt x="3049802" y="0"/>
                </a:lnTo>
                <a:lnTo>
                  <a:pt x="3049802" y="1145432"/>
                </a:lnTo>
                <a:lnTo>
                  <a:pt x="0" y="1145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Arrow: Pentagon 15">
            <a:extLst>
              <a:ext uri="{FF2B5EF4-FFF2-40B4-BE49-F238E27FC236}">
                <a16:creationId xmlns:a16="http://schemas.microsoft.com/office/drawing/2014/main" id="{C4DD884A-52F8-5091-27D2-AC646C268048}"/>
              </a:ext>
            </a:extLst>
          </p:cNvPr>
          <p:cNvSpPr/>
          <p:nvPr/>
        </p:nvSpPr>
        <p:spPr>
          <a:xfrm>
            <a:off x="1431680" y="657241"/>
            <a:ext cx="8191250" cy="93369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a. Khi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thấy bản thân mình mắc lỗi.</a:t>
            </a:r>
            <a:endParaRPr lang="en-US" sz="3600" dirty="0">
              <a:solidFill>
                <a:schemeClr val="tx1"/>
              </a:solidFill>
              <a:effectLst/>
              <a:latin typeface="Arial" panose="020B0604020202020204" pitchFamily="34" charset="0"/>
              <a:cs typeface="Arial" panose="020B0604020202020204" pitchFamily="34" charset="0"/>
            </a:endParaRPr>
          </a:p>
        </p:txBody>
      </p:sp>
      <p:sp>
        <p:nvSpPr>
          <p:cNvPr id="17" name="Arrow: Pentagon 16">
            <a:extLst>
              <a:ext uri="{FF2B5EF4-FFF2-40B4-BE49-F238E27FC236}">
                <a16:creationId xmlns:a16="http://schemas.microsoft.com/office/drawing/2014/main" id="{3B4A3C9C-4F39-4C36-AC9E-07FDD2C6086B}"/>
              </a:ext>
            </a:extLst>
          </p:cNvPr>
          <p:cNvSpPr/>
          <p:nvPr/>
        </p:nvSpPr>
        <p:spPr>
          <a:xfrm>
            <a:off x="1438937" y="3857749"/>
            <a:ext cx="8191250" cy="93369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dirty="0">
                <a:solidFill>
                  <a:schemeClr val="tx1"/>
                </a:solidFill>
                <a:latin typeface="Arial" panose="020B0604020202020204" pitchFamily="34" charset="0"/>
                <a:ea typeface="Calibri" panose="020F0502020204030204" pitchFamily="34" charset="0"/>
                <a:cs typeface="Arial" panose="020B0604020202020204" pitchFamily="34" charset="0"/>
              </a:rPr>
              <a:t>b. Khi thấy bạn làm điều sai trái.</a:t>
            </a:r>
            <a:endParaRPr lang="en-US" sz="3600" dirty="0">
              <a:solidFill>
                <a:schemeClr val="tx1"/>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33262DB-ED10-DD51-7C2C-C33F2B3E6DE9}"/>
              </a:ext>
            </a:extLst>
          </p:cNvPr>
          <p:cNvSpPr/>
          <p:nvPr/>
        </p:nvSpPr>
        <p:spPr>
          <a:xfrm>
            <a:off x="2217718" y="7529776"/>
            <a:ext cx="9601200" cy="1570430"/>
          </a:xfrm>
          <a:prstGeom prst="rec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marL="571500" indent="-571500" algn="just">
              <a:lnSpc>
                <a:spcPct val="114000"/>
              </a:lnSpc>
              <a:buFont typeface="Arial" panose="020B0604020202020204" pitchFamily="34" charset="0"/>
              <a:buChar char="•"/>
            </a:pP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Thẳng thắn nói lên ý kiến của mình,...</a:t>
            </a:r>
            <a:endParaRPr lang="vi-VN" sz="3600" dirty="0">
              <a:solidFill>
                <a:schemeClr val="tx1"/>
              </a:solidFill>
              <a:effectLst/>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2EDA5114-778A-E8E5-56B1-722D03FBFC47}"/>
              </a:ext>
            </a:extLst>
          </p:cNvPr>
          <p:cNvSpPr/>
          <p:nvPr/>
        </p:nvSpPr>
        <p:spPr>
          <a:xfrm>
            <a:off x="1438937" y="7058257"/>
            <a:ext cx="8191250" cy="933695"/>
          </a:xfrm>
          <a:prstGeom prst="homePlate">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c</a:t>
            </a: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Khi thấy cần phải bảo vệ lẽ phải.</a:t>
            </a:r>
            <a:endParaRPr lang="en-US" sz="3600" dirty="0">
              <a:solidFill>
                <a:schemeClr val="tx1"/>
              </a:solidFill>
              <a:effectLst/>
              <a:latin typeface="Arial" panose="020B0604020202020204" pitchFamily="34" charset="0"/>
              <a:cs typeface="Arial" panose="020B0604020202020204" pitchFamily="34" charset="0"/>
            </a:endParaRPr>
          </a:p>
        </p:txBody>
      </p:sp>
      <p:sp>
        <p:nvSpPr>
          <p:cNvPr id="10" name="Freeform 80">
            <a:extLst>
              <a:ext uri="{FF2B5EF4-FFF2-40B4-BE49-F238E27FC236}">
                <a16:creationId xmlns:a16="http://schemas.microsoft.com/office/drawing/2014/main" id="{DDA336ED-9A0B-9F93-FBD7-9467636BB155}"/>
              </a:ext>
            </a:extLst>
          </p:cNvPr>
          <p:cNvSpPr/>
          <p:nvPr/>
        </p:nvSpPr>
        <p:spPr>
          <a:xfrm>
            <a:off x="12496800" y="663184"/>
            <a:ext cx="4384920" cy="9017836"/>
          </a:xfrm>
          <a:custGeom>
            <a:avLst/>
            <a:gdLst/>
            <a:ahLst/>
            <a:cxnLst/>
            <a:rect l="l" t="t" r="r" b="b"/>
            <a:pathLst>
              <a:path w="889526" h="1829359">
                <a:moveTo>
                  <a:pt x="0" y="0"/>
                </a:moveTo>
                <a:lnTo>
                  <a:pt x="889526" y="0"/>
                </a:lnTo>
                <a:lnTo>
                  <a:pt x="889526" y="1829359"/>
                </a:lnTo>
                <a:lnTo>
                  <a:pt x="0" y="1829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56403620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6998"/>
          </a:xfrm>
          <a:custGeom>
            <a:avLst/>
            <a:gdLst/>
            <a:ahLst/>
            <a:cxnLst/>
            <a:rect l="l" t="t" r="r" b="b"/>
            <a:pathLst>
              <a:path w="18288000" h="10286998">
                <a:moveTo>
                  <a:pt x="0" y="0"/>
                </a:moveTo>
                <a:lnTo>
                  <a:pt x="18288000" y="0"/>
                </a:lnTo>
                <a:lnTo>
                  <a:pt x="18288000" y="10286998"/>
                </a:lnTo>
                <a:lnTo>
                  <a:pt x="0" y="10286998"/>
                </a:lnTo>
                <a:lnTo>
                  <a:pt x="0" y="0"/>
                </a:lnTo>
                <a:close/>
              </a:path>
            </a:pathLst>
          </a:custGeom>
          <a:blipFill>
            <a:blip r:embed="rId3"/>
            <a:stretch>
              <a:fillRect t="-9469" b="-9463"/>
            </a:stretch>
          </a:blipFill>
        </p:spPr>
      </p:sp>
      <p:sp>
        <p:nvSpPr>
          <p:cNvPr id="3" name="TextBox 3"/>
          <p:cNvSpPr txBox="1"/>
          <p:nvPr/>
        </p:nvSpPr>
        <p:spPr>
          <a:xfrm>
            <a:off x="380542" y="3602355"/>
            <a:ext cx="17526000" cy="3118674"/>
          </a:xfrm>
          <a:prstGeom prst="rect">
            <a:avLst/>
          </a:prstGeom>
        </p:spPr>
        <p:txBody>
          <a:bodyPr wrap="square" lIns="0" tIns="0" rIns="0" bIns="0" rtlCol="0" anchor="t">
            <a:spAutoFit/>
          </a:bodyPr>
          <a:lstStyle/>
          <a:p>
            <a:pPr algn="ctr">
              <a:lnSpc>
                <a:spcPct val="150000"/>
              </a:lnSpc>
            </a:pPr>
            <a:r>
              <a:rPr lang="vi-VN" sz="7200" b="1" dirty="0">
                <a:solidFill>
                  <a:schemeClr val="bg1"/>
                </a:solidFill>
                <a:latin typeface="Arial" panose="020B0604020202020204" pitchFamily="34" charset="0"/>
                <a:cs typeface="Arial" panose="020B0604020202020204" pitchFamily="34" charset="0"/>
              </a:rPr>
              <a:t>ĐỌC 1:</a:t>
            </a:r>
          </a:p>
          <a:p>
            <a:pPr algn="ctr">
              <a:lnSpc>
                <a:spcPct val="150000"/>
              </a:lnSpc>
            </a:pPr>
            <a:r>
              <a:rPr lang="vi-VN" sz="7200" b="1" dirty="0">
                <a:solidFill>
                  <a:schemeClr val="bg1"/>
                </a:solidFill>
                <a:latin typeface="Arial" panose="020B0604020202020204" pitchFamily="34" charset="0"/>
                <a:cs typeface="Arial" panose="020B0604020202020204" pitchFamily="34" charset="0"/>
              </a:rPr>
              <a:t>BÀI THƠ VỀ TIỂU ĐỘI XE KHÔNG KÍNH </a:t>
            </a:r>
            <a:endParaRPr lang="en-US" sz="7200" b="1" dirty="0">
              <a:solidFill>
                <a:schemeClr val="bg1"/>
              </a:solidFill>
              <a:latin typeface="Arial" panose="020B0604020202020204" pitchFamily="34" charset="0"/>
              <a:cs typeface="Arial" panose="020B0604020202020204" pitchFamily="34" charset="0"/>
            </a:endParaRPr>
          </a:p>
        </p:txBody>
      </p:sp>
      <p:grpSp>
        <p:nvGrpSpPr>
          <p:cNvPr id="4" name="Group 4"/>
          <p:cNvGrpSpPr/>
          <p:nvPr/>
        </p:nvGrpSpPr>
        <p:grpSpPr>
          <a:xfrm>
            <a:off x="-104042" y="0"/>
            <a:ext cx="18495282" cy="955640"/>
            <a:chOff x="0" y="0"/>
            <a:chExt cx="24660376" cy="1274187"/>
          </a:xfrm>
        </p:grpSpPr>
        <p:sp>
          <p:nvSpPr>
            <p:cNvPr id="5" name="Freeform 5"/>
            <p:cNvSpPr/>
            <p:nvPr/>
          </p:nvSpPr>
          <p:spPr>
            <a:xfrm>
              <a:off x="0" y="254"/>
              <a:ext cx="24660225" cy="1273683"/>
            </a:xfrm>
            <a:custGeom>
              <a:avLst/>
              <a:gdLst/>
              <a:ahLst/>
              <a:cxnLst/>
              <a:rect l="l" t="t" r="r" b="b"/>
              <a:pathLst>
                <a:path w="24660225" h="1273683">
                  <a:moveTo>
                    <a:pt x="0" y="0"/>
                  </a:moveTo>
                  <a:lnTo>
                    <a:pt x="0" y="805688"/>
                  </a:lnTo>
                  <a:lnTo>
                    <a:pt x="444627" y="1068451"/>
                  </a:lnTo>
                  <a:lnTo>
                    <a:pt x="1480947" y="1068451"/>
                  </a:lnTo>
                  <a:lnTo>
                    <a:pt x="1858772" y="858266"/>
                  </a:lnTo>
                  <a:lnTo>
                    <a:pt x="3008249" y="936371"/>
                  </a:lnTo>
                  <a:lnTo>
                    <a:pt x="6712712" y="709168"/>
                  </a:lnTo>
                  <a:lnTo>
                    <a:pt x="8771255" y="888111"/>
                  </a:lnTo>
                  <a:lnTo>
                    <a:pt x="8384286" y="1222375"/>
                  </a:lnTo>
                  <a:lnTo>
                    <a:pt x="9479788" y="1273683"/>
                  </a:lnTo>
                  <a:lnTo>
                    <a:pt x="10159873" y="1105789"/>
                  </a:lnTo>
                  <a:lnTo>
                    <a:pt x="11428095" y="990854"/>
                  </a:lnTo>
                  <a:lnTo>
                    <a:pt x="12832207" y="1042035"/>
                  </a:lnTo>
                  <a:lnTo>
                    <a:pt x="13414756" y="892683"/>
                  </a:lnTo>
                  <a:lnTo>
                    <a:pt x="16522319" y="709168"/>
                  </a:lnTo>
                  <a:lnTo>
                    <a:pt x="20861528" y="805688"/>
                  </a:lnTo>
                  <a:lnTo>
                    <a:pt x="23820247" y="686054"/>
                  </a:lnTo>
                  <a:lnTo>
                    <a:pt x="24660225" y="454152"/>
                  </a:lnTo>
                  <a:lnTo>
                    <a:pt x="24660225" y="0"/>
                  </a:lnTo>
                  <a:close/>
                </a:path>
              </a:pathLst>
            </a:custGeom>
            <a:solidFill>
              <a:srgbClr val="F0EBE0"/>
            </a:solidFill>
          </p:spPr>
        </p:sp>
      </p:grpSp>
      <p:grpSp>
        <p:nvGrpSpPr>
          <p:cNvPr id="6" name="Group 6"/>
          <p:cNvGrpSpPr/>
          <p:nvPr/>
        </p:nvGrpSpPr>
        <p:grpSpPr>
          <a:xfrm rot="-10800000">
            <a:off x="-104640" y="9367792"/>
            <a:ext cx="18497290" cy="919208"/>
            <a:chOff x="0" y="0"/>
            <a:chExt cx="24663053" cy="1225611"/>
          </a:xfrm>
        </p:grpSpPr>
        <p:sp>
          <p:nvSpPr>
            <p:cNvPr id="7" name="Freeform 7"/>
            <p:cNvSpPr/>
            <p:nvPr/>
          </p:nvSpPr>
          <p:spPr>
            <a:xfrm>
              <a:off x="0" y="254"/>
              <a:ext cx="24662892" cy="1225169"/>
            </a:xfrm>
            <a:custGeom>
              <a:avLst/>
              <a:gdLst/>
              <a:ahLst/>
              <a:cxnLst/>
              <a:rect l="l" t="t" r="r" b="b"/>
              <a:pathLst>
                <a:path w="24662892" h="1225169">
                  <a:moveTo>
                    <a:pt x="0" y="0"/>
                  </a:moveTo>
                  <a:lnTo>
                    <a:pt x="0" y="774954"/>
                  </a:lnTo>
                  <a:lnTo>
                    <a:pt x="444754" y="1027684"/>
                  </a:lnTo>
                  <a:lnTo>
                    <a:pt x="1481201" y="1027684"/>
                  </a:lnTo>
                  <a:lnTo>
                    <a:pt x="1859153" y="825500"/>
                  </a:lnTo>
                  <a:lnTo>
                    <a:pt x="3008757" y="900684"/>
                  </a:lnTo>
                  <a:lnTo>
                    <a:pt x="6713474" y="682117"/>
                  </a:lnTo>
                  <a:lnTo>
                    <a:pt x="8772271" y="854329"/>
                  </a:lnTo>
                  <a:lnTo>
                    <a:pt x="8385175" y="1175766"/>
                  </a:lnTo>
                  <a:lnTo>
                    <a:pt x="9480804" y="1225169"/>
                  </a:lnTo>
                  <a:lnTo>
                    <a:pt x="10160889" y="1063625"/>
                  </a:lnTo>
                  <a:lnTo>
                    <a:pt x="11429238" y="953135"/>
                  </a:lnTo>
                  <a:lnTo>
                    <a:pt x="12833477" y="1002284"/>
                  </a:lnTo>
                  <a:lnTo>
                    <a:pt x="13416026" y="858647"/>
                  </a:lnTo>
                  <a:lnTo>
                    <a:pt x="16523970" y="682117"/>
                  </a:lnTo>
                  <a:lnTo>
                    <a:pt x="20863686" y="774954"/>
                  </a:lnTo>
                  <a:lnTo>
                    <a:pt x="23822786" y="659892"/>
                  </a:lnTo>
                  <a:lnTo>
                    <a:pt x="24662892" y="436753"/>
                  </a:lnTo>
                  <a:lnTo>
                    <a:pt x="24662892" y="0"/>
                  </a:lnTo>
                  <a:close/>
                </a:path>
              </a:pathLst>
            </a:custGeom>
            <a:solidFill>
              <a:srgbClr val="F0EBE0"/>
            </a:solidFill>
          </p:spPr>
        </p:sp>
      </p:grpSp>
      <p:sp>
        <p:nvSpPr>
          <p:cNvPr id="8" name="Freeform 13">
            <a:extLst>
              <a:ext uri="{FF2B5EF4-FFF2-40B4-BE49-F238E27FC236}">
                <a16:creationId xmlns:a16="http://schemas.microsoft.com/office/drawing/2014/main" id="{648901FB-0B43-019A-CC9E-2DBFF2AE9EBA}"/>
              </a:ext>
            </a:extLst>
          </p:cNvPr>
          <p:cNvSpPr/>
          <p:nvPr/>
        </p:nvSpPr>
        <p:spPr>
          <a:xfrm>
            <a:off x="7007176" y="1790700"/>
            <a:ext cx="4273648" cy="1613442"/>
          </a:xfrm>
          <a:custGeom>
            <a:avLst/>
            <a:gdLst/>
            <a:ahLst/>
            <a:cxnLst/>
            <a:rect l="l" t="t" r="r" b="b"/>
            <a:pathLst>
              <a:path w="1331976" h="1331976">
                <a:moveTo>
                  <a:pt x="0" y="0"/>
                </a:moveTo>
                <a:lnTo>
                  <a:pt x="1331976" y="0"/>
                </a:lnTo>
                <a:lnTo>
                  <a:pt x="1331976" y="1331976"/>
                </a:lnTo>
                <a:lnTo>
                  <a:pt x="0" y="1331976"/>
                </a:lnTo>
                <a:close/>
              </a:path>
            </a:pathLst>
          </a:custGeom>
          <a:solidFill>
            <a:srgbClr val="A4AC86"/>
          </a:solidFill>
          <a:effectLst>
            <a:outerShdw blurRad="50800" dist="38100" dir="5400000" algn="t" rotWithShape="0">
              <a:prstClr val="black">
                <a:alpha val="40000"/>
              </a:prstClr>
            </a:outerShdw>
          </a:effectLst>
        </p:spPr>
        <p:txBody>
          <a:bodyPr anchor="ctr"/>
          <a:lstStyle/>
          <a:p>
            <a:pPr algn="ctr"/>
            <a:r>
              <a:rPr lang="vi-VN" sz="8000" b="1" dirty="0">
                <a:solidFill>
                  <a:schemeClr val="bg1"/>
                </a:solidFill>
                <a:latin typeface="Arial" panose="020B0604020202020204" pitchFamily="34" charset="0"/>
                <a:cs typeface="Arial" panose="020B0604020202020204" pitchFamily="34" charset="0"/>
              </a:rPr>
              <a:t>BÀI 12</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DCA"/>
        </a:solidFill>
        <a:effectLst/>
      </p:bgPr>
    </p:bg>
    <p:spTree>
      <p:nvGrpSpPr>
        <p:cNvPr id="1" name=""/>
        <p:cNvGrpSpPr/>
        <p:nvPr/>
      </p:nvGrpSpPr>
      <p:grpSpPr>
        <a:xfrm>
          <a:off x="0" y="0"/>
          <a:ext cx="0" cy="0"/>
          <a:chOff x="0" y="0"/>
          <a:chExt cx="0" cy="0"/>
        </a:xfrm>
      </p:grpSpPr>
      <p:pic>
        <p:nvPicPr>
          <p:cNvPr id="1026" name="Picture 2" descr="Viết đoạn văn về lòng dũng cảm chọn lọc hay nhất">
            <a:extLst>
              <a:ext uri="{FF2B5EF4-FFF2-40B4-BE49-F238E27FC236}">
                <a16:creationId xmlns:a16="http://schemas.microsoft.com/office/drawing/2014/main" id="{25DC0B40-E7B1-D309-F3D8-09C214A99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306"/>
          <a:stretch/>
        </p:blipFill>
        <p:spPr bwMode="auto">
          <a:xfrm>
            <a:off x="1783663" y="1704592"/>
            <a:ext cx="6340740" cy="694707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22650" y="8623096"/>
            <a:ext cx="8593886" cy="1680500"/>
          </a:xfrm>
          <a:custGeom>
            <a:avLst/>
            <a:gdLst/>
            <a:ahLst/>
            <a:cxnLst/>
            <a:rect l="l" t="t" r="r" b="b"/>
            <a:pathLst>
              <a:path w="8593886" h="1680500">
                <a:moveTo>
                  <a:pt x="0" y="0"/>
                </a:moveTo>
                <a:lnTo>
                  <a:pt x="8593886" y="0"/>
                </a:lnTo>
                <a:lnTo>
                  <a:pt x="8593886" y="1680500"/>
                </a:lnTo>
                <a:lnTo>
                  <a:pt x="0" y="1680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22650" y="9439944"/>
            <a:ext cx="4815108" cy="863664"/>
          </a:xfrm>
          <a:custGeom>
            <a:avLst/>
            <a:gdLst/>
            <a:ahLst/>
            <a:cxnLst/>
            <a:rect l="l" t="t" r="r" b="b"/>
            <a:pathLst>
              <a:path w="4815108" h="863664">
                <a:moveTo>
                  <a:pt x="0" y="0"/>
                </a:moveTo>
                <a:lnTo>
                  <a:pt x="4815108" y="0"/>
                </a:lnTo>
                <a:lnTo>
                  <a:pt x="4815108" y="863664"/>
                </a:lnTo>
                <a:lnTo>
                  <a:pt x="0" y="863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11736300" y="7689700"/>
            <a:ext cx="6551716" cy="2722084"/>
          </a:xfrm>
          <a:custGeom>
            <a:avLst/>
            <a:gdLst/>
            <a:ahLst/>
            <a:cxnLst/>
            <a:rect l="l" t="t" r="r" b="b"/>
            <a:pathLst>
              <a:path w="6551716" h="2722084">
                <a:moveTo>
                  <a:pt x="0" y="0"/>
                </a:moveTo>
                <a:lnTo>
                  <a:pt x="6551716" y="0"/>
                </a:lnTo>
                <a:lnTo>
                  <a:pt x="6551716" y="2722084"/>
                </a:lnTo>
                <a:lnTo>
                  <a:pt x="0" y="2722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62050" y="6228892"/>
            <a:ext cx="1449062" cy="2989908"/>
          </a:xfrm>
          <a:custGeom>
            <a:avLst/>
            <a:gdLst/>
            <a:ahLst/>
            <a:cxnLst/>
            <a:rect l="l" t="t" r="r" b="b"/>
            <a:pathLst>
              <a:path w="1449062" h="2989908">
                <a:moveTo>
                  <a:pt x="0" y="0"/>
                </a:moveTo>
                <a:lnTo>
                  <a:pt x="1449062" y="0"/>
                </a:lnTo>
                <a:lnTo>
                  <a:pt x="1449062" y="2989908"/>
                </a:lnTo>
                <a:lnTo>
                  <a:pt x="0" y="29899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TextBox 6"/>
          <p:cNvSpPr txBox="1"/>
          <p:nvPr/>
        </p:nvSpPr>
        <p:spPr>
          <a:xfrm>
            <a:off x="10154134" y="1876923"/>
            <a:ext cx="6034200" cy="1015663"/>
          </a:xfrm>
          <a:prstGeom prst="rect">
            <a:avLst/>
          </a:prstGeom>
        </p:spPr>
        <p:txBody>
          <a:bodyPr wrap="square" lIns="0" tIns="0" rIns="0" bIns="0" rtlCol="0" anchor="t">
            <a:spAutoFit/>
          </a:bodyPr>
          <a:lstStyle/>
          <a:p>
            <a:pPr algn="ctr"/>
            <a:r>
              <a:rPr lang="vi-VN" sz="6600" b="1" dirty="0">
                <a:solidFill>
                  <a:srgbClr val="333D29"/>
                </a:solidFill>
                <a:latin typeface="Arial" panose="020B0604020202020204" pitchFamily="34" charset="0"/>
                <a:cs typeface="Arial" panose="020B0604020202020204" pitchFamily="34" charset="0"/>
              </a:rPr>
              <a:t>KHỞI ĐỘNG</a:t>
            </a:r>
            <a:endParaRPr lang="en-US" sz="6600" b="1" dirty="0">
              <a:solidFill>
                <a:srgbClr val="333D29"/>
              </a:solidFill>
              <a:latin typeface="Arial" panose="020B0604020202020204" pitchFamily="34" charset="0"/>
              <a:cs typeface="Arial" panose="020B0604020202020204" pitchFamily="34" charset="0"/>
            </a:endParaRPr>
          </a:p>
        </p:txBody>
      </p:sp>
      <p:grpSp>
        <p:nvGrpSpPr>
          <p:cNvPr id="11" name="Group 11"/>
          <p:cNvGrpSpPr/>
          <p:nvPr/>
        </p:nvGrpSpPr>
        <p:grpSpPr>
          <a:xfrm>
            <a:off x="1713676" y="1516650"/>
            <a:ext cx="6480776" cy="651602"/>
            <a:chOff x="0" y="0"/>
            <a:chExt cx="8641035" cy="868803"/>
          </a:xfrm>
        </p:grpSpPr>
        <p:sp>
          <p:nvSpPr>
            <p:cNvPr id="12" name="Freeform 12"/>
            <p:cNvSpPr/>
            <p:nvPr/>
          </p:nvSpPr>
          <p:spPr>
            <a:xfrm>
              <a:off x="0" y="127"/>
              <a:ext cx="8640953" cy="868553"/>
            </a:xfrm>
            <a:custGeom>
              <a:avLst/>
              <a:gdLst/>
              <a:ahLst/>
              <a:cxnLst/>
              <a:rect l="l" t="t" r="r" b="b"/>
              <a:pathLst>
                <a:path w="8640953" h="868553">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p:spPr>
        </p:sp>
      </p:grpSp>
      <p:grpSp>
        <p:nvGrpSpPr>
          <p:cNvPr id="13" name="Group 13"/>
          <p:cNvGrpSpPr/>
          <p:nvPr/>
        </p:nvGrpSpPr>
        <p:grpSpPr>
          <a:xfrm rot="-10800000">
            <a:off x="1713848" y="8127998"/>
            <a:ext cx="6480776" cy="651602"/>
            <a:chOff x="0" y="0"/>
            <a:chExt cx="8641035" cy="868803"/>
          </a:xfrm>
        </p:grpSpPr>
        <p:sp>
          <p:nvSpPr>
            <p:cNvPr id="14" name="Freeform 14"/>
            <p:cNvSpPr/>
            <p:nvPr/>
          </p:nvSpPr>
          <p:spPr>
            <a:xfrm>
              <a:off x="0" y="127"/>
              <a:ext cx="8640953" cy="868553"/>
            </a:xfrm>
            <a:custGeom>
              <a:avLst/>
              <a:gdLst/>
              <a:ahLst/>
              <a:cxnLst/>
              <a:rect l="l" t="t" r="r" b="b"/>
              <a:pathLst>
                <a:path w="8640953" h="868553">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p:spPr>
        </p:sp>
      </p:grpSp>
      <p:sp>
        <p:nvSpPr>
          <p:cNvPr id="15" name="Speech Bubble: Rectangle 14">
            <a:extLst>
              <a:ext uri="{FF2B5EF4-FFF2-40B4-BE49-F238E27FC236}">
                <a16:creationId xmlns:a16="http://schemas.microsoft.com/office/drawing/2014/main" id="{F2D42FF0-0BE1-5A3F-314E-93773F77B18C}"/>
              </a:ext>
            </a:extLst>
          </p:cNvPr>
          <p:cNvSpPr/>
          <p:nvPr/>
        </p:nvSpPr>
        <p:spPr>
          <a:xfrm>
            <a:off x="9296400" y="3480906"/>
            <a:ext cx="7749669" cy="3913509"/>
          </a:xfrm>
          <a:prstGeom prst="wedgeRectCallout">
            <a:avLst/>
          </a:prstGeom>
          <a:solidFill>
            <a:schemeClr val="bg1"/>
          </a:solidFill>
          <a:ln>
            <a:solidFill>
              <a:srgbClr val="A4AC86"/>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hiểu dũng cảm là gì? Hãy kể về hành động dũng cảm của mình?</a:t>
            </a:r>
            <a:endParaRPr lang="vi-VN"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58988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1394</Words>
  <Application>Microsoft Office PowerPoint</Application>
  <PresentationFormat>Custom</PresentationFormat>
  <Paragraphs>199</Paragraphs>
  <Slides>33</Slides>
  <Notes>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kenhgiaovien_b12_doc1_bai_tho_ve_tieu_doi_xe_khong_kinh</dc:title>
  <cp:lastModifiedBy>My Tra</cp:lastModifiedBy>
  <cp:revision>23</cp:revision>
  <dcterms:created xsi:type="dcterms:W3CDTF">2006-08-16T00:00:00Z</dcterms:created>
  <dcterms:modified xsi:type="dcterms:W3CDTF">2023-11-22T04:45:49Z</dcterms:modified>
  <dc:identifier>DAF0HIgRNoI</dc:identifier>
</cp:coreProperties>
</file>