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4" r:id="rId2"/>
    <p:sldId id="286" r:id="rId3"/>
    <p:sldId id="287" r:id="rId4"/>
    <p:sldId id="290" r:id="rId5"/>
    <p:sldId id="291" r:id="rId6"/>
    <p:sldId id="256" r:id="rId7"/>
    <p:sldId id="285" r:id="rId8"/>
    <p:sldId id="258" r:id="rId9"/>
    <p:sldId id="270" r:id="rId10"/>
    <p:sldId id="271" r:id="rId11"/>
    <p:sldId id="272" r:id="rId12"/>
    <p:sldId id="269" r:id="rId13"/>
    <p:sldId id="280" r:id="rId14"/>
    <p:sldId id="282" r:id="rId15"/>
    <p:sldId id="281" r:id="rId16"/>
    <p:sldId id="284" r:id="rId17"/>
    <p:sldId id="267" r:id="rId18"/>
    <p:sldId id="260" r:id="rId19"/>
    <p:sldId id="273" r:id="rId20"/>
    <p:sldId id="274" r:id="rId21"/>
    <p:sldId id="275" r:id="rId22"/>
    <p:sldId id="277" r:id="rId23"/>
    <p:sldId id="268" r:id="rId24"/>
    <p:sldId id="262" r:id="rId25"/>
    <p:sldId id="278" r:id="rId26"/>
    <p:sldId id="279" r:id="rId27"/>
    <p:sldId id="263" r:id="rId28"/>
    <p:sldId id="266"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Tahoma" panose="020B060403050404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png"/><Relationship Id="rId18" Type="http://schemas.openxmlformats.org/officeDocument/2006/relationships/image" Target="../media/image12.gif"/><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jpg"/><Relationship Id="rId5" Type="http://schemas.microsoft.com/office/2007/relationships/media" Target="../media/media3.mp3"/><Relationship Id="rId15" Type="http://schemas.openxmlformats.org/officeDocument/2006/relationships/image" Target="../media/image9.gif"/><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smtClean="0">
                <a:solidFill>
                  <a:srgbClr val="035457"/>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03545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846914"/>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7109639"/>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3. </a:t>
            </a:r>
            <a:r>
              <a:rPr lang="en-US" sz="3800" dirty="0" err="1" smtClean="0">
                <a:latin typeface="Arial" panose="020B0604020202020204" pitchFamily="34" charset="0"/>
                <a:cs typeface="Arial" panose="020B0604020202020204" pitchFamily="34" charset="0"/>
              </a:rPr>
              <a:t>Bạn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bè</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thay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thăm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kể</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chuyện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mang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quà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Nhưng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bạn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về</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buồn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Thấy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vậy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mẹ</a:t>
            </a:r>
            <a:r>
              <a:rPr lang="en-US" sz="3800" dirty="0" smtClean="0">
                <a:latin typeface="Arial" panose="020B0604020202020204" pitchFamily="34" charset="0"/>
                <a:cs typeface="Arial" panose="020B0604020202020204" pitchFamily="34" charset="0"/>
              </a:rPr>
              <a:t> lo </a:t>
            </a:r>
            <a:r>
              <a:rPr lang="en-US" sz="3800" dirty="0" err="1" smtClean="0">
                <a:latin typeface="Arial" panose="020B0604020202020204" pitchFamily="34" charset="0"/>
                <a:cs typeface="Arial" panose="020B0604020202020204" pitchFamily="34" charset="0"/>
              </a:rPr>
              <a:t>lắng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hỏi</a:t>
            </a:r>
            <a:r>
              <a:rPr lang="en-US" sz="38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smtClean="0">
                <a:latin typeface="Arial" panose="020B0604020202020204" pitchFamily="34" charset="0"/>
                <a:cs typeface="Arial" panose="020B0604020202020204" pitchFamily="34" charset="0"/>
              </a:rPr>
              <a:t>Con </a:t>
            </a:r>
            <a:r>
              <a:rPr lang="en-US" sz="3800" dirty="0" err="1" smtClean="0">
                <a:latin typeface="Arial" panose="020B0604020202020204" pitchFamily="34" charset="0"/>
                <a:cs typeface="Arial" panose="020B0604020202020204" pitchFamily="34" charset="0"/>
              </a:rPr>
              <a:t>muốn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mẹ</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smtClean="0">
                <a:latin typeface="Arial" panose="020B0604020202020204" pitchFamily="34" charset="0"/>
                <a:cs typeface="Arial" panose="020B0604020202020204" pitchFamily="34" charset="0"/>
              </a:rPr>
              <a:t>Con </a:t>
            </a:r>
            <a:r>
              <a:rPr lang="en-US" sz="3800" dirty="0" err="1" smtClean="0">
                <a:latin typeface="Arial" panose="020B0604020202020204" pitchFamily="34" charset="0"/>
                <a:cs typeface="Arial" panose="020B0604020202020204" pitchFamily="34" charset="0"/>
              </a:rPr>
              <a:t>nhớ</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mẹ</a:t>
            </a:r>
            <a:r>
              <a:rPr lang="en-US" sz="3800" dirty="0" smtClean="0">
                <a:latin typeface="Arial" panose="020B0604020202020204" pitchFamily="34" charset="0"/>
                <a:cs typeface="Arial" panose="020B0604020202020204" pitchFamily="34" charset="0"/>
              </a:rPr>
              <a:t> ạ!</a:t>
            </a:r>
          </a:p>
          <a:p>
            <a:pPr algn="just">
              <a:lnSpc>
                <a:spcPct val="150000"/>
              </a:lnSpc>
            </a:pPr>
            <a:r>
              <a:rPr lang="en-US" sz="3800" dirty="0" smtClean="0">
                <a:latin typeface="Arial" panose="020B0604020202020204" pitchFamily="34" charset="0"/>
                <a:cs typeface="Arial" panose="020B0604020202020204" pitchFamily="34" charset="0"/>
              </a:rPr>
              <a:t>4. </a:t>
            </a:r>
            <a:r>
              <a:rPr lang="en-US" sz="3800" dirty="0" err="1" smtClean="0">
                <a:latin typeface="Arial" panose="020B0604020202020204" pitchFamily="34" charset="0"/>
                <a:cs typeface="Arial" panose="020B0604020202020204" pitchFamily="34" charset="0"/>
              </a:rPr>
              <a:t>Ngày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hôm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hàng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xóm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dẫn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sang </a:t>
            </a:r>
            <a:r>
              <a:rPr lang="en-US" sz="3800" dirty="0" err="1" smtClean="0">
                <a:latin typeface="Arial" panose="020B0604020202020204" pitchFamily="34" charset="0"/>
                <a:cs typeface="Arial" panose="020B0604020202020204" pitchFamily="34" charset="0"/>
              </a:rPr>
              <a:t>chơi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với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càng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thân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thiết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mang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tờ</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thì</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búp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bê</a:t>
            </a:r>
            <a:r>
              <a:rPr lang="en-US" sz="3800" dirty="0" smtClean="0">
                <a:latin typeface="Arial" panose="020B0604020202020204" pitchFamily="34" charset="0"/>
                <a:cs typeface="Arial" panose="020B0604020202020204" pitchFamily="34" charset="0"/>
              </a:rPr>
              <a:t>,…</a:t>
            </a:r>
            <a:r>
              <a:rPr lang="en-US" sz="3800" dirty="0" err="1" smtClean="0">
                <a:latin typeface="Arial" panose="020B0604020202020204" pitchFamily="34" charset="0"/>
                <a:cs typeface="Arial" panose="020B0604020202020204" pitchFamily="34" charset="0"/>
              </a:rPr>
              <a:t>Thỉnh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thoảng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muốn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nhảy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nô</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đùa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Nhưng</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vật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thông</a:t>
            </a:r>
            <a:r>
              <a:rPr lang="en-US" sz="3800" dirty="0" smtClean="0">
                <a:latin typeface="Arial" panose="020B0604020202020204" pitchFamily="34" charset="0"/>
                <a:cs typeface="Arial" panose="020B0604020202020204" pitchFamily="34" charset="0"/>
              </a:rPr>
              <a:t> minh </a:t>
            </a:r>
            <a:r>
              <a:rPr lang="en-US" sz="3800" dirty="0" err="1" smtClean="0">
                <a:latin typeface="Arial" panose="020B0604020202020204" pitchFamily="34" charset="0"/>
                <a:cs typeface="Arial" panose="020B0604020202020204" pitchFamily="34" charset="0"/>
              </a:rPr>
              <a:t>hiểu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rằng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chưa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lúc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được</a:t>
            </a:r>
            <a:r>
              <a:rPr lang="en-US" sz="3800" dirty="0" smtClean="0">
                <a:latin typeface="Arial" panose="020B060402020202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5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p:cTn id="12" dur="1000" fill="hold"/>
                                        <p:tgtEl>
                                          <p:spTgt spid="12">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p:cTn id="17" dur="1000" fill="hold"/>
                                        <p:tgtEl>
                                          <p:spTgt spid="12">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p:cTn id="24" dur="1000" fill="hold"/>
                                        <p:tgtEl>
                                          <p:spTgt spid="12">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866900"/>
            <a:ext cx="14630400" cy="3370153"/>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5. </a:t>
            </a:r>
            <a:r>
              <a:rPr lang="en-US" sz="3800" dirty="0" err="1" smtClean="0">
                <a:latin typeface="Arial" panose="020B0604020202020204" pitchFamily="34" charset="0"/>
                <a:cs typeface="Arial" panose="020B0604020202020204" pitchFamily="34" charset="0"/>
              </a:rPr>
              <a:t>Ngày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tháo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hài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lòng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vết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thương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hẳn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Nhìn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vuốt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ve</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hiểu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chính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lành</a:t>
            </a:r>
            <a:r>
              <a:rPr lang="en-US" sz="3800" dirty="0" smtClean="0">
                <a:latin typeface="Arial" panose="020B0604020202020204" pitchFamily="34" charset="0"/>
                <a:cs typeface="Arial" panose="020B0604020202020204" pitchFamily="34" charset="0"/>
              </a:rPr>
              <a:t>.</a:t>
            </a:r>
          </a:p>
          <a:p>
            <a:pPr algn="r">
              <a:lnSpc>
                <a:spcPct val="150000"/>
              </a:lnSpc>
            </a:pPr>
            <a:r>
              <a:rPr lang="en-US" sz="2800" b="1" dirty="0" smtClean="0">
                <a:latin typeface="Arial" panose="020B0604020202020204" pitchFamily="34" charset="0"/>
                <a:cs typeface="Arial" panose="020B0604020202020204" pitchFamily="34" charset="0"/>
              </a:rPr>
              <a:t>Theo THÚY HÀ</a:t>
            </a:r>
            <a:endParaRPr lang="en-US" sz="2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941" y="5067300"/>
            <a:ext cx="11352118" cy="4564393"/>
          </a:xfrm>
          <a:prstGeom prst="rect">
            <a:avLst/>
          </a:prstGeom>
        </p:spPr>
      </p:pic>
    </p:spTree>
    <p:extLst>
      <p:ext uri="{BB962C8B-B14F-4D97-AF65-F5344CB8AC3E}">
        <p14:creationId xmlns:p14="http://schemas.microsoft.com/office/powerpoint/2010/main" val="20667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087600" y="7429500"/>
            <a:ext cx="3685435" cy="3109586"/>
          </a:xfrm>
          <a:prstGeom prst="rect">
            <a:avLst/>
          </a:prstGeom>
        </p:spPr>
      </p:pic>
      <p:sp>
        <p:nvSpPr>
          <p:cNvPr id="10" name="TextBox 10"/>
          <p:cNvSpPr txBox="1"/>
          <p:nvPr/>
        </p:nvSpPr>
        <p:spPr>
          <a:xfrm>
            <a:off x="6858000" y="800100"/>
            <a:ext cx="3733800" cy="1025922"/>
          </a:xfrm>
          <a:prstGeom prst="rect">
            <a:avLst/>
          </a:prstGeom>
        </p:spPr>
        <p:txBody>
          <a:bodyPr wrap="square" lIns="0" tIns="0" rIns="0" bIns="0" rtlCol="0" anchor="t">
            <a:spAutoFit/>
          </a:bodyPr>
          <a:lstStyle/>
          <a:p>
            <a:pPr algn="ctr">
              <a:lnSpc>
                <a:spcPts val="7952"/>
              </a:lnSpc>
            </a:pPr>
            <a:r>
              <a:rPr lang="en-US" sz="4800" b="1" dirty="0" smtClean="0">
                <a:solidFill>
                  <a:srgbClr val="FF0000"/>
                </a:solidFill>
                <a:latin typeface="Arial" panose="020B0604020202020204" pitchFamily="34" charset="0"/>
                <a:cs typeface="Arial" panose="020B0604020202020204" pitchFamily="34" charset="0"/>
              </a:rPr>
              <a:t>CHÚ THÍCH</a:t>
            </a:r>
            <a:endParaRPr lang="en-US" sz="48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787" y="2207591"/>
            <a:ext cx="4365009" cy="4747745"/>
          </a:xfrm>
          <a:prstGeom prst="rect">
            <a:avLst/>
          </a:prstGeom>
        </p:spPr>
      </p:pic>
      <p:pic>
        <p:nvPicPr>
          <p:cNvPr id="11" name="Picture 6"/>
          <p:cNvPicPr>
            <a:picLocks noChangeAspect="1"/>
          </p:cNvPicPr>
          <p:nvPr/>
        </p:nvPicPr>
        <p:blipFill>
          <a:blip r:embed="rId2"/>
          <a:srcRect/>
          <a:stretch>
            <a:fillRect/>
          </a:stretch>
        </p:blipFill>
        <p:spPr>
          <a:xfrm>
            <a:off x="-457200" y="-367708"/>
            <a:ext cx="3200400" cy="270033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364" r="19817" b="11283"/>
          <a:stretch/>
        </p:blipFill>
        <p:spPr>
          <a:xfrm>
            <a:off x="10744200" y="1826591"/>
            <a:ext cx="3124200" cy="5128745"/>
          </a:xfrm>
          <a:prstGeom prst="rect">
            <a:avLst/>
          </a:prstGeom>
        </p:spPr>
      </p:pic>
      <p:sp>
        <p:nvSpPr>
          <p:cNvPr id="4" name="TextBox 3"/>
          <p:cNvSpPr txBox="1"/>
          <p:nvPr/>
        </p:nvSpPr>
        <p:spPr>
          <a:xfrm>
            <a:off x="2007641" y="7517864"/>
            <a:ext cx="5829300" cy="1477328"/>
          </a:xfrm>
          <a:prstGeom prst="rect">
            <a:avLst/>
          </a:prstGeom>
          <a:noFill/>
        </p:spPr>
        <p:txBody>
          <a:bodyPr wrap="square" rtlCol="0">
            <a:spAutoFit/>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TUNG TĂNG</a:t>
            </a:r>
          </a:p>
          <a:p>
            <a:pPr algn="ctr">
              <a:lnSpc>
                <a:spcPct val="150000"/>
              </a:lnSpc>
            </a:pPr>
            <a:r>
              <a:rPr lang="en-US" sz="2800" dirty="0" err="1" smtClean="0">
                <a:latin typeface="Arial" panose="020B0604020202020204" pitchFamily="34" charset="0"/>
                <a:cs typeface="Arial" panose="020B0604020202020204" pitchFamily="34" charset="0"/>
              </a:rPr>
              <a:t>Vừa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vừa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nhảy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vẻ</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vui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9639726" y="7540042"/>
            <a:ext cx="5333147" cy="2123658"/>
          </a:xfrm>
          <a:prstGeom prst="rect">
            <a:avLst/>
          </a:prstGeom>
          <a:noFill/>
        </p:spPr>
        <p:txBody>
          <a:bodyPr wrap="square" rtlCol="0">
            <a:spAutoFit/>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BÓ BỘT</a:t>
            </a:r>
          </a:p>
          <a:p>
            <a:pPr algn="ctr">
              <a:lnSpc>
                <a:spcPct val="150000"/>
              </a:lnSpc>
            </a:pPr>
            <a:r>
              <a:rPr lang="en-US" sz="2800" dirty="0" err="1" smtClean="0">
                <a:latin typeface="Arial" panose="020B0604020202020204" pitchFamily="34" charset="0"/>
                <a:cs typeface="Arial" panose="020B0604020202020204" pitchFamily="34" charset="0"/>
              </a:rPr>
              <a:t>Dùng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bột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thạch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cao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giữ</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chặt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chỗ</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xương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gãy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0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LUYỆN ĐỌC TỪNG ĐOẠN</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406555" cy="1847031"/>
          </a:xfrm>
          <a:prstGeom prst="rect">
            <a:avLst/>
          </a:prstGeom>
        </p:spPr>
      </p:pic>
      <p:sp>
        <p:nvSpPr>
          <p:cNvPr id="12" name="TextBox 11"/>
          <p:cNvSpPr txBox="1"/>
          <p:nvPr/>
        </p:nvSpPr>
        <p:spPr>
          <a:xfrm>
            <a:off x="1371600" y="1714500"/>
            <a:ext cx="15849600" cy="8084521"/>
          </a:xfrm>
          <a:prstGeom prst="rect">
            <a:avLst/>
          </a:prstGeom>
          <a:noFill/>
        </p:spPr>
        <p:txBody>
          <a:bodyPr wrap="square" rtlCol="0">
            <a:spAutoFit/>
          </a:bodyPr>
          <a:lstStyle/>
          <a:p>
            <a:pPr marL="742950" indent="-742950" algn="just">
              <a:lnSpc>
                <a:spcPct val="150000"/>
              </a:lnSpc>
              <a:buAutoNum type="arabicPeriod"/>
            </a:pPr>
            <a:r>
              <a:rPr lang="en-US" sz="3500" dirty="0" smtClean="0">
                <a:latin typeface="Arial" panose="020B0604020202020204" pitchFamily="34" charset="0"/>
                <a:cs typeface="Arial" panose="020B0604020202020204" pitchFamily="34" charset="0"/>
              </a:rPr>
              <a:t>Bé </a:t>
            </a:r>
            <a:r>
              <a:rPr lang="en-US" sz="3500" dirty="0" err="1">
                <a:latin typeface="Arial" panose="020B0604020202020204" pitchFamily="34" charset="0"/>
                <a:cs typeface="Arial" panose="020B0604020202020204" pitchFamily="34" charset="0"/>
              </a:rPr>
              <a:t>rất</a:t>
            </a:r>
            <a:r>
              <a:rPr lang="en-US" sz="3500" dirty="0">
                <a:latin typeface="Arial" panose="020B0604020202020204" pitchFamily="34" charset="0"/>
                <a:cs typeface="Arial" panose="020B0604020202020204" pitchFamily="34" charset="0"/>
              </a:rPr>
              <a:t> thích </a:t>
            </a:r>
            <a:r>
              <a:rPr lang="en-US" sz="3500" dirty="0" err="1">
                <a:latin typeface="Arial" panose="020B0604020202020204" pitchFamily="34" charset="0"/>
                <a:cs typeface="Arial" panose="020B0604020202020204" pitchFamily="34" charset="0"/>
              </a:rPr>
              <a:t>chó</a:t>
            </a:r>
            <a:r>
              <a:rPr lang="en-US" sz="3500" dirty="0">
                <a:latin typeface="Arial" panose="020B0604020202020204" pitchFamily="34" charset="0"/>
                <a:cs typeface="Arial" panose="020B0604020202020204" pitchFamily="34" charset="0"/>
              </a:rPr>
              <a:t> nhưng nhà Bé </a:t>
            </a:r>
            <a:r>
              <a:rPr lang="en-US" sz="3500" dirty="0" err="1">
                <a:latin typeface="Arial" panose="020B0604020202020204" pitchFamily="34" charset="0"/>
                <a:cs typeface="Arial" panose="020B0604020202020204" pitchFamily="34" charset="0"/>
              </a:rPr>
              <a:t>không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nuôi</a:t>
            </a:r>
            <a:r>
              <a:rPr lang="en-US" sz="3500" dirty="0">
                <a:latin typeface="Arial" panose="020B0604020202020204" pitchFamily="34" charset="0"/>
                <a:cs typeface="Arial" panose="020B0604020202020204" pitchFamily="34" charset="0"/>
              </a:rPr>
              <a:t> con nào. Bé </a:t>
            </a:r>
            <a:r>
              <a:rPr lang="en-US" sz="3500" dirty="0" err="1">
                <a:latin typeface="Arial" panose="020B0604020202020204" pitchFamily="34" charset="0"/>
                <a:cs typeface="Arial" panose="020B0604020202020204" pitchFamily="34" charset="0"/>
              </a:rPr>
              <a:t>đành</a:t>
            </a:r>
            <a:r>
              <a:rPr lang="en-US" sz="3500" dirty="0">
                <a:latin typeface="Arial" panose="020B0604020202020204" pitchFamily="34" charset="0"/>
                <a:cs typeface="Arial" panose="020B0604020202020204" pitchFamily="34" charset="0"/>
              </a:rPr>
              <a:t> chơi với </a:t>
            </a:r>
            <a:r>
              <a:rPr lang="en-US" sz="3500" dirty="0" err="1">
                <a:latin typeface="Arial" panose="020B0604020202020204" pitchFamily="34" charset="0"/>
                <a:cs typeface="Arial" panose="020B0604020202020204" pitchFamily="34" charset="0"/>
              </a:rPr>
              <a:t>Cún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Bông</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chó</a:t>
            </a:r>
            <a:r>
              <a:rPr lang="en-US" sz="3500" dirty="0">
                <a:latin typeface="Arial" panose="020B0604020202020204" pitchFamily="34" charset="0"/>
                <a:cs typeface="Arial" panose="020B0604020202020204" pitchFamily="34" charset="0"/>
              </a:rPr>
              <a:t> của </a:t>
            </a:r>
            <a:r>
              <a:rPr lang="en-US" sz="3500" dirty="0" err="1">
                <a:latin typeface="Arial" panose="020B0604020202020204" pitchFamily="34" charset="0"/>
                <a:cs typeface="Arial" panose="020B0604020202020204" pitchFamily="34" charset="0"/>
              </a:rPr>
              <a:t>bác</a:t>
            </a:r>
            <a:r>
              <a:rPr lang="en-US" sz="3500" dirty="0">
                <a:latin typeface="Arial" panose="020B0604020202020204" pitchFamily="34" charset="0"/>
                <a:cs typeface="Arial" panose="020B0604020202020204" pitchFamily="34" charset="0"/>
              </a:rPr>
              <a:t> hàng </a:t>
            </a:r>
            <a:r>
              <a:rPr lang="en-US" sz="3500" dirty="0" err="1">
                <a:latin typeface="Arial" panose="020B0604020202020204" pitchFamily="34" charset="0"/>
                <a:cs typeface="Arial" panose="020B0604020202020204" pitchFamily="34" charset="0"/>
              </a:rPr>
              <a:t>xóm</a:t>
            </a:r>
            <a:r>
              <a:rPr lang="en-US" sz="3500" dirty="0">
                <a:latin typeface="Arial" panose="020B0604020202020204" pitchFamily="34" charset="0"/>
                <a:cs typeface="Arial" panose="020B0604020202020204" pitchFamily="34" charset="0"/>
              </a:rPr>
              <a:t>. Bé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Cún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thường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nhảy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nhót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tung</a:t>
            </a:r>
            <a:r>
              <a:rPr lang="en-US" sz="3500" dirty="0">
                <a:latin typeface="Arial" panose="020B0604020202020204" pitchFamily="34" charset="0"/>
                <a:cs typeface="Arial" panose="020B0604020202020204" pitchFamily="34" charset="0"/>
              </a:rPr>
              <a:t> tăng </a:t>
            </a:r>
            <a:r>
              <a:rPr lang="en-US" sz="3500" dirty="0" err="1">
                <a:latin typeface="Arial" panose="020B0604020202020204" pitchFamily="34" charset="0"/>
                <a:cs typeface="Arial" panose="020B0604020202020204" pitchFamily="34" charset="0"/>
              </a:rPr>
              <a:t>khắp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vườn</a:t>
            </a:r>
            <a:r>
              <a:rPr lang="en-US" sz="3500" dirty="0" smtClean="0">
                <a:latin typeface="Arial" panose="020B0604020202020204" pitchFamily="34" charset="0"/>
                <a:cs typeface="Arial" panose="020B0604020202020204" pitchFamily="34" charset="0"/>
              </a:rPr>
              <a:t>.</a:t>
            </a:r>
          </a:p>
          <a:p>
            <a:pPr marL="742950" indent="-742950" algn="just">
              <a:lnSpc>
                <a:spcPct val="150000"/>
              </a:lnSpc>
              <a:buAutoNum type="arabicPeriod"/>
            </a:pPr>
            <a:r>
              <a:rPr lang="vi-VN" sz="3500" dirty="0" smtClean="0">
                <a:cs typeface="Arial" panose="020B0604020202020204" pitchFamily="34" charset="0"/>
              </a:rPr>
              <a:t>Một </a:t>
            </a:r>
            <a:r>
              <a:rPr lang="vi-VN" sz="3500" dirty="0">
                <a:cs typeface="Arial" panose="020B0604020202020204" pitchFamily="34" charset="0"/>
              </a:rPr>
              <a:t>hôm, mải chạy Bé vấp phải một khúc gỗ và ngã đau, không đứng dậy được. Bé khóc, Cún nhìn Bé rồi chạy đi tìm người giúp. Vết thương khá nặng nên Bé phải bó bột, nằm bất động trên giường</a:t>
            </a:r>
            <a:r>
              <a:rPr lang="vi-VN" sz="3500" dirty="0" smtClean="0">
                <a:cs typeface="Arial" panose="020B0604020202020204" pitchFamily="34" charset="0"/>
              </a:rPr>
              <a:t>.</a:t>
            </a:r>
            <a:endParaRPr lang="en-US" sz="3500" dirty="0" smtClean="0">
              <a:cs typeface="Arial" panose="020B0604020202020204" pitchFamily="34" charset="0"/>
            </a:endParaRPr>
          </a:p>
          <a:p>
            <a:pPr marL="742950" indent="-742950" algn="just">
              <a:lnSpc>
                <a:spcPct val="150000"/>
              </a:lnSpc>
              <a:buAutoNum type="arabicPeriod"/>
            </a:pPr>
            <a:r>
              <a:rPr lang="vi-VN" sz="3500" dirty="0">
                <a:cs typeface="Arial" panose="020B0604020202020204" pitchFamily="34" charset="0"/>
              </a:rPr>
              <a:t>Bạn bè thay nhau đến thăm, kể chuyện, mang quà cho Bé. Nhưng khi các bạn về, Bé lại buồn. Thấy vậy, mẹ lo lắng hỏi:</a:t>
            </a:r>
          </a:p>
          <a:p>
            <a:pPr algn="just">
              <a:lnSpc>
                <a:spcPct val="150000"/>
              </a:lnSpc>
            </a:pPr>
            <a:r>
              <a:rPr lang="en-US" sz="3500" dirty="0" smtClean="0">
                <a:cs typeface="Arial" panose="020B0604020202020204" pitchFamily="34" charset="0"/>
              </a:rPr>
              <a:t>	- </a:t>
            </a:r>
            <a:r>
              <a:rPr lang="vi-VN" sz="3500" dirty="0" smtClean="0">
                <a:cs typeface="Arial" panose="020B0604020202020204" pitchFamily="34" charset="0"/>
              </a:rPr>
              <a:t>Con </a:t>
            </a:r>
            <a:r>
              <a:rPr lang="vi-VN" sz="3500" dirty="0">
                <a:cs typeface="Arial" panose="020B0604020202020204" pitchFamily="34" charset="0"/>
              </a:rPr>
              <a:t>muốn mẹ giúp gì nào?</a:t>
            </a:r>
          </a:p>
          <a:p>
            <a:pPr algn="just">
              <a:lnSpc>
                <a:spcPct val="150000"/>
              </a:lnSpc>
            </a:pPr>
            <a:r>
              <a:rPr lang="en-US" sz="3500" dirty="0" smtClean="0">
                <a:cs typeface="Arial" panose="020B0604020202020204" pitchFamily="34" charset="0"/>
              </a:rPr>
              <a:t>	- </a:t>
            </a:r>
            <a:r>
              <a:rPr lang="vi-VN" sz="3500" dirty="0" smtClean="0">
                <a:cs typeface="Arial" panose="020B0604020202020204" pitchFamily="34" charset="0"/>
              </a:rPr>
              <a:t>Con </a:t>
            </a:r>
            <a:r>
              <a:rPr lang="vi-VN" sz="3500" dirty="0">
                <a:cs typeface="Arial" panose="020B0604020202020204" pitchFamily="34" charset="0"/>
              </a:rPr>
              <a:t>nhớ Cún, mẹ ạ</a:t>
            </a:r>
            <a:r>
              <a:rPr lang="vi-VN" sz="3500" dirty="0" smtClean="0">
                <a:cs typeface="Arial" panose="020B0604020202020204" pitchFamily="34" charset="0"/>
              </a:rPr>
              <a:t>!</a:t>
            </a:r>
            <a:endParaRPr lang="vi-VN" sz="3500" dirty="0">
              <a:cs typeface="Arial" panose="020B0604020202020204" pitchFamily="34" charset="0"/>
            </a:endParaRPr>
          </a:p>
        </p:txBody>
      </p:sp>
      <p:sp>
        <p:nvSpPr>
          <p:cNvPr id="2" name="Oval 1"/>
          <p:cNvSpPr/>
          <p:nvPr/>
        </p:nvSpPr>
        <p:spPr>
          <a:xfrm>
            <a:off x="1219200" y="1811359"/>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1</a:t>
            </a:r>
            <a:endParaRPr lang="en-US" sz="3800" b="1" dirty="0">
              <a:solidFill>
                <a:schemeClr val="tx1"/>
              </a:solidFill>
              <a:latin typeface="Arial" panose="020B0604020202020204" pitchFamily="34" charset="0"/>
              <a:cs typeface="Arial" panose="020B0604020202020204" pitchFamily="34" charset="0"/>
            </a:endParaRPr>
          </a:p>
        </p:txBody>
      </p:sp>
      <p:sp>
        <p:nvSpPr>
          <p:cNvPr id="8" name="Oval 7"/>
          <p:cNvSpPr/>
          <p:nvPr/>
        </p:nvSpPr>
        <p:spPr>
          <a:xfrm>
            <a:off x="1219200" y="4220148"/>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2</a:t>
            </a:r>
          </a:p>
        </p:txBody>
      </p:sp>
      <p:sp>
        <p:nvSpPr>
          <p:cNvPr id="9" name="Oval 8"/>
          <p:cNvSpPr/>
          <p:nvPr/>
        </p:nvSpPr>
        <p:spPr>
          <a:xfrm>
            <a:off x="1219200" y="6628937"/>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3</a:t>
            </a:r>
            <a:endParaRPr lang="en-US" sz="3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009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 calcmode="lin" valueType="num">
                                      <p:cBhvr additive="base">
                                        <p:cTn id="3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 calcmode="lin" valueType="num">
                                      <p:cBhvr additive="base">
                                        <p:cTn id="3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LUYỆN ĐỌC TỪNG ĐOẠN</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406555" cy="1847031"/>
          </a:xfrm>
          <a:prstGeom prst="rect">
            <a:avLst/>
          </a:prstGeom>
        </p:spPr>
      </p:pic>
      <p:sp>
        <p:nvSpPr>
          <p:cNvPr id="12" name="TextBox 11"/>
          <p:cNvSpPr txBox="1"/>
          <p:nvPr/>
        </p:nvSpPr>
        <p:spPr>
          <a:xfrm>
            <a:off x="1371600" y="1714500"/>
            <a:ext cx="15849600" cy="5678478"/>
          </a:xfrm>
          <a:prstGeom prst="rect">
            <a:avLst/>
          </a:prstGeom>
          <a:noFill/>
        </p:spPr>
        <p:txBody>
          <a:bodyPr wrap="square" rtlCol="0">
            <a:spAutoFit/>
          </a:bodyPr>
          <a:lstStyle/>
          <a:p>
            <a:pPr marL="742950" indent="-742950" algn="just">
              <a:lnSpc>
                <a:spcPct val="150000"/>
              </a:lnSpc>
              <a:buAutoNum type="arabicPeriod"/>
            </a:pPr>
            <a:r>
              <a:rPr lang="vi-VN" sz="3500" dirty="0" smtClean="0">
                <a:cs typeface="Arial" panose="020B0604020202020204" pitchFamily="34" charset="0"/>
              </a:rPr>
              <a:t>Ngày </a:t>
            </a:r>
            <a:r>
              <a:rPr lang="vi-VN" sz="3500" dirty="0">
                <a:cs typeface="Arial" panose="020B0604020202020204" pitchFamily="34" charset="0"/>
              </a:rPr>
              <a:t>hôm sau, bác hàng xóm dẫn Cún sang chơi với Bé. Bé và Cún càng thân thiết. Cún mang cho Bé khi thì tờ báo, khi thì con búp bê,…Thỉnh thoảng, Cún muốn chạy nhảy, nô đùa. Nhưng con vật thông minh hiểu rằng chưa đến lúc chạy đi chơi được. </a:t>
            </a:r>
            <a:endParaRPr lang="en-US" sz="3500" dirty="0" smtClean="0">
              <a:cs typeface="Arial" panose="020B0604020202020204" pitchFamily="34" charset="0"/>
            </a:endParaRPr>
          </a:p>
          <a:p>
            <a:pPr marL="742950" indent="-742950" algn="just">
              <a:lnSpc>
                <a:spcPct val="150000"/>
              </a:lnSpc>
              <a:buAutoNum type="arabicPeriod"/>
            </a:pPr>
            <a:r>
              <a:rPr lang="vi-VN" sz="3500" dirty="0" smtClean="0">
                <a:cs typeface="Arial" panose="020B0604020202020204" pitchFamily="34" charset="0"/>
              </a:rPr>
              <a:t>Ngày </a:t>
            </a:r>
            <a:r>
              <a:rPr lang="vi-VN" sz="3500" dirty="0">
                <a:cs typeface="Arial" panose="020B0604020202020204" pitchFamily="34" charset="0"/>
              </a:rPr>
              <a:t>tháo bột đã đến. Bác sĩ rất hài lòng vì vết thương của Bé đã lành hẳn. Nhìn Bé vuốt ve Cún, bác sĩ hiểu chính Cún đã giúp Bé mau lành</a:t>
            </a:r>
            <a:r>
              <a:rPr lang="vi-VN" sz="3500" dirty="0" smtClean="0">
                <a:cs typeface="Arial" panose="020B0604020202020204" pitchFamily="34" charset="0"/>
              </a:rPr>
              <a:t>.</a:t>
            </a:r>
            <a:endParaRPr lang="en-US" sz="3500" dirty="0" smtClean="0">
              <a:cs typeface="Arial" panose="020B0604020202020204" pitchFamily="34" charset="0"/>
            </a:endParaRPr>
          </a:p>
          <a:p>
            <a:pPr algn="r">
              <a:lnSpc>
                <a:spcPct val="150000"/>
              </a:lnSpc>
            </a:pPr>
            <a:r>
              <a:rPr lang="en-US" sz="3200" b="1" dirty="0">
                <a:latin typeface="Arial" panose="020B0604020202020204" pitchFamily="34" charset="0"/>
                <a:cs typeface="Arial" panose="020B0604020202020204" pitchFamily="34" charset="0"/>
              </a:rPr>
              <a:t>Theo THÚY </a:t>
            </a:r>
            <a:r>
              <a:rPr lang="en-US" sz="3200" b="1" dirty="0" smtClean="0">
                <a:latin typeface="Arial" panose="020B0604020202020204" pitchFamily="34" charset="0"/>
                <a:cs typeface="Arial" panose="020B0604020202020204" pitchFamily="34" charset="0"/>
              </a:rPr>
              <a:t>HÀ</a:t>
            </a:r>
            <a:endParaRPr lang="en-US" sz="3200" b="1" dirty="0">
              <a:latin typeface="Arial" panose="020B0604020202020204" pitchFamily="34" charset="0"/>
              <a:cs typeface="Arial" panose="020B0604020202020204" pitchFamily="34" charset="0"/>
            </a:endParaRPr>
          </a:p>
        </p:txBody>
      </p:sp>
      <p:sp>
        <p:nvSpPr>
          <p:cNvPr id="2" name="Oval 1"/>
          <p:cNvSpPr/>
          <p:nvPr/>
        </p:nvSpPr>
        <p:spPr>
          <a:xfrm>
            <a:off x="1219200" y="1811359"/>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4</a:t>
            </a:r>
          </a:p>
        </p:txBody>
      </p:sp>
      <p:sp>
        <p:nvSpPr>
          <p:cNvPr id="8" name="Oval 7"/>
          <p:cNvSpPr/>
          <p:nvPr/>
        </p:nvSpPr>
        <p:spPr>
          <a:xfrm>
            <a:off x="1219200" y="4914900"/>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5</a:t>
            </a:r>
            <a:endParaRPr lang="en-US" sz="3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4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ĐỌC TOÀN BÀI</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1828800" y="1943100"/>
            <a:ext cx="14630400" cy="7478970"/>
          </a:xfrm>
          <a:prstGeom prst="rect">
            <a:avLst/>
          </a:prstGeom>
          <a:noFill/>
        </p:spPr>
        <p:txBody>
          <a:bodyPr wrap="square" rtlCol="0">
            <a:spAutoFit/>
          </a:bodyPr>
          <a:lstStyle/>
          <a:p>
            <a:pPr marL="742950" indent="-742950" algn="just">
              <a:lnSpc>
                <a:spcPct val="150000"/>
              </a:lnSpc>
              <a:buAutoNum type="arabicPeriod"/>
            </a:pPr>
            <a:r>
              <a:rPr lang="en-US" sz="3200" dirty="0" smtClean="0">
                <a:latin typeface="Arial" panose="020B0604020202020204" pitchFamily="34" charset="0"/>
                <a:cs typeface="Arial" panose="020B0604020202020204" pitchFamily="34" charset="0"/>
              </a:rPr>
              <a:t>Bé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thích </a:t>
            </a:r>
            <a:r>
              <a:rPr lang="en-US" sz="3200" dirty="0" err="1">
                <a:latin typeface="Arial" panose="020B0604020202020204" pitchFamily="34" charset="0"/>
                <a:cs typeface="Arial" panose="020B0604020202020204" pitchFamily="34" charset="0"/>
              </a:rPr>
              <a:t>chó</a:t>
            </a:r>
            <a:r>
              <a:rPr lang="en-US" sz="3200" dirty="0">
                <a:latin typeface="Arial" panose="020B0604020202020204" pitchFamily="34" charset="0"/>
                <a:cs typeface="Arial" panose="020B0604020202020204" pitchFamily="34" charset="0"/>
              </a:rPr>
              <a:t> nhưng nhà Bé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nuôi</a:t>
            </a:r>
            <a:r>
              <a:rPr lang="en-US" sz="3200" dirty="0">
                <a:latin typeface="Arial" panose="020B0604020202020204" pitchFamily="34" charset="0"/>
                <a:cs typeface="Arial" panose="020B0604020202020204" pitchFamily="34" charset="0"/>
              </a:rPr>
              <a:t> con nào. Bé </a:t>
            </a:r>
            <a:r>
              <a:rPr lang="en-US" sz="3200" dirty="0" err="1">
                <a:latin typeface="Arial" panose="020B0604020202020204" pitchFamily="34" charset="0"/>
                <a:cs typeface="Arial" panose="020B0604020202020204" pitchFamily="34" charset="0"/>
              </a:rPr>
              <a:t>đành</a:t>
            </a:r>
            <a:r>
              <a:rPr lang="en-US" sz="3200" dirty="0">
                <a:latin typeface="Arial" panose="020B0604020202020204" pitchFamily="34" charset="0"/>
                <a:cs typeface="Arial" panose="020B0604020202020204" pitchFamily="34" charset="0"/>
              </a:rPr>
              <a:t> chơi với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Bông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chó</a:t>
            </a:r>
            <a:r>
              <a:rPr lang="en-US" sz="3200" dirty="0">
                <a:latin typeface="Arial" panose="020B0604020202020204" pitchFamily="34" charset="0"/>
                <a:cs typeface="Arial" panose="020B0604020202020204" pitchFamily="34" charset="0"/>
              </a:rPr>
              <a:t> của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hàng </a:t>
            </a:r>
            <a:r>
              <a:rPr lang="en-US" sz="3200" dirty="0" err="1">
                <a:latin typeface="Arial" panose="020B0604020202020204" pitchFamily="34" charset="0"/>
                <a:cs typeface="Arial" panose="020B0604020202020204" pitchFamily="34" charset="0"/>
              </a:rPr>
              <a:t>xóm</a:t>
            </a:r>
            <a:r>
              <a:rPr lang="en-US" sz="3200" dirty="0">
                <a:latin typeface="Arial" panose="020B0604020202020204" pitchFamily="34" charset="0"/>
                <a:cs typeface="Arial" panose="020B0604020202020204" pitchFamily="34" charset="0"/>
              </a:rPr>
              <a:t>. Bé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tung</a:t>
            </a:r>
            <a:r>
              <a:rPr lang="en-US" sz="3200" dirty="0">
                <a:latin typeface="Arial" panose="020B0604020202020204" pitchFamily="34" charset="0"/>
                <a:cs typeface="Arial" panose="020B0604020202020204" pitchFamily="34" charset="0"/>
              </a:rPr>
              <a:t> tăng </a:t>
            </a:r>
            <a:r>
              <a:rPr lang="en-US" sz="3200" dirty="0" err="1">
                <a:latin typeface="Arial" panose="020B0604020202020204" pitchFamily="34" charset="0"/>
                <a:cs typeface="Arial" panose="020B0604020202020204" pitchFamily="34" charset="0"/>
              </a:rPr>
              <a:t>khắp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vườn</a:t>
            </a:r>
            <a:r>
              <a:rPr lang="en-US" sz="3200" dirty="0" smtClean="0">
                <a:latin typeface="Arial" panose="020B0604020202020204" pitchFamily="34" charset="0"/>
                <a:cs typeface="Arial" panose="020B0604020202020204" pitchFamily="34" charset="0"/>
              </a:rPr>
              <a:t>.</a:t>
            </a:r>
          </a:p>
          <a:p>
            <a:pPr marL="742950" indent="-742950" algn="just">
              <a:lnSpc>
                <a:spcPct val="150000"/>
              </a:lnSpc>
              <a:buAutoNum type="arabicPeriod"/>
            </a:pPr>
            <a:r>
              <a:rPr lang="vi-VN" sz="3200" dirty="0" smtClean="0">
                <a:cs typeface="Arial" panose="020B0604020202020204" pitchFamily="34" charset="0"/>
              </a:rPr>
              <a:t>Một </a:t>
            </a:r>
            <a:r>
              <a:rPr lang="vi-VN" sz="3200" dirty="0">
                <a:cs typeface="Arial" panose="020B0604020202020204" pitchFamily="34" charset="0"/>
              </a:rPr>
              <a:t>hôm, mải chạy Bé vấp phải một khúc gỗ và ngã đau, không đứng dậy được. Bé khóc, Cún nhìn Bé rồi chạy đi tìm người giúp. Vết thương khá nặng nên Bé phải bó bột, nằm bất động trên giường</a:t>
            </a:r>
            <a:r>
              <a:rPr lang="vi-VN" sz="3200" dirty="0" smtClean="0">
                <a:cs typeface="Arial" panose="020B0604020202020204" pitchFamily="34" charset="0"/>
              </a:rPr>
              <a:t>.</a:t>
            </a:r>
            <a:endParaRPr lang="en-US" sz="3200" dirty="0" smtClean="0">
              <a:cs typeface="Arial" panose="020B0604020202020204" pitchFamily="34" charset="0"/>
            </a:endParaRPr>
          </a:p>
          <a:p>
            <a:pPr marL="742950" indent="-742950" algn="just">
              <a:lnSpc>
                <a:spcPct val="150000"/>
              </a:lnSpc>
              <a:buAutoNum type="arabicPeriod"/>
            </a:pPr>
            <a:r>
              <a:rPr lang="vi-VN" sz="3200" dirty="0" smtClean="0">
                <a:cs typeface="Arial" panose="020B0604020202020204" pitchFamily="34" charset="0"/>
              </a:rPr>
              <a:t>Bạn </a:t>
            </a:r>
            <a:r>
              <a:rPr lang="vi-VN" sz="3200" dirty="0">
                <a:cs typeface="Arial" panose="020B0604020202020204" pitchFamily="34" charset="0"/>
              </a:rPr>
              <a:t>bè thay nhau đến thăm, kể chuyện, mang quà cho Bé. Nhưng khi các bạn về, Bé lại buồn. Thấy vậy, mẹ lo lắng hỏi:</a:t>
            </a:r>
          </a:p>
          <a:p>
            <a:pPr algn="just">
              <a:lnSpc>
                <a:spcPct val="150000"/>
              </a:lnSpc>
            </a:pPr>
            <a:r>
              <a:rPr lang="en-US" sz="3200" dirty="0" smtClean="0">
                <a:cs typeface="Arial" panose="020B0604020202020204" pitchFamily="34" charset="0"/>
              </a:rPr>
              <a:t>	- </a:t>
            </a:r>
            <a:r>
              <a:rPr lang="vi-VN" sz="3200" dirty="0" smtClean="0">
                <a:cs typeface="Arial" panose="020B0604020202020204" pitchFamily="34" charset="0"/>
              </a:rPr>
              <a:t>Con </a:t>
            </a:r>
            <a:r>
              <a:rPr lang="vi-VN" sz="3200" dirty="0">
                <a:cs typeface="Arial" panose="020B0604020202020204" pitchFamily="34" charset="0"/>
              </a:rPr>
              <a:t>muốn mẹ giúp gì nào?</a:t>
            </a:r>
          </a:p>
          <a:p>
            <a:pPr algn="just">
              <a:lnSpc>
                <a:spcPct val="150000"/>
              </a:lnSpc>
            </a:pPr>
            <a:r>
              <a:rPr lang="en-US" sz="3200" dirty="0" smtClean="0">
                <a:cs typeface="Arial" panose="020B0604020202020204" pitchFamily="34" charset="0"/>
              </a:rPr>
              <a:t>	- </a:t>
            </a:r>
            <a:r>
              <a:rPr lang="vi-VN" sz="3200" dirty="0" smtClean="0">
                <a:cs typeface="Arial" panose="020B0604020202020204" pitchFamily="34" charset="0"/>
              </a:rPr>
              <a:t>Con </a:t>
            </a:r>
            <a:r>
              <a:rPr lang="vi-VN" sz="3200" dirty="0">
                <a:cs typeface="Arial" panose="020B0604020202020204" pitchFamily="34" charset="0"/>
              </a:rPr>
              <a:t>nhớ Cún, mẹ ạ</a:t>
            </a:r>
            <a:r>
              <a:rPr lang="vi-VN" sz="3200" dirty="0" smtClean="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10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ĐỌC TOÀN BÀI</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1828800" y="1943100"/>
            <a:ext cx="14630400" cy="4524315"/>
          </a:xfrm>
          <a:prstGeom prst="rect">
            <a:avLst/>
          </a:prstGeom>
          <a:noFill/>
        </p:spPr>
        <p:txBody>
          <a:bodyPr wrap="square" rtlCol="0">
            <a:spAutoFit/>
          </a:bodyPr>
          <a:lstStyle/>
          <a:p>
            <a:pPr algn="just">
              <a:lnSpc>
                <a:spcPct val="150000"/>
              </a:lnSpc>
            </a:pPr>
            <a:r>
              <a:rPr lang="en-US" sz="3200" dirty="0">
                <a:latin typeface="Arial" panose="020B0604020202020204" pitchFamily="34" charset="0"/>
                <a:cs typeface="Arial" panose="020B0604020202020204" pitchFamily="34" charset="0"/>
              </a:rPr>
              <a:t>4. Ngày hôm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hàng </a:t>
            </a:r>
            <a:r>
              <a:rPr lang="en-US" sz="3200" dirty="0" err="1">
                <a:latin typeface="Arial" panose="020B0604020202020204" pitchFamily="34" charset="0"/>
                <a:cs typeface="Arial" panose="020B0604020202020204" pitchFamily="34" charset="0"/>
              </a:rPr>
              <a:t>xóm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sang chơi với Bé. Bé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càng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Bé khi thì </a:t>
            </a:r>
            <a:r>
              <a:rPr lang="en-US" sz="3200" dirty="0" err="1">
                <a:latin typeface="Arial" panose="020B0604020202020204" pitchFamily="34" charset="0"/>
                <a:cs typeface="Arial" panose="020B0604020202020204" pitchFamily="34" charset="0"/>
              </a:rPr>
              <a:t>tờ</a:t>
            </a:r>
            <a:r>
              <a:rPr lang="en-US" sz="3200" dirty="0">
                <a:latin typeface="Arial" panose="020B0604020202020204" pitchFamily="34" charset="0"/>
                <a:cs typeface="Arial" panose="020B0604020202020204" pitchFamily="34" charset="0"/>
              </a:rPr>
              <a:t> báo, khi thì con </a:t>
            </a:r>
            <a:r>
              <a:rPr lang="en-US" sz="3200" dirty="0" err="1">
                <a:latin typeface="Arial" panose="020B0604020202020204" pitchFamily="34" charset="0"/>
                <a:cs typeface="Arial" panose="020B0604020202020204" pitchFamily="34" charset="0"/>
              </a:rPr>
              <a:t>búp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Thỉnh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muốn chạy </a:t>
            </a:r>
            <a:r>
              <a:rPr lang="en-US" sz="3200" dirty="0" err="1">
                <a:latin typeface="Arial" panose="020B0604020202020204" pitchFamily="34" charset="0"/>
                <a:cs typeface="Arial" panose="020B0604020202020204" pitchFamily="34" charset="0"/>
              </a:rPr>
              <a:t>nhảy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đùa</a:t>
            </a:r>
            <a:r>
              <a:rPr lang="en-US" sz="3200" dirty="0">
                <a:latin typeface="Arial" panose="020B0604020202020204" pitchFamily="34" charset="0"/>
                <a:cs typeface="Arial" panose="020B0604020202020204" pitchFamily="34" charset="0"/>
              </a:rPr>
              <a:t>. Nhưng con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minh hiểu </a:t>
            </a:r>
            <a:r>
              <a:rPr lang="en-US" sz="3200" dirty="0" err="1">
                <a:latin typeface="Arial" panose="020B0604020202020204" pitchFamily="34" charset="0"/>
                <a:cs typeface="Arial" panose="020B0604020202020204" pitchFamily="34" charset="0"/>
              </a:rPr>
              <a:t>rằng</a:t>
            </a:r>
            <a:r>
              <a:rPr lang="en-US" sz="3200" dirty="0">
                <a:latin typeface="Arial" panose="020B0604020202020204" pitchFamily="34" charset="0"/>
                <a:cs typeface="Arial" panose="020B0604020202020204" pitchFamily="34" charset="0"/>
              </a:rPr>
              <a:t> chưa đến lúc chạy đi chơi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algn="just">
              <a:lnSpc>
                <a:spcPct val="150000"/>
              </a:lnSpc>
            </a:pPr>
            <a:r>
              <a:rPr lang="vi-VN" sz="3200" dirty="0">
                <a:cs typeface="Arial" panose="020B0604020202020204" pitchFamily="34" charset="0"/>
              </a:rPr>
              <a:t>5. Ngày tháo bột đã đến. Bác sĩ rất hài lòng vì vết thương của Bé đã lành hẳn. Nhìn Bé vuốt ve Cún, bác sĩ hiểu chính Cún đã giúp Bé mau lành</a:t>
            </a:r>
            <a:r>
              <a:rPr lang="vi-VN" sz="3200" dirty="0" smtClean="0">
                <a:cs typeface="Arial" panose="020B0604020202020204" pitchFamily="34" charset="0"/>
              </a:rPr>
              <a:t>.</a:t>
            </a:r>
            <a:endParaRPr lang="en-US" sz="32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469121"/>
            <a:ext cx="9562259" cy="3128963"/>
          </a:xfrm>
          <a:prstGeom prst="rect">
            <a:avLst/>
          </a:prstGeom>
        </p:spPr>
      </p:pic>
    </p:spTree>
    <p:extLst>
      <p:ext uri="{BB962C8B-B14F-4D97-AF65-F5344CB8AC3E}">
        <p14:creationId xmlns:p14="http://schemas.microsoft.com/office/powerpoint/2010/main" val="281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2051844"/>
          </a:xfrm>
          <a:prstGeom prst="rect">
            <a:avLst/>
          </a:prstGeom>
        </p:spPr>
        <p:txBody>
          <a:bodyPr wrap="square" lIns="0" tIns="0" rIns="0" bIns="0" rtlCol="0" anchor="t">
            <a:spAutoFit/>
          </a:bodyPr>
          <a:lstStyle/>
          <a:p>
            <a:pPr algn="ctr">
              <a:lnSpc>
                <a:spcPts val="16040"/>
              </a:lnSpc>
            </a:pPr>
            <a:r>
              <a:rPr lang="en-US" sz="8600" b="1" dirty="0" smtClean="0">
                <a:solidFill>
                  <a:srgbClr val="035457"/>
                </a:solidFill>
                <a:latin typeface="Arial" panose="020B0604020202020204" pitchFamily="34" charset="0"/>
                <a:cs typeface="Arial" panose="020B0604020202020204" pitchFamily="34" charset="0"/>
              </a:rPr>
              <a:t>ĐỌC HIỂU</a:t>
            </a:r>
            <a:endParaRPr lang="en-US" sz="8600" b="1" dirty="0">
              <a:solidFill>
                <a:srgbClr val="035457"/>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33888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5974274" y="1016558"/>
            <a:ext cx="3360912" cy="3050028"/>
          </a:xfrm>
          <a:prstGeom prst="rect">
            <a:avLst/>
          </a:prstGeom>
        </p:spPr>
      </p:pic>
      <p:sp>
        <p:nvSpPr>
          <p:cNvPr id="8" name="TextBox 8"/>
          <p:cNvSpPr txBox="1"/>
          <p:nvPr/>
        </p:nvSpPr>
        <p:spPr>
          <a:xfrm>
            <a:off x="4207814" y="2027040"/>
            <a:ext cx="10097817" cy="1029064"/>
          </a:xfrm>
          <a:prstGeom prst="rect">
            <a:avLst/>
          </a:prstGeom>
        </p:spPr>
        <p:txBody>
          <a:bodyPr lIns="0" tIns="0" rIns="0" bIns="0" rtlCol="0" anchor="t">
            <a:spAutoFit/>
          </a:bodyPr>
          <a:lstStyle/>
          <a:p>
            <a:pPr algn="ctr">
              <a:lnSpc>
                <a:spcPts val="9000"/>
              </a:lnSpc>
            </a:pPr>
            <a:r>
              <a:rPr lang="en-US" sz="5600" b="1" i="1" dirty="0" smtClean="0">
                <a:solidFill>
                  <a:srgbClr val="F1ECE1"/>
                </a:solidFill>
                <a:latin typeface="Arial" panose="020B0604020202020204" pitchFamily="34" charset="0"/>
                <a:cs typeface="Arial" panose="020B0604020202020204" pitchFamily="34" charset="0"/>
              </a:rPr>
              <a:t>1. </a:t>
            </a:r>
            <a:r>
              <a:rPr lang="en-US" sz="5600" b="1" i="1" dirty="0" err="1" smtClean="0">
                <a:solidFill>
                  <a:srgbClr val="F1ECE1"/>
                </a:solidFill>
                <a:latin typeface="Arial" panose="020B0604020202020204" pitchFamily="34" charset="0"/>
                <a:cs typeface="Arial" panose="020B0604020202020204" pitchFamily="34" charset="0"/>
              </a:rPr>
              <a:t>Bạn</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của</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Bé</a:t>
            </a:r>
            <a:r>
              <a:rPr lang="en-US" sz="5600" b="1" i="1" dirty="0" smtClean="0">
                <a:solidFill>
                  <a:srgbClr val="F1ECE1"/>
                </a:solidFill>
                <a:latin typeface="Arial" panose="020B0604020202020204" pitchFamily="34" charset="0"/>
                <a:cs typeface="Arial" panose="020B0604020202020204" pitchFamily="34" charset="0"/>
              </a:rPr>
              <a:t> ở </a:t>
            </a:r>
            <a:r>
              <a:rPr lang="en-US" sz="5600" b="1" i="1" dirty="0" err="1" smtClean="0">
                <a:solidFill>
                  <a:srgbClr val="F1ECE1"/>
                </a:solidFill>
                <a:latin typeface="Arial" panose="020B0604020202020204" pitchFamily="34" charset="0"/>
                <a:cs typeface="Arial" panose="020B0604020202020204" pitchFamily="34" charset="0"/>
              </a:rPr>
              <a:t>nhà</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là</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ai</a:t>
            </a:r>
            <a:r>
              <a:rPr lang="en-US" sz="5600" b="1" i="1" dirty="0" smtClean="0">
                <a:solidFill>
                  <a:srgbClr val="F1ECE1"/>
                </a:solidFill>
                <a:latin typeface="Arial" panose="020B0604020202020204" pitchFamily="34" charset="0"/>
                <a:cs typeface="Arial" panose="020B0604020202020204" pitchFamily="34" charset="0"/>
              </a:rPr>
              <a:t>?</a:t>
            </a:r>
            <a:endParaRPr lang="en-US" sz="5600" b="1" i="1" dirty="0">
              <a:solidFill>
                <a:srgbClr val="F1ECE1"/>
              </a:solidFill>
              <a:latin typeface="Arial" panose="020B0604020202020204" pitchFamily="34" charset="0"/>
              <a:cs typeface="Arial" panose="020B0604020202020204" pitchFamily="34" charset="0"/>
            </a:endParaRPr>
          </a:p>
        </p:txBody>
      </p:sp>
      <p:sp>
        <p:nvSpPr>
          <p:cNvPr id="10" name="Rounded Rectangle 9"/>
          <p:cNvSpPr/>
          <p:nvPr/>
        </p:nvSpPr>
        <p:spPr>
          <a:xfrm>
            <a:off x="3748585" y="4111255"/>
            <a:ext cx="11887200" cy="2514599"/>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nl-NL" sz="4800" dirty="0" smtClean="0">
                <a:solidFill>
                  <a:schemeClr val="tx1"/>
                </a:solidFill>
                <a:latin typeface="Arial" panose="020B0604020202020204" pitchFamily="34" charset="0"/>
                <a:cs typeface="Arial" panose="020B0604020202020204" pitchFamily="34" charset="0"/>
              </a:rPr>
              <a:t>Bạn </a:t>
            </a:r>
            <a:r>
              <a:rPr lang="nl-NL" sz="4800" dirty="0">
                <a:solidFill>
                  <a:schemeClr val="tx1"/>
                </a:solidFill>
                <a:latin typeface="Arial" panose="020B0604020202020204" pitchFamily="34" charset="0"/>
                <a:cs typeface="Arial" panose="020B0604020202020204" pitchFamily="34" charset="0"/>
              </a:rPr>
              <a:t>của Bé ở nhà là ai Cún </a:t>
            </a:r>
            <a:r>
              <a:rPr lang="nl-NL" sz="4800" dirty="0" smtClean="0">
                <a:solidFill>
                  <a:schemeClr val="tx1"/>
                </a:solidFill>
                <a:latin typeface="Arial" panose="020B0604020202020204" pitchFamily="34" charset="0"/>
                <a:cs typeface="Arial" panose="020B0604020202020204" pitchFamily="34" charset="0"/>
              </a:rPr>
              <a:t>Bông</a:t>
            </a:r>
            <a:r>
              <a:rPr lang="en-US" sz="4800" dirty="0">
                <a:solidFill>
                  <a:schemeClr val="tx1"/>
                </a:solidFill>
                <a:latin typeface="Arial" panose="020B0604020202020204" pitchFamily="34" charset="0"/>
                <a:cs typeface="Arial" panose="020B0604020202020204" pitchFamily="34" charset="0"/>
              </a:rPr>
              <a:t>.</a:t>
            </a:r>
            <a:endParaRPr lang="nl-NL" sz="4800" dirty="0" smtClean="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34440" y="2385898"/>
            <a:ext cx="12937186" cy="4678204"/>
          </a:xfrm>
          <a:prstGeom prst="rect">
            <a:avLst/>
          </a:prstGeom>
        </p:spPr>
        <p:txBody>
          <a:bodyPr wrap="square" lIns="0" tIns="0" rIns="0" bIns="0" rtlCol="0" anchor="t">
            <a:spAutoFit/>
          </a:bodyPr>
          <a:lstStyle/>
          <a:p>
            <a:pPr algn="ctr">
              <a:lnSpc>
                <a:spcPct val="200000"/>
              </a:lnSpc>
            </a:pPr>
            <a:r>
              <a:rPr lang="en-US" sz="5600" b="1" i="1" dirty="0" smtClean="0">
                <a:solidFill>
                  <a:srgbClr val="F1ECE1"/>
                </a:solidFill>
                <a:latin typeface="Arial" panose="020B0604020202020204" pitchFamily="34" charset="0"/>
                <a:cs typeface="Arial" panose="020B0604020202020204" pitchFamily="34" charset="0"/>
              </a:rPr>
              <a:t>2. </a:t>
            </a:r>
            <a:r>
              <a:rPr lang="vi-VN" sz="5600" b="1" i="1" dirty="0" smtClean="0">
                <a:solidFill>
                  <a:srgbClr val="F1ECE1"/>
                </a:solidFill>
                <a:cs typeface="Arial" panose="020B0604020202020204" pitchFamily="34" charset="0"/>
              </a:rPr>
              <a:t>Cún </a:t>
            </a:r>
            <a:r>
              <a:rPr lang="vi-VN" sz="5600" b="1" i="1" dirty="0">
                <a:solidFill>
                  <a:srgbClr val="F1ECE1"/>
                </a:solidFill>
                <a:cs typeface="Arial" panose="020B0604020202020204" pitchFamily="34" charset="0"/>
              </a:rPr>
              <a:t>Bông đã giúp Bé như thế nào</a:t>
            </a:r>
            <a:r>
              <a:rPr lang="vi-VN" sz="5600" b="1" i="1" dirty="0" smtClean="0">
                <a:solidFill>
                  <a:srgbClr val="F1ECE1"/>
                </a:solidFill>
                <a:cs typeface="Arial" panose="020B0604020202020204" pitchFamily="34" charset="0"/>
              </a:rPr>
              <a:t>?</a:t>
            </a:r>
            <a:endParaRPr lang="en-US" sz="5600" b="1" i="1" dirty="0" smtClean="0">
              <a:solidFill>
                <a:srgbClr val="F1ECE1"/>
              </a:solidFill>
              <a:cs typeface="Arial" panose="020B0604020202020204" pitchFamily="34" charset="0"/>
            </a:endParaRPr>
          </a:p>
          <a:p>
            <a:pPr marL="1828800" lvl="2" indent="-914400" algn="just">
              <a:lnSpc>
                <a:spcPct val="200000"/>
              </a:lnSpc>
              <a:buAutoNum type="alphaLcPeriod"/>
            </a:pP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a:t>
            </a:r>
            <a:r>
              <a:rPr lang="en-US" sz="4800" dirty="0" err="1" smtClean="0">
                <a:solidFill>
                  <a:srgbClr val="F1ECE1"/>
                </a:solidFill>
                <a:latin typeface="Arial" panose="020B0604020202020204" pitchFamily="34" charset="0"/>
                <a:cs typeface="Arial" panose="020B0604020202020204" pitchFamily="34" charset="0"/>
              </a:rPr>
              <a:t>é</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ngã</a:t>
            </a:r>
            <a:endParaRPr lang="en-US" sz="4800" dirty="0" smtClean="0">
              <a:solidFill>
                <a:srgbClr val="F1ECE1"/>
              </a:solidFill>
              <a:latin typeface="Arial" panose="020B0604020202020204" pitchFamily="34" charset="0"/>
              <a:cs typeface="Arial" panose="020B0604020202020204" pitchFamily="34" charset="0"/>
            </a:endParaRPr>
          </a:p>
          <a:p>
            <a:pPr marL="1828800" lvl="2" indent="-914400" algn="just">
              <a:lnSpc>
                <a:spcPct val="200000"/>
              </a:lnSpc>
              <a:buAutoNum type="alphaLcPeriod"/>
            </a:pP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Bé</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phải</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nằm</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bất</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động</a:t>
            </a:r>
            <a:r>
              <a:rPr lang="en-US" sz="4800" dirty="0" smtClean="0">
                <a:solidFill>
                  <a:srgbClr val="F1ECE1"/>
                </a:solidFill>
                <a:latin typeface="Arial" panose="020B0604020202020204" pitchFamily="34" charset="0"/>
                <a:cs typeface="Arial" panose="020B0604020202020204" pitchFamily="34" charset="0"/>
              </a:rPr>
              <a:t>?</a:t>
            </a:r>
            <a:endParaRPr lang="en-US" sz="4800" dirty="0">
              <a:solidFill>
                <a:srgbClr val="F1ECE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5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2000" b="-12000"/>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8534" y="3129177"/>
            <a:ext cx="1627773" cy="3676206"/>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3851763" y="3150395"/>
            <a:ext cx="1649745"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4171951" y="2530169"/>
            <a:ext cx="10981103"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04435" y="74006"/>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6231149" y="1111469"/>
            <a:ext cx="8273286"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400" b="1" dirty="0" smtClean="0">
                <a:solidFill>
                  <a:prstClr val="black"/>
                </a:solidFill>
                <a:latin typeface="Arial" panose="020B0604020202020204" pitchFamily="34" charset="0"/>
                <a:ea typeface="Tahoma" panose="020B0604030504040204" pitchFamily="34" charset="0"/>
                <a:cs typeface="Arial" panose="020B0604020202020204" pitchFamily="34" charset="0"/>
              </a:rPr>
              <a:t>TRẠM XE BUÝT</a:t>
            </a:r>
            <a:endParaRPr lang="en-US" sz="64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620892" y="8111631"/>
            <a:ext cx="914400" cy="9144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620892" y="4543353"/>
            <a:ext cx="914400" cy="914400"/>
          </a:xfrm>
          <a:prstGeom prst="rect">
            <a:avLst/>
          </a:prstGeom>
        </p:spPr>
      </p:pic>
    </p:spTree>
    <p:extLst>
      <p:ext uri="{BB962C8B-B14F-4D97-AF65-F5344CB8AC3E}">
        <p14:creationId xmlns:p14="http://schemas.microsoft.com/office/powerpoint/2010/main" val="8235253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133"/>
                </p:tgtEl>
              </p:cMediaNode>
            </p:audio>
            <p:audio>
              <p:cMediaNode vol="80000">
                <p:cTn id="29"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68559" y="1714500"/>
            <a:ext cx="12937186" cy="3200876"/>
          </a:xfrm>
          <a:prstGeom prst="rect">
            <a:avLst/>
          </a:prstGeom>
        </p:spPr>
        <p:txBody>
          <a:bodyPr wrap="square" lIns="0" tIns="0" rIns="0" bIns="0" rtlCol="0" anchor="t">
            <a:spAutoFit/>
          </a:bodyPr>
          <a:lstStyle/>
          <a:p>
            <a:pPr algn="ctr">
              <a:lnSpc>
                <a:spcPct val="200000"/>
              </a:lnSpc>
            </a:pPr>
            <a:r>
              <a:rPr lang="en-US" sz="5600" b="1" i="1" dirty="0" smtClean="0">
                <a:solidFill>
                  <a:srgbClr val="F1ECE1"/>
                </a:solidFill>
                <a:latin typeface="Arial" panose="020B0604020202020204" pitchFamily="34" charset="0"/>
                <a:cs typeface="Arial" panose="020B0604020202020204" pitchFamily="34" charset="0"/>
              </a:rPr>
              <a:t>2. </a:t>
            </a:r>
            <a:r>
              <a:rPr lang="vi-VN" sz="5600" b="1" i="1" dirty="0" smtClean="0">
                <a:solidFill>
                  <a:srgbClr val="F1ECE1"/>
                </a:solidFill>
                <a:cs typeface="Arial" panose="020B0604020202020204" pitchFamily="34" charset="0"/>
              </a:rPr>
              <a:t>Cún </a:t>
            </a:r>
            <a:r>
              <a:rPr lang="vi-VN" sz="5600" b="1" i="1" dirty="0">
                <a:solidFill>
                  <a:srgbClr val="F1ECE1"/>
                </a:solidFill>
                <a:cs typeface="Arial" panose="020B0604020202020204" pitchFamily="34" charset="0"/>
              </a:rPr>
              <a:t>Bông đã giúp Bé như thế nào</a:t>
            </a:r>
            <a:r>
              <a:rPr lang="vi-VN" sz="5600" b="1" i="1" dirty="0" smtClean="0">
                <a:solidFill>
                  <a:srgbClr val="F1ECE1"/>
                </a:solidFill>
                <a:cs typeface="Arial" panose="020B0604020202020204" pitchFamily="34" charset="0"/>
              </a:rPr>
              <a:t>?</a:t>
            </a:r>
            <a:endParaRPr lang="en-US" sz="5600" b="1" i="1" dirty="0" smtClean="0">
              <a:solidFill>
                <a:srgbClr val="F1ECE1"/>
              </a:solidFill>
              <a:cs typeface="Arial" panose="020B0604020202020204" pitchFamily="34" charset="0"/>
            </a:endParaRPr>
          </a:p>
          <a:p>
            <a:pPr marL="1828800" lvl="2" indent="-914400" algn="just">
              <a:lnSpc>
                <a:spcPct val="200000"/>
              </a:lnSpc>
              <a:buAutoNum type="alphaLcPeriod"/>
            </a:pP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a:t>
            </a:r>
            <a:r>
              <a:rPr lang="en-US" sz="4800" dirty="0" err="1" smtClean="0">
                <a:solidFill>
                  <a:srgbClr val="F1ECE1"/>
                </a:solidFill>
                <a:latin typeface="Arial" panose="020B0604020202020204" pitchFamily="34" charset="0"/>
                <a:cs typeface="Arial" panose="020B0604020202020204" pitchFamily="34" charset="0"/>
              </a:rPr>
              <a:t>é</a:t>
            </a:r>
            <a:r>
              <a:rPr lang="en-US" sz="4800" dirty="0" smtClean="0">
                <a:solidFill>
                  <a:srgbClr val="F1ECE1"/>
                </a:solidFill>
                <a:latin typeface="Arial" panose="020B0604020202020204" pitchFamily="34" charset="0"/>
                <a:cs typeface="Arial" panose="020B0604020202020204" pitchFamily="34" charset="0"/>
              </a:rPr>
              <a:t> </a:t>
            </a:r>
            <a:r>
              <a:rPr lang="en-US" sz="4800" dirty="0" err="1" smtClean="0">
                <a:solidFill>
                  <a:srgbClr val="F1ECE1"/>
                </a:solidFill>
                <a:latin typeface="Arial" panose="020B0604020202020204" pitchFamily="34" charset="0"/>
                <a:cs typeface="Arial" panose="020B0604020202020204" pitchFamily="34" charset="0"/>
              </a:rPr>
              <a:t>ngã</a:t>
            </a:r>
            <a:endParaRPr lang="en-US" sz="4800" dirty="0" smtClean="0">
              <a:solidFill>
                <a:srgbClr val="F1ECE1"/>
              </a:solidFill>
              <a:latin typeface="Arial" panose="020B0604020202020204" pitchFamily="34" charset="0"/>
              <a:cs typeface="Arial" panose="020B0604020202020204" pitchFamily="34" charset="0"/>
            </a:endParaRPr>
          </a:p>
        </p:txBody>
      </p:sp>
      <p:sp>
        <p:nvSpPr>
          <p:cNvPr id="9" name="Rounded Rectangle 8"/>
          <p:cNvSpPr/>
          <p:nvPr/>
        </p:nvSpPr>
        <p:spPr>
          <a:xfrm>
            <a:off x="3993552" y="5433820"/>
            <a:ext cx="11887200" cy="1548497"/>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vi-VN" sz="4800" dirty="0">
                <a:solidFill>
                  <a:schemeClr val="tx1"/>
                </a:solidFill>
                <a:cs typeface="Arial" panose="020B0604020202020204" pitchFamily="34" charset="0"/>
              </a:rPr>
              <a:t>Khi Bé ngã, Cún đi tìm người tới giúp.</a:t>
            </a:r>
            <a:endParaRPr lang="nl-NL" sz="48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7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8" name="TextBox 8"/>
          <p:cNvSpPr txBox="1"/>
          <p:nvPr/>
        </p:nvSpPr>
        <p:spPr>
          <a:xfrm>
            <a:off x="3459460" y="38961"/>
            <a:ext cx="12937186" cy="3200876"/>
          </a:xfrm>
          <a:prstGeom prst="rect">
            <a:avLst/>
          </a:prstGeom>
        </p:spPr>
        <p:txBody>
          <a:bodyPr wrap="square" lIns="0" tIns="0" rIns="0" bIns="0" rtlCol="0" anchor="t">
            <a:spAutoFit/>
          </a:bodyPr>
          <a:lstStyle/>
          <a:p>
            <a:pPr algn="ctr">
              <a:lnSpc>
                <a:spcPct val="200000"/>
              </a:lnSpc>
            </a:pPr>
            <a:r>
              <a:rPr lang="en-US" sz="5600" b="1" i="1" dirty="0" smtClean="0">
                <a:solidFill>
                  <a:srgbClr val="F1ECE1"/>
                </a:solidFill>
                <a:latin typeface="Arial" panose="020B0604020202020204" pitchFamily="34" charset="0"/>
                <a:cs typeface="Arial" panose="020B0604020202020204" pitchFamily="34" charset="0"/>
              </a:rPr>
              <a:t>2. </a:t>
            </a:r>
            <a:r>
              <a:rPr lang="vi-VN" sz="5600" b="1" i="1" dirty="0" smtClean="0">
                <a:solidFill>
                  <a:srgbClr val="F1ECE1"/>
                </a:solidFill>
                <a:cs typeface="Arial" panose="020B0604020202020204" pitchFamily="34" charset="0"/>
              </a:rPr>
              <a:t>Cún </a:t>
            </a:r>
            <a:r>
              <a:rPr lang="vi-VN" sz="5600" b="1" i="1" dirty="0">
                <a:solidFill>
                  <a:srgbClr val="F1ECE1"/>
                </a:solidFill>
                <a:cs typeface="Arial" panose="020B0604020202020204" pitchFamily="34" charset="0"/>
              </a:rPr>
              <a:t>Bông đã giúp Bé như thế nào</a:t>
            </a:r>
            <a:r>
              <a:rPr lang="vi-VN" sz="5600" b="1" i="1" dirty="0" smtClean="0">
                <a:solidFill>
                  <a:srgbClr val="F1ECE1"/>
                </a:solidFill>
                <a:cs typeface="Arial" panose="020B0604020202020204" pitchFamily="34" charset="0"/>
              </a:rPr>
              <a:t>?</a:t>
            </a:r>
            <a:endParaRPr lang="en-US" sz="5600" b="1" i="1" dirty="0" smtClean="0">
              <a:solidFill>
                <a:srgbClr val="F1ECE1"/>
              </a:solidFill>
              <a:cs typeface="Arial" panose="020B0604020202020204" pitchFamily="34" charset="0"/>
            </a:endParaRPr>
          </a:p>
          <a:p>
            <a:pPr marL="0" lvl="2">
              <a:lnSpc>
                <a:spcPct val="200000"/>
              </a:lnSpc>
            </a:pPr>
            <a:r>
              <a:rPr lang="en-US" sz="4800" dirty="0" smtClean="0">
                <a:solidFill>
                  <a:srgbClr val="F1ECE1"/>
                </a:solidFill>
                <a:latin typeface="Arial" panose="020B0604020202020204" pitchFamily="34" charset="0"/>
                <a:cs typeface="Arial" panose="020B0604020202020204" pitchFamily="34" charset="0"/>
              </a:rPr>
              <a:t>	b. </a:t>
            </a:r>
            <a:r>
              <a:rPr lang="en-US" sz="4800" dirty="0" err="1" smtClean="0">
                <a:solidFill>
                  <a:srgbClr val="F1ECE1"/>
                </a:solidFill>
                <a:latin typeface="Arial" panose="020B0604020202020204" pitchFamily="34" charset="0"/>
                <a:cs typeface="Arial" panose="020B0604020202020204" pitchFamily="34" charset="0"/>
              </a:rPr>
              <a:t>Khi</a:t>
            </a:r>
            <a:r>
              <a:rPr lang="en-US" sz="4800" dirty="0" smtClean="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phải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nằm</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bất</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động</a:t>
            </a:r>
            <a:r>
              <a:rPr lang="en-US" sz="4800" dirty="0" smtClean="0">
                <a:solidFill>
                  <a:srgbClr val="F1ECE1"/>
                </a:solidFill>
                <a:latin typeface="Arial" panose="020B0604020202020204" pitchFamily="34" charset="0"/>
                <a:cs typeface="Arial" panose="020B0604020202020204" pitchFamily="34" charset="0"/>
              </a:rPr>
              <a:t>?</a:t>
            </a:r>
            <a:endParaRPr lang="en-US" sz="4800" dirty="0">
              <a:solidFill>
                <a:srgbClr val="F1ECE1"/>
              </a:solidFill>
              <a:latin typeface="Arial" panose="020B0604020202020204" pitchFamily="34" charset="0"/>
              <a:cs typeface="Arial" panose="020B0604020202020204" pitchFamily="34" charset="0"/>
            </a:endParaRPr>
          </a:p>
        </p:txBody>
      </p:sp>
      <p:sp>
        <p:nvSpPr>
          <p:cNvPr id="9" name="Rounded Rectangle 8"/>
          <p:cNvSpPr/>
          <p:nvPr/>
        </p:nvSpPr>
        <p:spPr>
          <a:xfrm>
            <a:off x="1550737" y="3543781"/>
            <a:ext cx="158496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nl-NL" sz="4200" dirty="0" smtClean="0">
                <a:solidFill>
                  <a:schemeClr val="tx1"/>
                </a:solidFill>
                <a:latin typeface="Arial" panose="020B0604020202020204" pitchFamily="34" charset="0"/>
                <a:cs typeface="Arial" panose="020B0604020202020204" pitchFamily="34" charset="0"/>
              </a:rPr>
              <a:t>Khi </a:t>
            </a:r>
            <a:r>
              <a:rPr lang="nl-NL" sz="4200" dirty="0">
                <a:solidFill>
                  <a:schemeClr val="tx1"/>
                </a:solidFill>
                <a:latin typeface="Arial" panose="020B0604020202020204" pitchFamily="34" charset="0"/>
                <a:cs typeface="Arial" panose="020B0604020202020204" pitchFamily="34" charset="0"/>
              </a:rPr>
              <a:t>Bé phải nằm bất động Cún chơi với Bé làm Bé </a:t>
            </a:r>
            <a:r>
              <a:rPr lang="nl-NL" sz="4200" dirty="0" smtClean="0">
                <a:solidFill>
                  <a:schemeClr val="tx1"/>
                </a:solidFill>
                <a:latin typeface="Arial" panose="020B0604020202020204" pitchFamily="34" charset="0"/>
                <a:cs typeface="Arial" panose="020B0604020202020204" pitchFamily="34" charset="0"/>
              </a:rPr>
              <a:t>vui.</a:t>
            </a:r>
          </a:p>
          <a:p>
            <a:pPr marL="571500" indent="-571500" algn="just">
              <a:lnSpc>
                <a:spcPct val="150000"/>
              </a:lnSpc>
              <a:buFontTx/>
              <a:buChar char="-"/>
            </a:pPr>
            <a:r>
              <a:rPr lang="nl-NL" sz="4200" dirty="0" smtClean="0">
                <a:solidFill>
                  <a:schemeClr val="tx1"/>
                </a:solidFill>
                <a:latin typeface="Arial" panose="020B0604020202020204" pitchFamily="34" charset="0"/>
                <a:cs typeface="Arial" panose="020B0604020202020204" pitchFamily="34" charset="0"/>
              </a:rPr>
              <a:t>Cún </a:t>
            </a:r>
            <a:r>
              <a:rPr lang="nl-NL" sz="4200" dirty="0">
                <a:solidFill>
                  <a:schemeClr val="tx1"/>
                </a:solidFill>
                <a:latin typeface="Arial" panose="020B0604020202020204" pitchFamily="34" charset="0"/>
                <a:cs typeface="Arial" panose="020B0604020202020204" pitchFamily="34" charset="0"/>
              </a:rPr>
              <a:t>mang cho Bé khi thì tờ báo, khi thì con búp bê</a:t>
            </a:r>
            <a:r>
              <a:rPr lang="nl-NL" sz="4200" dirty="0" smtClean="0">
                <a:solidFill>
                  <a:schemeClr val="tx1"/>
                </a:solidFill>
                <a:latin typeface="Arial" panose="020B0604020202020204" pitchFamily="34" charset="0"/>
                <a:cs typeface="Arial" panose="020B0604020202020204" pitchFamily="34" charset="0"/>
              </a:rPr>
              <a:t>.</a:t>
            </a:r>
          </a:p>
          <a:p>
            <a:pPr marL="571500" indent="-571500" algn="just">
              <a:lnSpc>
                <a:spcPct val="150000"/>
              </a:lnSpc>
              <a:buFontTx/>
              <a:buChar char="-"/>
            </a:pPr>
            <a:r>
              <a:rPr lang="nl-NL" sz="4200" dirty="0" smtClean="0">
                <a:solidFill>
                  <a:schemeClr val="tx1"/>
                </a:solidFill>
                <a:latin typeface="Arial" panose="020B0604020202020204" pitchFamily="34" charset="0"/>
                <a:cs typeface="Arial" panose="020B0604020202020204" pitchFamily="34" charset="0"/>
              </a:rPr>
              <a:t> </a:t>
            </a:r>
            <a:r>
              <a:rPr lang="nl-NL" sz="4200" dirty="0">
                <a:solidFill>
                  <a:schemeClr val="tx1"/>
                </a:solidFill>
                <a:latin typeface="Arial" panose="020B0604020202020204" pitchFamily="34" charset="0"/>
                <a:cs typeface="Arial" panose="020B0604020202020204" pitchFamily="34" charset="0"/>
              </a:rPr>
              <a:t>Dù muốn chạy nhảy, nô đùa nhưng Cún rất thông minh, nó hiểu rằng chưa đến lúc Bé có thể chạy đi chơi cùng nó được.</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Tree>
    <p:extLst>
      <p:ext uri="{BB962C8B-B14F-4D97-AF65-F5344CB8AC3E}">
        <p14:creationId xmlns:p14="http://schemas.microsoft.com/office/powerpoint/2010/main" val="14399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9" name="Rounded Rectangle 8"/>
          <p:cNvSpPr/>
          <p:nvPr/>
        </p:nvSpPr>
        <p:spPr>
          <a:xfrm>
            <a:off x="2689053" y="3599208"/>
            <a:ext cx="144780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vi-VN" sz="4200" dirty="0">
                <a:solidFill>
                  <a:schemeClr val="tx1"/>
                </a:solidFill>
                <a:cs typeface="Arial" panose="020B0604020202020204" pitchFamily="34" charset="0"/>
              </a:rPr>
              <a:t>Bác sĩ nghĩ rằng chính Cún Bông đã giúp Bé mau lành vì nhìn Bé vuốt ve Cún Bông, bác sĩ hiểu tình bạn với Cún Bông đã giúp Bé vui vẻ trong những ngày chữa bệnh đế vết thương mau lành.</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
        <p:nvSpPr>
          <p:cNvPr id="13" name="TextBox 8"/>
          <p:cNvSpPr txBox="1"/>
          <p:nvPr/>
        </p:nvSpPr>
        <p:spPr>
          <a:xfrm>
            <a:off x="3633870" y="748648"/>
            <a:ext cx="12588365" cy="2585323"/>
          </a:xfrm>
          <a:prstGeom prst="rect">
            <a:avLst/>
          </a:prstGeom>
        </p:spPr>
        <p:txBody>
          <a:bodyPr wrap="square" lIns="0" tIns="0" rIns="0" bIns="0" rtlCol="0" anchor="t">
            <a:spAutoFit/>
          </a:bodyPr>
          <a:lstStyle/>
          <a:p>
            <a:pPr algn="just">
              <a:lnSpc>
                <a:spcPct val="150000"/>
              </a:lnSpc>
            </a:pPr>
            <a:r>
              <a:rPr lang="en-US" sz="5600" b="1" i="1" dirty="0" smtClean="0">
                <a:solidFill>
                  <a:srgbClr val="F1ECE1"/>
                </a:solidFill>
                <a:latin typeface="Arial" panose="020B0604020202020204" pitchFamily="34" charset="0"/>
                <a:cs typeface="Arial" panose="020B0604020202020204" pitchFamily="34" charset="0"/>
              </a:rPr>
              <a:t>3. </a:t>
            </a:r>
            <a:r>
              <a:rPr lang="en-US" sz="5600" b="1" i="1" dirty="0" err="1" smtClean="0">
                <a:solidFill>
                  <a:srgbClr val="F1ECE1"/>
                </a:solidFill>
                <a:latin typeface="Arial" panose="020B0604020202020204" pitchFamily="34" charset="0"/>
                <a:cs typeface="Arial" panose="020B0604020202020204" pitchFamily="34" charset="0"/>
              </a:rPr>
              <a:t>Vì</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sao</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bác</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sĩ</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nghĩ</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rằng</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Bé</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mau</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lành</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là</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nhờ</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Cún</a:t>
            </a:r>
            <a:r>
              <a:rPr lang="en-US" sz="5600" b="1" i="1" dirty="0" smtClean="0">
                <a:solidFill>
                  <a:srgbClr val="F1ECE1"/>
                </a:solidFill>
                <a:latin typeface="Arial" panose="020B0604020202020204" pitchFamily="34" charset="0"/>
                <a:cs typeface="Arial" panose="020B0604020202020204" pitchFamily="34" charset="0"/>
              </a:rPr>
              <a:t> </a:t>
            </a:r>
            <a:r>
              <a:rPr lang="en-US" sz="5600" b="1" i="1" dirty="0" err="1" smtClean="0">
                <a:solidFill>
                  <a:srgbClr val="F1ECE1"/>
                </a:solidFill>
                <a:latin typeface="Arial" panose="020B0604020202020204" pitchFamily="34" charset="0"/>
                <a:cs typeface="Arial" panose="020B0604020202020204" pitchFamily="34" charset="0"/>
              </a:rPr>
              <a:t>Bông</a:t>
            </a:r>
            <a:r>
              <a:rPr lang="en-US" sz="5600" b="1" i="1" dirty="0" smtClean="0">
                <a:solidFill>
                  <a:srgbClr val="F1ECE1"/>
                </a:solidFill>
                <a:latin typeface="Arial" panose="020B0604020202020204" pitchFamily="34" charset="0"/>
                <a:cs typeface="Arial" panose="020B0604020202020204" pitchFamily="34" charset="0"/>
              </a:rPr>
              <a:t>?</a:t>
            </a:r>
            <a:endParaRPr lang="en-US" sz="5600" b="1" i="1" dirty="0" smtClean="0">
              <a:solidFill>
                <a:srgbClr val="F1ECE1"/>
              </a:solidFill>
              <a:cs typeface="Arial" panose="020B0604020202020204" pitchFamily="34" charset="0"/>
            </a:endParaRPr>
          </a:p>
        </p:txBody>
      </p:sp>
    </p:spTree>
    <p:extLst>
      <p:ext uri="{BB962C8B-B14F-4D97-AF65-F5344CB8AC3E}">
        <p14:creationId xmlns:p14="http://schemas.microsoft.com/office/powerpoint/2010/main" val="92531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1789914"/>
          </a:xfrm>
          <a:prstGeom prst="rect">
            <a:avLst/>
          </a:prstGeom>
        </p:spPr>
        <p:txBody>
          <a:bodyPr wrap="square" lIns="0" tIns="0" rIns="0" bIns="0" rtlCol="0" anchor="t">
            <a:spAutoFit/>
          </a:bodyPr>
          <a:lstStyle/>
          <a:p>
            <a:pPr algn="ctr">
              <a:lnSpc>
                <a:spcPts val="16040"/>
              </a:lnSpc>
            </a:pPr>
            <a:r>
              <a:rPr lang="en-US" sz="8600" b="1" dirty="0" smtClean="0">
                <a:solidFill>
                  <a:srgbClr val="035457"/>
                </a:solidFill>
                <a:latin typeface="Arial" panose="020B0604020202020204" pitchFamily="34" charset="0"/>
                <a:cs typeface="Arial" panose="020B0604020202020204" pitchFamily="34" charset="0"/>
              </a:rPr>
              <a:t>LUYỆN TẬP</a:t>
            </a:r>
            <a:endParaRPr lang="en-US" sz="8600" b="1" dirty="0">
              <a:solidFill>
                <a:srgbClr val="035457"/>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174309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smtClean="0">
                <a:solidFill>
                  <a:srgbClr val="035457"/>
                </a:solidFill>
                <a:latin typeface="Arial" panose="020B0604020202020204" pitchFamily="34" charset="0"/>
                <a:cs typeface="Arial" panose="020B0604020202020204" pitchFamily="34" charset="0"/>
              </a:rPr>
              <a:t>1. </a:t>
            </a:r>
            <a:r>
              <a:rPr lang="en-US" sz="4800" b="1" i="1" dirty="0" err="1" smtClean="0">
                <a:solidFill>
                  <a:srgbClr val="035457"/>
                </a:solidFill>
                <a:latin typeface="Arial" panose="020B0604020202020204" pitchFamily="34" charset="0"/>
                <a:cs typeface="Arial" panose="020B0604020202020204" pitchFamily="34" charset="0"/>
              </a:rPr>
              <a:t>Tìm</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bộ</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phận</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trả</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lời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cho</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hỏi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Thế</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nào</a:t>
            </a:r>
            <a:r>
              <a:rPr lang="en-US" sz="4800" b="1" i="1" dirty="0" smtClean="0">
                <a:solidFill>
                  <a:srgbClr val="035457"/>
                </a:solidFill>
                <a:latin typeface="Arial" panose="020B0604020202020204" pitchFamily="34" charset="0"/>
                <a:cs typeface="Arial" panose="020B0604020202020204" pitchFamily="34" charset="0"/>
              </a:rPr>
              <a:t>?</a:t>
            </a:r>
            <a:endParaRPr lang="en-US" sz="4800" b="1" i="1" dirty="0">
              <a:solidFill>
                <a:srgbClr val="035457"/>
              </a:solidFill>
              <a:latin typeface="Arial" panose="020B0604020202020204" pitchFamily="34" charset="0"/>
              <a:cs typeface="Arial" panose="020B0604020202020204" pitchFamily="34" charset="0"/>
            </a:endParaRPr>
          </a:p>
        </p:txBody>
      </p:sp>
      <p:sp>
        <p:nvSpPr>
          <p:cNvPr id="9" name="TextBox 8"/>
          <p:cNvSpPr txBox="1"/>
          <p:nvPr/>
        </p:nvSpPr>
        <p:spPr>
          <a:xfrm>
            <a:off x="3124200" y="2300657"/>
            <a:ext cx="10515600" cy="4295087"/>
          </a:xfrm>
          <a:prstGeom prst="rect">
            <a:avLst/>
          </a:prstGeom>
          <a:noFill/>
        </p:spPr>
        <p:txBody>
          <a:bodyPr wrap="square" rtlCol="0">
            <a:spAutoFit/>
          </a:bodyPr>
          <a:lstStyle/>
          <a:p>
            <a:pPr marL="342900" indent="-342900">
              <a:lnSpc>
                <a:spcPct val="200000"/>
              </a:lnSpc>
              <a:buAutoNum type="alphaLcPeriod"/>
            </a:pPr>
            <a:r>
              <a:rPr lang="en-US" sz="4800" dirty="0" err="1" smtClean="0">
                <a:latin typeface="Arial" panose="020B0604020202020204" pitchFamily="34" charset="0"/>
                <a:cs typeface="Arial" panose="020B0604020202020204" pitchFamily="34" charset="0"/>
              </a:rPr>
              <a:t>Vết</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thương</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của</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Bé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khá</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nặng</a:t>
            </a:r>
            <a:r>
              <a:rPr lang="en-US" sz="4800" dirty="0" smtClean="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smtClean="0">
                <a:latin typeface="Arial" panose="020B0604020202020204" pitchFamily="34" charset="0"/>
                <a:cs typeface="Arial" panose="020B0604020202020204" pitchFamily="34" charset="0"/>
              </a:rPr>
              <a:t>Bé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và</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Cún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càng</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thân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thiết</a:t>
            </a:r>
            <a:r>
              <a:rPr lang="en-US" sz="4800" dirty="0" smtClean="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smtClean="0">
                <a:latin typeface="Arial" panose="020B0604020202020204" pitchFamily="34" charset="0"/>
                <a:cs typeface="Arial" panose="020B0604020202020204" pitchFamily="34" charset="0"/>
              </a:rPr>
              <a:t>Bác</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sĩ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rất</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hài</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lòng</a:t>
            </a:r>
            <a:r>
              <a:rPr lang="en-US" sz="4800" dirty="0" smtClean="0">
                <a:latin typeface="Arial" panose="020B060402020202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smtClean="0">
                <a:solidFill>
                  <a:srgbClr val="035457"/>
                </a:solidFill>
                <a:latin typeface="Arial" panose="020B0604020202020204" pitchFamily="34" charset="0"/>
                <a:cs typeface="Arial" panose="020B0604020202020204" pitchFamily="34" charset="0"/>
              </a:rPr>
              <a:t>1. </a:t>
            </a:r>
            <a:r>
              <a:rPr lang="en-US" sz="4800" b="1" i="1" dirty="0" err="1" smtClean="0">
                <a:solidFill>
                  <a:srgbClr val="035457"/>
                </a:solidFill>
                <a:latin typeface="Arial" panose="020B0604020202020204" pitchFamily="34" charset="0"/>
                <a:cs typeface="Arial" panose="020B0604020202020204" pitchFamily="34" charset="0"/>
              </a:rPr>
              <a:t>Tìm</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bộ</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phận</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trả</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lời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cho</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hỏi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Thế</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nào</a:t>
            </a:r>
            <a:r>
              <a:rPr lang="en-US" sz="4800" b="1" i="1" dirty="0" smtClean="0">
                <a:solidFill>
                  <a:srgbClr val="035457"/>
                </a:solidFill>
                <a:latin typeface="Arial" panose="020B0604020202020204" pitchFamily="34" charset="0"/>
                <a:cs typeface="Arial" panose="020B0604020202020204" pitchFamily="34" charset="0"/>
              </a:rPr>
              <a:t>?</a:t>
            </a:r>
            <a:endParaRPr lang="en-US" sz="4800" b="1" i="1" dirty="0">
              <a:solidFill>
                <a:srgbClr val="035457"/>
              </a:solidFill>
              <a:latin typeface="Arial" panose="020B0604020202020204" pitchFamily="34" charset="0"/>
              <a:cs typeface="Arial" panose="020B0604020202020204" pitchFamily="34" charset="0"/>
            </a:endParaRPr>
          </a:p>
        </p:txBody>
      </p:sp>
      <p:sp>
        <p:nvSpPr>
          <p:cNvPr id="9" name="TextBox 8"/>
          <p:cNvSpPr txBox="1"/>
          <p:nvPr/>
        </p:nvSpPr>
        <p:spPr>
          <a:xfrm>
            <a:off x="3124200" y="2300657"/>
            <a:ext cx="10515600" cy="3046988"/>
          </a:xfrm>
          <a:prstGeom prst="rect">
            <a:avLst/>
          </a:prstGeom>
          <a:noFill/>
        </p:spPr>
        <p:txBody>
          <a:bodyPr wrap="square" rtlCol="0">
            <a:spAutoFit/>
          </a:bodyPr>
          <a:lstStyle/>
          <a:p>
            <a:pPr marL="342900" indent="-342900">
              <a:lnSpc>
                <a:spcPct val="200000"/>
              </a:lnSpc>
              <a:buAutoNum type="alphaLcPeriod"/>
            </a:pPr>
            <a:r>
              <a:rPr lang="en-US" sz="4800" b="1" dirty="0" err="1" smtClean="0">
                <a:latin typeface="Arial" panose="020B0604020202020204" pitchFamily="34" charset="0"/>
                <a:cs typeface="Arial" panose="020B0604020202020204" pitchFamily="34" charset="0"/>
              </a:rPr>
              <a:t>Vết</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thương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Bé</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khá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nặng</a:t>
            </a:r>
            <a:r>
              <a:rPr lang="en-US" sz="4800" b="1" dirty="0" smtClean="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smtClean="0">
                <a:cs typeface="Arial" panose="020B0604020202020204" pitchFamily="34" charset="0"/>
              </a:rPr>
              <a:t>Vết </a:t>
            </a:r>
            <a:r>
              <a:rPr lang="vi-VN" sz="4800" dirty="0">
                <a:cs typeface="Arial" panose="020B0604020202020204" pitchFamily="34" charset="0"/>
              </a:rPr>
              <a:t>thương của Bé thế nào</a:t>
            </a:r>
            <a:r>
              <a:rPr lang="vi-VN" sz="4800" dirty="0" smtClean="0">
                <a:cs typeface="Arial" panose="020B0604020202020204" pitchFamily="34" charset="0"/>
              </a:rPr>
              <a:t>?</a:t>
            </a:r>
            <a:endParaRPr lang="en-US" sz="4800" dirty="0" smtClean="0">
              <a:cs typeface="Arial" panose="020B0604020202020204" pitchFamily="34" charset="0"/>
            </a:endParaRPr>
          </a:p>
        </p:txBody>
      </p:sp>
      <p:sp>
        <p:nvSpPr>
          <p:cNvPr id="10" name="TextBox 9"/>
          <p:cNvSpPr txBox="1"/>
          <p:nvPr/>
        </p:nvSpPr>
        <p:spPr>
          <a:xfrm>
            <a:off x="3131770" y="2300657"/>
            <a:ext cx="8763000" cy="3046988"/>
          </a:xfrm>
          <a:prstGeom prst="rect">
            <a:avLst/>
          </a:prstGeom>
          <a:noFill/>
        </p:spPr>
        <p:txBody>
          <a:bodyPr wrap="square" rtlCol="0">
            <a:spAutoFit/>
          </a:bodyPr>
          <a:lstStyle/>
          <a:p>
            <a:pPr>
              <a:lnSpc>
                <a:spcPct val="200000"/>
              </a:lnSpc>
            </a:pPr>
            <a:r>
              <a:rPr lang="en-US" sz="4800" b="1" dirty="0" smtClean="0">
                <a:latin typeface="Arial" panose="020B0604020202020204" pitchFamily="34" charset="0"/>
                <a:cs typeface="Arial" panose="020B0604020202020204" pitchFamily="34" charset="0"/>
              </a:rPr>
              <a:t>b. </a:t>
            </a:r>
            <a:r>
              <a:rPr lang="en-US" sz="4800" b="1" dirty="0" err="1" smtClean="0">
                <a:latin typeface="Arial" panose="020B0604020202020204" pitchFamily="34" charset="0"/>
                <a:cs typeface="Arial" panose="020B0604020202020204" pitchFamily="34" charset="0"/>
              </a:rPr>
              <a:t>Bé</a:t>
            </a:r>
            <a:r>
              <a:rPr lang="en-US" sz="4800" b="1" dirty="0" smtClean="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Cún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càng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thiết</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a:cs typeface="Arial" panose="020B0604020202020204" pitchFamily="34" charset="0"/>
              </a:rPr>
              <a:t>Bé và Cún thế nào?</a:t>
            </a:r>
            <a:endParaRPr lang="en-US" sz="4800" dirty="0" smtClean="0">
              <a:cs typeface="Arial" panose="020B0604020202020204" pitchFamily="34" charset="0"/>
            </a:endParaRPr>
          </a:p>
        </p:txBody>
      </p:sp>
      <p:sp>
        <p:nvSpPr>
          <p:cNvPr id="11" name="TextBox 10"/>
          <p:cNvSpPr txBox="1"/>
          <p:nvPr/>
        </p:nvSpPr>
        <p:spPr>
          <a:xfrm>
            <a:off x="3139340" y="2323866"/>
            <a:ext cx="8763000" cy="3046988"/>
          </a:xfrm>
          <a:prstGeom prst="rect">
            <a:avLst/>
          </a:prstGeom>
          <a:noFill/>
        </p:spPr>
        <p:txBody>
          <a:bodyPr wrap="square" rtlCol="0">
            <a:spAutoFit/>
          </a:bodyPr>
          <a:lstStyle/>
          <a:p>
            <a:pPr>
              <a:lnSpc>
                <a:spcPct val="200000"/>
              </a:lnSpc>
            </a:pPr>
            <a:r>
              <a:rPr lang="en-US" sz="4800" b="1" dirty="0">
                <a:latin typeface="Arial" panose="020B0604020202020204" pitchFamily="34" charset="0"/>
                <a:cs typeface="Arial" panose="020B0604020202020204" pitchFamily="34" charset="0"/>
              </a:rPr>
              <a:t>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Bác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sĩ</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rất</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hài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lòng</a:t>
            </a:r>
            <a:r>
              <a:rPr lang="en-US" sz="4800" b="1" dirty="0" smtClean="0">
                <a:latin typeface="Arial" panose="020B0604020202020204" pitchFamily="34" charset="0"/>
                <a:cs typeface="Arial" panose="020B0604020202020204" pitchFamily="34" charset="0"/>
              </a:rPr>
              <a:t>.</a:t>
            </a:r>
            <a:endParaRPr lang="en-US" sz="4800" b="1" dirty="0">
              <a:latin typeface="Arial" panose="020B0604020202020204" pitchFamily="34" charset="0"/>
              <a:cs typeface="Arial" panose="020B0604020202020204" pitchFamily="34" charset="0"/>
            </a:endParaRPr>
          </a:p>
          <a:p>
            <a:pPr marL="685800" indent="-685800">
              <a:lnSpc>
                <a:spcPct val="200000"/>
              </a:lnSpc>
              <a:buFont typeface="Symbol" panose="05050102010706020507" pitchFamily="18" charset="2"/>
              <a:buChar char="Þ"/>
            </a:pPr>
            <a:r>
              <a:rPr lang="en-US" sz="4800" dirty="0" err="1" smtClean="0">
                <a:latin typeface="Arial" panose="020B0604020202020204" pitchFamily="34" charset="0"/>
                <a:cs typeface="Arial" panose="020B0604020202020204" pitchFamily="34" charset="0"/>
              </a:rPr>
              <a:t>Bác</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sĩ</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thế</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nào</a:t>
            </a:r>
            <a:r>
              <a:rPr lang="en-US" sz="48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45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762000" y="6972300"/>
            <a:ext cx="2609232" cy="2495078"/>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3733800" y="800100"/>
            <a:ext cx="10270651" cy="2047676"/>
          </a:xfrm>
          <a:prstGeom prst="rect">
            <a:avLst/>
          </a:prstGeom>
        </p:spPr>
        <p:txBody>
          <a:bodyPr wrap="square" lIns="0" tIns="0" rIns="0" bIns="0" rtlCol="0" anchor="t">
            <a:spAutoFit/>
          </a:bodyPr>
          <a:lstStyle/>
          <a:p>
            <a:pPr algn="just">
              <a:lnSpc>
                <a:spcPts val="8461"/>
              </a:lnSpc>
            </a:pPr>
            <a:r>
              <a:rPr lang="en-US" sz="4800" b="1" i="1" dirty="0">
                <a:solidFill>
                  <a:srgbClr val="035457"/>
                </a:solidFill>
                <a:latin typeface="Arial" panose="020B0604020202020204" pitchFamily="34" charset="0"/>
                <a:cs typeface="Arial" panose="020B0604020202020204" pitchFamily="34" charset="0"/>
              </a:rPr>
              <a:t>2</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Đặt</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một</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câu</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nói</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về</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Cún</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Bông</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theo</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mẫu</a:t>
            </a:r>
            <a:r>
              <a:rPr lang="en-US" sz="4800" b="1" i="1" dirty="0" smtClean="0">
                <a:solidFill>
                  <a:srgbClr val="035457"/>
                </a:solidFill>
                <a:latin typeface="Arial" panose="020B0604020202020204" pitchFamily="34" charset="0"/>
                <a:cs typeface="Arial" panose="020B0604020202020204" pitchFamily="34" charset="0"/>
              </a:rPr>
              <a:t> Ai </a:t>
            </a:r>
            <a:r>
              <a:rPr lang="en-US" sz="4800" b="1" i="1" dirty="0" err="1" smtClean="0">
                <a:solidFill>
                  <a:srgbClr val="035457"/>
                </a:solidFill>
                <a:latin typeface="Arial" panose="020B0604020202020204" pitchFamily="34" charset="0"/>
                <a:cs typeface="Arial" panose="020B0604020202020204" pitchFamily="34" charset="0"/>
              </a:rPr>
              <a:t>thế</a:t>
            </a:r>
            <a:r>
              <a:rPr lang="en-US" sz="4800" b="1" i="1" dirty="0" smtClean="0">
                <a:solidFill>
                  <a:srgbClr val="035457"/>
                </a:solidFill>
                <a:latin typeface="Arial" panose="020B0604020202020204" pitchFamily="34" charset="0"/>
                <a:cs typeface="Arial" panose="020B0604020202020204" pitchFamily="34" charset="0"/>
              </a:rPr>
              <a:t> </a:t>
            </a:r>
            <a:r>
              <a:rPr lang="en-US" sz="4800" b="1" i="1" dirty="0" err="1" smtClean="0">
                <a:solidFill>
                  <a:srgbClr val="035457"/>
                </a:solidFill>
                <a:latin typeface="Arial" panose="020B0604020202020204" pitchFamily="34" charset="0"/>
                <a:cs typeface="Arial" panose="020B0604020202020204" pitchFamily="34" charset="0"/>
              </a:rPr>
              <a:t>nào</a:t>
            </a:r>
            <a:r>
              <a:rPr lang="en-US" sz="4800" b="1" i="1" dirty="0" smtClean="0">
                <a:solidFill>
                  <a:srgbClr val="035457"/>
                </a:solidFill>
                <a:latin typeface="Arial" panose="020B0604020202020204" pitchFamily="34" charset="0"/>
                <a:cs typeface="Arial" panose="020B0604020202020204" pitchFamily="34" charset="0"/>
              </a:rPr>
              <a:t>?</a:t>
            </a:r>
            <a:endParaRPr lang="en-US" sz="4800" b="1" i="1" dirty="0">
              <a:solidFill>
                <a:srgbClr val="035457"/>
              </a:solidFill>
              <a:latin typeface="Arial" panose="020B0604020202020204" pitchFamily="34" charset="0"/>
              <a:cs typeface="Arial" panose="020B0604020202020204" pitchFamily="34" charset="0"/>
            </a:endParaRPr>
          </a:p>
        </p:txBody>
      </p:sp>
      <p:sp>
        <p:nvSpPr>
          <p:cNvPr id="8" name="TextBox 7"/>
          <p:cNvSpPr txBox="1"/>
          <p:nvPr/>
        </p:nvSpPr>
        <p:spPr>
          <a:xfrm>
            <a:off x="8484154" y="3137515"/>
            <a:ext cx="9372600" cy="5447645"/>
          </a:xfrm>
          <a:prstGeom prst="rect">
            <a:avLst/>
          </a:prstGeom>
          <a:noFill/>
        </p:spPr>
        <p:txBody>
          <a:bodyPr wrap="square" rtlCol="0">
            <a:spAutoFit/>
          </a:bodyPr>
          <a:lstStyle/>
          <a:p>
            <a:pPr>
              <a:lnSpc>
                <a:spcPct val="200000"/>
              </a:lnSpc>
            </a:pPr>
            <a:r>
              <a:rPr lang="en-US" sz="4800" b="1" u="sng" dirty="0" smtClean="0">
                <a:solidFill>
                  <a:srgbClr val="FF0000"/>
                </a:solidFill>
                <a:latin typeface="Arial" panose="020B0604020202020204" pitchFamily="34" charset="0"/>
                <a:cs typeface="Arial" panose="020B0604020202020204" pitchFamily="34" charset="0"/>
              </a:rPr>
              <a:t>VÍ DỤ:</a:t>
            </a: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xinh</a:t>
            </a:r>
            <a:endParaRPr lang="en-US" sz="4200" dirty="0" smtClean="0">
              <a:latin typeface="Arial" panose="020B0604020202020204" pitchFamily="34" charset="0"/>
              <a:cs typeface="Arial" panose="020B0604020202020204" pitchFamily="34" charset="0"/>
            </a:endParaRPr>
          </a:p>
          <a:p>
            <a:pPr marL="1485900" lvl="2" indent="-571500">
              <a:lnSpc>
                <a:spcPct val="200000"/>
              </a:lnSpc>
              <a:buFont typeface="Wingdings" panose="05000000000000000000" pitchFamily="2" charset="2"/>
              <a:buChar char="§"/>
            </a:pPr>
            <a:r>
              <a:rPr lang="en-US" sz="4200" dirty="0" err="1" smtClean="0">
                <a:latin typeface="Arial" panose="020B0604020202020204" pitchFamily="34" charset="0"/>
                <a:cs typeface="Arial" panose="020B0604020202020204" pitchFamily="34" charset="0"/>
              </a:rPr>
              <a:t>Cún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yêu</a:t>
            </a:r>
            <a:r>
              <a:rPr lang="en-US" sz="4200" dirty="0">
                <a:latin typeface="Arial" panose="020B0604020202020204" pitchFamily="34" charset="0"/>
                <a:cs typeface="Arial" panose="020B0604020202020204" pitchFamily="34" charset="0"/>
              </a:rPr>
              <a:t>. </a:t>
            </a:r>
            <a:endParaRPr lang="en-US" sz="4200" dirty="0" smtClean="0">
              <a:latin typeface="Arial" panose="020B0604020202020204" pitchFamily="34" charset="0"/>
              <a:cs typeface="Arial" panose="020B0604020202020204" pitchFamily="34" charset="0"/>
            </a:endParaRPr>
          </a:p>
          <a:p>
            <a:pPr marL="1485900" lvl="2" indent="-571500">
              <a:lnSpc>
                <a:spcPct val="200000"/>
              </a:lnSpc>
              <a:buFont typeface="Wingdings" panose="05000000000000000000" pitchFamily="2" charset="2"/>
              <a:buChar char="§"/>
            </a:pPr>
            <a:r>
              <a:rPr lang="en-US" sz="4200" dirty="0" err="1" smtClean="0">
                <a:latin typeface="Arial" panose="020B0604020202020204" pitchFamily="34" charset="0"/>
                <a:cs typeface="Arial" panose="020B0604020202020204" pitchFamily="34" charset="0"/>
              </a:rPr>
              <a:t>Cún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3555" t="18937" r="6445" b="23463"/>
          <a:stretch/>
        </p:blipFill>
        <p:spPr>
          <a:xfrm>
            <a:off x="2572759" y="4101483"/>
            <a:ext cx="6227330" cy="4483677"/>
          </a:xfrm>
          <a:prstGeom prst="rect">
            <a:avLst/>
          </a:prstGeom>
        </p:spPr>
      </p:pic>
    </p:spTree>
    <p:extLst>
      <p:ext uri="{BB962C8B-B14F-4D97-AF65-F5344CB8AC3E}">
        <p14:creationId xmlns:p14="http://schemas.microsoft.com/office/powerpoint/2010/main" val="7756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76558">
            <a:off x="435530" y="6547260"/>
            <a:ext cx="3165919" cy="3272268"/>
          </a:xfrm>
          <a:prstGeom prst="rect">
            <a:avLst/>
          </a:prstGeom>
        </p:spPr>
      </p:pic>
      <p:pic>
        <p:nvPicPr>
          <p:cNvPr id="9" name="Picture 9"/>
          <p:cNvPicPr>
            <a:picLocks noChangeAspect="1"/>
          </p:cNvPicPr>
          <p:nvPr/>
        </p:nvPicPr>
        <p:blipFill>
          <a:blip r:embed="rId3"/>
          <a:srcRect/>
          <a:stretch>
            <a:fillRect/>
          </a:stretch>
        </p:blipFill>
        <p:spPr>
          <a:xfrm>
            <a:off x="3134299" y="-1013834"/>
            <a:ext cx="4495226" cy="3792847"/>
          </a:xfrm>
          <a:prstGeom prst="rect">
            <a:avLst/>
          </a:prstGeom>
        </p:spPr>
      </p:pic>
      <p:pic>
        <p:nvPicPr>
          <p:cNvPr id="10" name="Picture 10"/>
          <p:cNvPicPr>
            <a:picLocks noChangeAspect="1"/>
          </p:cNvPicPr>
          <p:nvPr/>
        </p:nvPicPr>
        <p:blipFill>
          <a:blip r:embed="rId4"/>
          <a:srcRect/>
          <a:stretch>
            <a:fillRect/>
          </a:stretch>
        </p:blipFill>
        <p:spPr>
          <a:xfrm rot="-759067">
            <a:off x="-871986" y="1598816"/>
            <a:ext cx="4922341" cy="3716367"/>
          </a:xfrm>
          <a:prstGeom prst="rect">
            <a:avLst/>
          </a:prstGeom>
        </p:spPr>
      </p:pic>
      <p:sp>
        <p:nvSpPr>
          <p:cNvPr id="11" name="TextBox 11"/>
          <p:cNvSpPr txBox="1"/>
          <p:nvPr/>
        </p:nvSpPr>
        <p:spPr>
          <a:xfrm>
            <a:off x="7467600" y="2381468"/>
            <a:ext cx="8416712" cy="795089"/>
          </a:xfrm>
          <a:prstGeom prst="rect">
            <a:avLst/>
          </a:prstGeom>
        </p:spPr>
        <p:txBody>
          <a:bodyPr wrap="square" lIns="0" tIns="0" rIns="0" bIns="0" rtlCol="0" anchor="t">
            <a:spAutoFit/>
          </a:bodyPr>
          <a:lstStyle/>
          <a:p>
            <a:pPr algn="ctr">
              <a:lnSpc>
                <a:spcPts val="6240"/>
              </a:lnSpc>
            </a:pPr>
            <a:r>
              <a:rPr lang="en-US" sz="6400" b="1" dirty="0" smtClean="0">
                <a:solidFill>
                  <a:srgbClr val="F1ECE1"/>
                </a:solidFill>
                <a:latin typeface="Arial" panose="020B0604020202020204" pitchFamily="34" charset="0"/>
                <a:cs typeface="Arial" panose="020B0604020202020204" pitchFamily="34" charset="0"/>
              </a:rPr>
              <a:t>CỦNG CỐ, DẶN DÒ</a:t>
            </a:r>
            <a:endParaRPr lang="en-US" sz="6400" b="1" dirty="0">
              <a:solidFill>
                <a:srgbClr val="F1ECE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smtClean="0">
                <a:solidFill>
                  <a:srgbClr val="035457"/>
                </a:solidFill>
                <a:latin typeface="Arial" panose="020B0604020202020204" pitchFamily="34" charset="0"/>
                <a:cs typeface="Arial" panose="020B0604020202020204" pitchFamily="34" charset="0"/>
              </a:rPr>
              <a:t>HẸN GẶP LẠI CÁC EM </a:t>
            </a:r>
          </a:p>
          <a:p>
            <a:pPr algn="ctr">
              <a:lnSpc>
                <a:spcPct val="150000"/>
              </a:lnSpc>
            </a:pPr>
            <a:r>
              <a:rPr lang="en-US" sz="7200" b="1" dirty="0" smtClean="0">
                <a:solidFill>
                  <a:srgbClr val="035457"/>
                </a:solidFill>
                <a:latin typeface="Arial" panose="020B0604020202020204" pitchFamily="34" charset="0"/>
                <a:cs typeface="Arial" panose="020B0604020202020204" pitchFamily="34" charset="0"/>
              </a:rPr>
              <a:t>TRONG BÀI HỌC SAU!</a:t>
            </a:r>
            <a:endParaRPr lang="en-US" sz="7200" b="1" dirty="0">
              <a:solidFill>
                <a:srgbClr val="0354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20986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2000" b="-12000"/>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1195274" y="3359086"/>
            <a:ext cx="1649745" cy="3770846"/>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1234890" y="3331996"/>
            <a:ext cx="1640318"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28234" y="2788139"/>
            <a:ext cx="13912414"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1291" y="0"/>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495800" y="1111469"/>
            <a:ext cx="11201400"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“Con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 đen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lông</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mượt</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con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được</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miêu</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tả</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như thế nào?</a:t>
            </a:r>
            <a:endParaRPr lang="en-US" sz="3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14963386"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latin typeface="Arial" panose="020B0604020202020204" pitchFamily="34" charset="0"/>
                <a:cs typeface="Arial" panose="020B0604020202020204" pitchFamily="34" charset="0"/>
              </a:rPr>
              <a:t>SAI</a:t>
            </a:r>
            <a:endParaRPr lang="en-US" sz="4800" b="1" dirty="0">
              <a:solidFill>
                <a:srgbClr val="FF0000"/>
              </a:solidFill>
              <a:latin typeface="Arial" panose="020B0604020202020204" pitchFamily="34" charset="0"/>
              <a:cs typeface="Arial" panose="020B0604020202020204" pitchFamily="34" charset="0"/>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2175441"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latin typeface="Arial" panose="020B0604020202020204" pitchFamily="34" charset="0"/>
                <a:cs typeface="Arial" panose="020B0604020202020204" pitchFamily="34" charset="0"/>
              </a:rPr>
              <a:t>ĐÚNG</a:t>
            </a:r>
            <a:endParaRPr lang="en-US" sz="4800" b="1" dirty="0">
              <a:solidFill>
                <a:srgbClr val="FF0000"/>
              </a:solidFill>
              <a:latin typeface="Arial" panose="020B0604020202020204" pitchFamily="34" charset="0"/>
              <a:cs typeface="Arial" panose="020B060402020202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620892" y="8111631"/>
            <a:ext cx="914400" cy="914400"/>
          </a:xfrm>
          <a:prstGeom prst="rect">
            <a:avLst/>
          </a:prstGeom>
        </p:spPr>
      </p:pic>
      <p:sp>
        <p:nvSpPr>
          <p:cNvPr id="4" name="Rectangle 3"/>
          <p:cNvSpPr/>
          <p:nvPr/>
        </p:nvSpPr>
        <p:spPr>
          <a:xfrm>
            <a:off x="5242879" y="5448444"/>
            <a:ext cx="9690937" cy="1305165"/>
          </a:xfrm>
          <a:prstGeom prst="rect">
            <a:avLst/>
          </a:prstGeom>
        </p:spPr>
        <p:txBody>
          <a:bodyPr wrap="square">
            <a:spAutoFit/>
          </a:bodyPr>
          <a:lstStyle/>
          <a:p>
            <a:pPr marL="457200" indent="-457200">
              <a:lnSpc>
                <a:spcPct val="150000"/>
              </a:lnSpc>
              <a:buFont typeface="Symbol" panose="05050102010706020507" pitchFamily="18" charset="2"/>
              <a:buChar char="Þ"/>
            </a:pPr>
            <a:r>
              <a:rPr lang="en-US" sz="2800" dirty="0" smtClean="0">
                <a:latin typeface="Arial" panose="020B0604020202020204" pitchFamily="34" charset="0"/>
                <a:cs typeface="Arial" panose="020B0604020202020204" pitchFamily="34" charset="0"/>
              </a:rPr>
              <a:t>Con </a:t>
            </a:r>
            <a:r>
              <a:rPr lang="en-US" sz="2800" dirty="0" err="1">
                <a:latin typeface="Arial" panose="020B0604020202020204" pitchFamily="34" charset="0"/>
                <a:cs typeface="Arial" panose="020B0604020202020204" pitchFamily="34" charset="0"/>
              </a:rPr>
              <a:t>trâu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đen, có bộ </a:t>
            </a:r>
            <a:r>
              <a:rPr lang="en-US" sz="2800" dirty="0" err="1">
                <a:latin typeface="Arial" panose="020B0604020202020204" pitchFamily="34" charset="0"/>
                <a:cs typeface="Arial" panose="020B0604020202020204" pitchFamily="34" charset="0"/>
              </a:rPr>
              <a:t>lông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mượt</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Nó </a:t>
            </a:r>
            <a:r>
              <a:rPr lang="en-US" sz="2800" dirty="0" err="1" smtClean="0">
                <a:latin typeface="Arial" panose="020B0604020202020204" pitchFamily="34" charset="0"/>
                <a:cs typeface="Arial" panose="020B0604020202020204" pitchFamily="34" charset="0"/>
              </a:rPr>
              <a:t>cao</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khênh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sừng</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vênh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vênh</a:t>
            </a:r>
            <a:r>
              <a:rPr lang="en-US" sz="2800" dirty="0">
                <a:latin typeface="Arial" panose="020B0604020202020204" pitchFamily="34" charset="0"/>
                <a:cs typeface="Arial" panose="020B0604020202020204" pitchFamily="34" charset="0"/>
              </a:rPr>
              <a:t>. Chân đi như </a:t>
            </a:r>
            <a:r>
              <a:rPr lang="en-US" sz="2800" dirty="0" err="1">
                <a:latin typeface="Arial" panose="020B0604020202020204" pitchFamily="34" charset="0"/>
                <a:cs typeface="Arial" panose="020B0604020202020204" pitchFamily="34" charset="0"/>
              </a:rPr>
              <a:t>đập</a:t>
            </a:r>
            <a:r>
              <a:rPr lang="en-US" sz="2800" dirty="0">
                <a:latin typeface="Arial" panose="020B0604020202020204" pitchFamily="34" charset="0"/>
                <a:cs typeface="Arial" panose="020B0604020202020204" pitchFamily="34" charset="0"/>
              </a:rPr>
              <a:t> đất</a:t>
            </a:r>
            <a:r>
              <a:rPr lang="en-US" sz="28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685743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9" name="APPLAUSE.WAV"/>
                                        </p:tgtEl>
                                      </p:cMediaNode>
                                    </p:audio>
                                  </p:subTnLst>
                                </p:cTn>
                              </p:par>
                              <p:par>
                                <p:cTn id="37" presetID="1" presetClass="exit"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63" presetClass="path" presetSubtype="0" accel="50000" decel="50000" fill="hold" nodeType="afterEffect">
                                  <p:stCondLst>
                                    <p:cond delay="0"/>
                                  </p:stCondLst>
                                  <p:childTnLst>
                                    <p:animMotion origin="layout" path="M -4.16667E-6 -3.33333E-6 L 0.15651 0.02639 " pathEditMode="relative" rAng="0" ptsTypes="AA">
                                      <p:cBhvr>
                                        <p:cTn id="44" dur="2500" fill="hold"/>
                                        <p:tgtEl>
                                          <p:spTgt spid="114"/>
                                        </p:tgtEl>
                                        <p:attrNameLst>
                                          <p:attrName>ppt_x</p:attrName>
                                          <p:attrName>ppt_y</p:attrName>
                                        </p:attrNameLst>
                                      </p:cBhvr>
                                      <p:rCtr x="7826" y="1319"/>
                                    </p:animMotion>
                                  </p:childTnLst>
                                </p:cTn>
                              </p:par>
                              <p:par>
                                <p:cTn id="45" presetID="6" presetClass="emph" presetSubtype="0" fill="hold" nodeType="withEffect">
                                  <p:stCondLst>
                                    <p:cond delay="0"/>
                                  </p:stCondLst>
                                  <p:childTnLst>
                                    <p:animScale>
                                      <p:cBhvr>
                                        <p:cTn id="46" dur="2500" fill="hold"/>
                                        <p:tgtEl>
                                          <p:spTgt spid="114"/>
                                        </p:tgtEl>
                                      </p:cBhvr>
                                      <p:by x="110000" y="110000"/>
                                    </p:animScale>
                                  </p:childTnLst>
                                </p:cTn>
                              </p:par>
                              <p:par>
                                <p:cTn id="47" presetID="1" presetClass="exit" presetSubtype="0" fill="hold" nodeType="withEffect">
                                  <p:stCondLst>
                                    <p:cond delay="2000"/>
                                  </p:stCondLst>
                                  <p:childTnLst>
                                    <p:set>
                                      <p:cBhvr>
                                        <p:cTn id="48" dur="1" fill="hold">
                                          <p:stCondLst>
                                            <p:cond delay="0"/>
                                          </p:stCondLst>
                                        </p:cTn>
                                        <p:tgtEl>
                                          <p:spTgt spid="114"/>
                                        </p:tgtEl>
                                        <p:attrNameLst>
                                          <p:attrName>style.visibility</p:attrName>
                                        </p:attrNameLst>
                                      </p:cBhvr>
                                      <p:to>
                                        <p:strVal val="hidden"/>
                                      </p:to>
                                    </p:set>
                                  </p:childTnLst>
                                </p:cTn>
                              </p:par>
                            </p:childTnLst>
                          </p:cTn>
                        </p:par>
                        <p:par>
                          <p:cTn id="49" fill="hold">
                            <p:stCondLst>
                              <p:cond delay="3000"/>
                            </p:stCondLst>
                            <p:childTnLst>
                              <p:par>
                                <p:cTn id="50" presetID="2" presetClass="exit" presetSubtype="8" fill="hold" nodeType="afterEffect">
                                  <p:stCondLst>
                                    <p:cond delay="0"/>
                                  </p:stCondLst>
                                  <p:childTnLst>
                                    <p:anim calcmode="lin" valueType="num">
                                      <p:cBhvr additive="base">
                                        <p:cTn id="51" dur="5000"/>
                                        <p:tgtEl>
                                          <p:spTgt spid="79"/>
                                        </p:tgtEl>
                                        <p:attrNameLst>
                                          <p:attrName>ppt_x</p:attrName>
                                        </p:attrNameLst>
                                      </p:cBhvr>
                                      <p:tavLst>
                                        <p:tav tm="0">
                                          <p:val>
                                            <p:strVal val="ppt_x"/>
                                          </p:val>
                                        </p:tav>
                                        <p:tav tm="100000">
                                          <p:val>
                                            <p:strVal val="0-ppt_w/2"/>
                                          </p:val>
                                        </p:tav>
                                      </p:tavLst>
                                    </p:anim>
                                    <p:anim calcmode="lin" valueType="num">
                                      <p:cBhvr additive="base">
                                        <p:cTn id="52" dur="5000"/>
                                        <p:tgtEl>
                                          <p:spTgt spid="79"/>
                                        </p:tgtEl>
                                        <p:attrNameLst>
                                          <p:attrName>ppt_y</p:attrName>
                                        </p:attrNameLst>
                                      </p:cBhvr>
                                      <p:tavLst>
                                        <p:tav tm="0">
                                          <p:val>
                                            <p:strVal val="ppt_y"/>
                                          </p:val>
                                        </p:tav>
                                        <p:tav tm="100000">
                                          <p:val>
                                            <p:strVal val="ppt_y"/>
                                          </p:val>
                                        </p:tav>
                                      </p:tavLst>
                                    </p:anim>
                                    <p:set>
                                      <p:cBhvr>
                                        <p:cTn id="53" dur="1" fill="hold">
                                          <p:stCondLst>
                                            <p:cond delay="4999"/>
                                          </p:stCondLst>
                                        </p:cTn>
                                        <p:tgtEl>
                                          <p:spTgt spid="79"/>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10138" fill="hold"/>
                                        <p:tgtEl>
                                          <p:spTgt spid="2"/>
                                        </p:tgtEl>
                                      </p:cBhvr>
                                    </p:cmd>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649" fill="hold"/>
                                        <p:tgtEl>
                                          <p:spTgt spid="133"/>
                                        </p:tgtEl>
                                      </p:cBhvr>
                                    </p:cmd>
                                  </p:childTnLst>
                                </p:cTn>
                              </p:par>
                              <p:par>
                                <p:cTn id="64" presetID="1" presetClass="entr" presetSubtype="0" fill="hold" nodeType="withEffect">
                                  <p:stCondLst>
                                    <p:cond delay="0"/>
                                  </p:stCondLst>
                                  <p:childTnLst>
                                    <p:set>
                                      <p:cBhvr>
                                        <p:cTn id="65" dur="1" fill="hold">
                                          <p:stCondLst>
                                            <p:cond delay="0"/>
                                          </p:stCondLst>
                                        </p:cTn>
                                        <p:tgtEl>
                                          <p:spTgt spid="132"/>
                                        </p:tgtEl>
                                        <p:attrNameLst>
                                          <p:attrName>style.visibility</p:attrName>
                                        </p:attrNameLst>
                                      </p:cBhvr>
                                      <p:to>
                                        <p:strVal val="visible"/>
                                      </p:to>
                                    </p:set>
                                  </p:childTnLst>
                                </p:cTn>
                              </p:par>
                              <p:par>
                                <p:cTn id="66" presetID="1" presetClass="exit" presetSubtype="0" fill="hold" grpId="1" nodeType="withEffect">
                                  <p:stCondLst>
                                    <p:cond delay="0"/>
                                  </p:stCondLst>
                                  <p:childTnLst>
                                    <p:set>
                                      <p:cBhvr>
                                        <p:cTn id="67" dur="1" fill="hold">
                                          <p:stCondLst>
                                            <p:cond delay="0"/>
                                          </p:stCondLst>
                                        </p:cTn>
                                        <p:tgtEl>
                                          <p:spTgt spid="27"/>
                                        </p:tgtEl>
                                        <p:attrNameLst>
                                          <p:attrName>style.visibility</p:attrName>
                                        </p:attrNameLst>
                                      </p:cBhvr>
                                      <p:to>
                                        <p:strVal val="hidden"/>
                                      </p:to>
                                    </p:set>
                                  </p:childTnLst>
                                </p:cTn>
                              </p:par>
                            </p:childTnLst>
                          </p:cTn>
                        </p:par>
                        <p:par>
                          <p:cTn id="68" fill="hold">
                            <p:stCondLst>
                              <p:cond delay="500"/>
                            </p:stCondLst>
                            <p:childTnLst>
                              <p:par>
                                <p:cTn id="69" presetID="10" presetClass="exit" presetSubtype="0" fill="hold" grpId="2" nodeType="after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par>
                          <p:cTn id="72" fill="hold">
                            <p:stCondLst>
                              <p:cond delay="1000"/>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14" grpId="0" animBg="1"/>
      <p:bldP spid="14" grpId="1" animBg="1"/>
      <p:bldP spid="27" grpId="0" animBg="1"/>
      <p:bldP spid="27" grpId="1" animBg="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2000" b="-12000"/>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1195274" y="3359086"/>
            <a:ext cx="1649745" cy="3770846"/>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1234890" y="3331996"/>
            <a:ext cx="1640318"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28234" y="2788139"/>
            <a:ext cx="13912414"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1291" y="0"/>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495800" y="1111469"/>
            <a:ext cx="11201400"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“Con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 đen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lông</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mượt</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những</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loại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cỏ</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nào đã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được</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nhắc</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đến?</a:t>
            </a:r>
            <a:endParaRPr lang="en-US" sz="3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14963386"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latin typeface="Arial" panose="020B0604020202020204" pitchFamily="34" charset="0"/>
                <a:cs typeface="Arial" panose="020B0604020202020204" pitchFamily="34" charset="0"/>
              </a:rPr>
              <a:t>SAI</a:t>
            </a:r>
            <a:endParaRPr lang="en-US" sz="4800" b="1" dirty="0">
              <a:solidFill>
                <a:srgbClr val="FF0000"/>
              </a:solidFill>
              <a:latin typeface="Arial" panose="020B0604020202020204" pitchFamily="34" charset="0"/>
              <a:cs typeface="Arial" panose="020B0604020202020204" pitchFamily="34" charset="0"/>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2175441"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latin typeface="Arial" panose="020B0604020202020204" pitchFamily="34" charset="0"/>
                <a:cs typeface="Arial" panose="020B0604020202020204" pitchFamily="34" charset="0"/>
              </a:rPr>
              <a:t>ĐÚNG</a:t>
            </a:r>
            <a:endParaRPr lang="en-US" sz="4800" b="1" dirty="0">
              <a:solidFill>
                <a:srgbClr val="FF0000"/>
              </a:solidFill>
              <a:latin typeface="Arial" panose="020B0604020202020204" pitchFamily="34" charset="0"/>
              <a:cs typeface="Arial" panose="020B060402020202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620892" y="8111631"/>
            <a:ext cx="914400" cy="914400"/>
          </a:xfrm>
          <a:prstGeom prst="rect">
            <a:avLst/>
          </a:prstGeom>
        </p:spPr>
      </p:pic>
      <p:sp>
        <p:nvSpPr>
          <p:cNvPr id="4" name="Rectangle 3"/>
          <p:cNvSpPr/>
          <p:nvPr/>
        </p:nvSpPr>
        <p:spPr>
          <a:xfrm>
            <a:off x="7679641" y="5744186"/>
            <a:ext cx="4495800" cy="969496"/>
          </a:xfrm>
          <a:prstGeom prst="rect">
            <a:avLst/>
          </a:prstGeom>
        </p:spPr>
        <p:txBody>
          <a:bodyPr wrap="square">
            <a:spAutoFit/>
          </a:bodyPr>
          <a:lstStyle/>
          <a:p>
            <a:pPr marL="457200" indent="-457200">
              <a:lnSpc>
                <a:spcPct val="150000"/>
              </a:lnSpc>
              <a:buFont typeface="Symbol" panose="05050102010706020507" pitchFamily="18" charset="2"/>
              <a:buChar char="Þ"/>
            </a:pPr>
            <a:r>
              <a:rPr lang="en-US" sz="3800" dirty="0" err="1" smtClean="0">
                <a:latin typeface="Arial" panose="020B0604020202020204" pitchFamily="34" charset="0"/>
                <a:cs typeface="Arial" panose="020B0604020202020204" pitchFamily="34" charset="0"/>
              </a:rPr>
              <a:t>Cỏ</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mật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cỏ</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gà</a:t>
            </a:r>
            <a:r>
              <a:rPr lang="en-US" sz="38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46275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9"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4.16667E-6 -3.33333E-6 L 0.15651 0.02639 " pathEditMode="relative" rAng="0" ptsTypes="AA">
                                      <p:cBhvr>
                                        <p:cTn id="40" dur="2500" fill="hold"/>
                                        <p:tgtEl>
                                          <p:spTgt spid="114"/>
                                        </p:tgtEl>
                                        <p:attrNameLst>
                                          <p:attrName>ppt_x</p:attrName>
                                          <p:attrName>ppt_y</p:attrName>
                                        </p:attrNameLst>
                                      </p:cBhvr>
                                      <p:rCtr x="7826" y="1319"/>
                                    </p:animMotion>
                                  </p:childTnLst>
                                </p:cTn>
                              </p:par>
                              <p:par>
                                <p:cTn id="41" presetID="6" presetClass="emph" presetSubtype="0" fill="hold" nodeType="withEffect">
                                  <p:stCondLst>
                                    <p:cond delay="0"/>
                                  </p:stCondLst>
                                  <p:childTnLst>
                                    <p:animScale>
                                      <p:cBhvr>
                                        <p:cTn id="42" dur="2500" fill="hold"/>
                                        <p:tgtEl>
                                          <p:spTgt spid="114"/>
                                        </p:tgtEl>
                                      </p:cBhvr>
                                      <p:by x="110000" y="110000"/>
                                    </p:animScale>
                                  </p:childTnLst>
                                </p:cTn>
                              </p:par>
                              <p:par>
                                <p:cTn id="43" presetID="1" presetClass="exit" presetSubtype="0" fill="hold" nodeType="withEffect">
                                  <p:stCondLst>
                                    <p:cond delay="2000"/>
                                  </p:stCondLst>
                                  <p:childTnLst>
                                    <p:set>
                                      <p:cBhvr>
                                        <p:cTn id="44" dur="1" fill="hold">
                                          <p:stCondLst>
                                            <p:cond delay="0"/>
                                          </p:stCondLst>
                                        </p:cTn>
                                        <p:tgtEl>
                                          <p:spTgt spid="114"/>
                                        </p:tgtEl>
                                        <p:attrNameLst>
                                          <p:attrName>style.visibility</p:attrName>
                                        </p:attrNameLst>
                                      </p:cBhvr>
                                      <p:to>
                                        <p:strVal val="hidden"/>
                                      </p:to>
                                    </p:set>
                                  </p:childTnLst>
                                </p:cTn>
                              </p:par>
                            </p:childTnLst>
                          </p:cTn>
                        </p:par>
                        <p:par>
                          <p:cTn id="45" fill="hold">
                            <p:stCondLst>
                              <p:cond delay="3000"/>
                            </p:stCondLst>
                            <p:childTnLst>
                              <p:par>
                                <p:cTn id="46" presetID="2" presetClass="exit" presetSubtype="8" fill="hold" nodeType="afterEffect">
                                  <p:stCondLst>
                                    <p:cond delay="0"/>
                                  </p:stCondLst>
                                  <p:childTnLst>
                                    <p:anim calcmode="lin" valueType="num">
                                      <p:cBhvr additive="base">
                                        <p:cTn id="47" dur="5000"/>
                                        <p:tgtEl>
                                          <p:spTgt spid="79"/>
                                        </p:tgtEl>
                                        <p:attrNameLst>
                                          <p:attrName>ppt_x</p:attrName>
                                        </p:attrNameLst>
                                      </p:cBhvr>
                                      <p:tavLst>
                                        <p:tav tm="0">
                                          <p:val>
                                            <p:strVal val="ppt_x"/>
                                          </p:val>
                                        </p:tav>
                                        <p:tav tm="100000">
                                          <p:val>
                                            <p:strVal val="0-ppt_w/2"/>
                                          </p:val>
                                        </p:tav>
                                      </p:tavLst>
                                    </p:anim>
                                    <p:anim calcmode="lin" valueType="num">
                                      <p:cBhvr additive="base">
                                        <p:cTn id="48" dur="5000"/>
                                        <p:tgtEl>
                                          <p:spTgt spid="79"/>
                                        </p:tgtEl>
                                        <p:attrNameLst>
                                          <p:attrName>ppt_y</p:attrName>
                                        </p:attrNameLst>
                                      </p:cBhvr>
                                      <p:tavLst>
                                        <p:tav tm="0">
                                          <p:val>
                                            <p:strVal val="ppt_y"/>
                                          </p:val>
                                        </p:tav>
                                        <p:tav tm="100000">
                                          <p:val>
                                            <p:strVal val="ppt_y"/>
                                          </p:val>
                                        </p:tav>
                                      </p:tavLst>
                                    </p:anim>
                                    <p:set>
                                      <p:cBhvr>
                                        <p:cTn id="49" dur="1" fill="hold">
                                          <p:stCondLst>
                                            <p:cond delay="4999"/>
                                          </p:stCondLst>
                                        </p:cTn>
                                        <p:tgtEl>
                                          <p:spTgt spid="79"/>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0138" fill="hold"/>
                                        <p:tgtEl>
                                          <p:spTgt spid="2"/>
                                        </p:tgtEl>
                                      </p:cBhvr>
                                    </p:cmd>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649" fill="hold"/>
                                        <p:tgtEl>
                                          <p:spTgt spid="133"/>
                                        </p:tgtEl>
                                      </p:cBhvr>
                                    </p:cmd>
                                  </p:childTnLst>
                                </p:cTn>
                              </p:par>
                              <p:par>
                                <p:cTn id="60" presetID="1" presetClass="entr" presetSubtype="0" fill="hold"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childTnLst>
                          </p:cTn>
                        </p:par>
                        <p:par>
                          <p:cTn id="64" fill="hold">
                            <p:stCondLst>
                              <p:cond delay="500"/>
                            </p:stCondLst>
                            <p:childTnLst>
                              <p:par>
                                <p:cTn id="65" presetID="10" presetClass="exit" presetSubtype="0" fill="hold" grpId="2" nodeType="after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8" fill="hold" nodeType="afterEffect">
                                  <p:stCondLst>
                                    <p:cond delay="0"/>
                                  </p:stCondLst>
                                  <p:childTnLst>
                                    <p:anim calcmode="lin" valueType="num">
                                      <p:cBhvr additive="base">
                                        <p:cTn id="70" dur="5000"/>
                                        <p:tgtEl>
                                          <p:spTgt spid="79"/>
                                        </p:tgtEl>
                                        <p:attrNameLst>
                                          <p:attrName>ppt_x</p:attrName>
                                        </p:attrNameLst>
                                      </p:cBhvr>
                                      <p:tavLst>
                                        <p:tav tm="0">
                                          <p:val>
                                            <p:strVal val="ppt_x"/>
                                          </p:val>
                                        </p:tav>
                                        <p:tav tm="100000">
                                          <p:val>
                                            <p:strVal val="0-ppt_w/2"/>
                                          </p:val>
                                        </p:tav>
                                      </p:tavLst>
                                    </p:anim>
                                    <p:anim calcmode="lin" valueType="num">
                                      <p:cBhvr additive="base">
                                        <p:cTn id="71" dur="5000"/>
                                        <p:tgtEl>
                                          <p:spTgt spid="79"/>
                                        </p:tgtEl>
                                        <p:attrNameLst>
                                          <p:attrName>ppt_y</p:attrName>
                                        </p:attrNameLst>
                                      </p:cBhvr>
                                      <p:tavLst>
                                        <p:tav tm="0">
                                          <p:val>
                                            <p:strVal val="ppt_y"/>
                                          </p:val>
                                        </p:tav>
                                        <p:tav tm="100000">
                                          <p:val>
                                            <p:strVal val="ppt_y"/>
                                          </p:val>
                                        </p:tav>
                                      </p:tavLst>
                                    </p:anim>
                                    <p:set>
                                      <p:cBhvr>
                                        <p:cTn id="72" dur="1" fill="hold">
                                          <p:stCondLst>
                                            <p:cond delay="4999"/>
                                          </p:stCondLst>
                                        </p:cTn>
                                        <p:tgtEl>
                                          <p:spTgt spid="79"/>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0138" fill="hold"/>
                                        <p:tgtEl>
                                          <p:spTgt spid="2"/>
                                        </p:tgtEl>
                                      </p:cBhvr>
                                    </p:cmd>
                                  </p:childTnLst>
                                </p:cTn>
                              </p:par>
                            </p:childTnLst>
                          </p:cTn>
                        </p:par>
                      </p:childTnLst>
                    </p:cTn>
                  </p:par>
                </p:childTnLst>
              </p:cTn>
              <p:nextCondLst>
                <p:cond evt="onClick" delay="0">
                  <p:tgtEl>
                    <p:spTgt spid="14"/>
                  </p:tgtEl>
                </p:cond>
              </p:nextCondLst>
            </p:seq>
            <p:audio>
              <p:cMediaNode vol="80000">
                <p:cTn id="75"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14" grpId="0" animBg="1"/>
      <p:bldP spid="14" grpId="1" animBg="1"/>
      <p:bldP spid="27" grpId="0" animBg="1"/>
      <p:bldP spid="27" grpId="1"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2000" b="-12000"/>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1195274" y="3359086"/>
            <a:ext cx="1649745" cy="3770846"/>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1234890" y="3331996"/>
            <a:ext cx="1640318"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28233" y="2788139"/>
            <a:ext cx="14462927"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1291" y="0"/>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495800" y="1111469"/>
            <a:ext cx="11201400"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“Con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 đen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lông</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b="1" i="1" dirty="0" err="1" smtClean="0">
                <a:solidFill>
                  <a:schemeClr val="tx1"/>
                </a:solidFill>
                <a:latin typeface="Arial" panose="020B0604020202020204" pitchFamily="34" charset="0"/>
                <a:ea typeface="Tahoma" panose="020B0604030504040204" pitchFamily="34" charset="0"/>
                <a:cs typeface="Arial" panose="020B0604020202020204" pitchFamily="34" charset="0"/>
              </a:rPr>
              <a:t>mượt</a:t>
            </a:r>
            <a:r>
              <a:rPr lang="en-US" sz="3800" b="1" i="1" dirty="0" smtClean="0">
                <a:solidFill>
                  <a:schemeClr val="tx1"/>
                </a:solidFill>
                <a:latin typeface="Arial" panose="020B0604020202020204" pitchFamily="34" charset="0"/>
                <a:ea typeface="Tahoma" panose="020B0604030504040204" pitchFamily="34" charset="0"/>
                <a:cs typeface="Arial" panose="020B0604020202020204" pitchFamily="34" charset="0"/>
              </a:rPr>
              <a:t>”</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bạn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nhỏ</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đã thể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hiện</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tình</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cảm với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chú</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dirty="0" smtClean="0">
                <a:solidFill>
                  <a:schemeClr val="tx1"/>
                </a:solidFill>
                <a:latin typeface="Arial" panose="020B0604020202020204" pitchFamily="34" charset="0"/>
                <a:ea typeface="Tahoma" panose="020B0604030504040204" pitchFamily="34" charset="0"/>
                <a:cs typeface="Arial" panose="020B0604020202020204" pitchFamily="34" charset="0"/>
              </a:rPr>
              <a:t> như thế nào?</a:t>
            </a:r>
            <a:endParaRPr lang="en-US" sz="3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14963386"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latin typeface="Arial" panose="020B0604020202020204" pitchFamily="34" charset="0"/>
                <a:cs typeface="Arial" panose="020B0604020202020204" pitchFamily="34" charset="0"/>
              </a:rPr>
              <a:t>SAI</a:t>
            </a:r>
            <a:endParaRPr lang="en-US" sz="4800" b="1" dirty="0">
              <a:solidFill>
                <a:srgbClr val="FF0000"/>
              </a:solidFill>
              <a:latin typeface="Arial" panose="020B0604020202020204" pitchFamily="34" charset="0"/>
              <a:cs typeface="Arial" panose="020B0604020202020204" pitchFamily="34" charset="0"/>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2175441"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latin typeface="Arial" panose="020B0604020202020204" pitchFamily="34" charset="0"/>
                <a:cs typeface="Arial" panose="020B0604020202020204" pitchFamily="34" charset="0"/>
              </a:rPr>
              <a:t>ĐÚNG</a:t>
            </a:r>
            <a:endParaRPr lang="en-US" sz="4800" b="1" dirty="0">
              <a:solidFill>
                <a:srgbClr val="FF0000"/>
              </a:solidFill>
              <a:latin typeface="Arial" panose="020B0604020202020204" pitchFamily="34" charset="0"/>
              <a:cs typeface="Arial" panose="020B060402020202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620892" y="8111631"/>
            <a:ext cx="914400" cy="914400"/>
          </a:xfrm>
          <a:prstGeom prst="rect">
            <a:avLst/>
          </a:prstGeom>
        </p:spPr>
      </p:pic>
      <p:sp>
        <p:nvSpPr>
          <p:cNvPr id="4" name="Rectangle 3"/>
          <p:cNvSpPr/>
          <p:nvPr/>
        </p:nvSpPr>
        <p:spPr>
          <a:xfrm>
            <a:off x="4876800" y="5563984"/>
            <a:ext cx="10641802" cy="1384995"/>
          </a:xfrm>
          <a:prstGeom prst="rect">
            <a:avLst/>
          </a:prstGeom>
        </p:spPr>
        <p:txBody>
          <a:bodyPr wrap="square">
            <a:spAutoFit/>
          </a:bodyPr>
          <a:lstStyle/>
          <a:p>
            <a:pPr marL="457200" indent="-457200">
              <a:lnSpc>
                <a:spcPct val="150000"/>
              </a:lnSpc>
              <a:buFont typeface="Symbol" panose="05050102010706020507" pitchFamily="18" charset="2"/>
              <a:buChar char="Þ"/>
            </a:pPr>
            <a:r>
              <a:rPr lang="vi-VN" sz="2800" dirty="0">
                <a:cs typeface="Arial" panose="020B0604020202020204" pitchFamily="34" charset="0"/>
              </a:rPr>
              <a:t>Cách trò chuyện của bạn nhỏ thể hiện </a:t>
            </a:r>
            <a:r>
              <a:rPr lang="vi-VN" sz="2800" dirty="0" smtClean="0">
                <a:cs typeface="Arial" panose="020B0604020202020204" pitchFamily="34" charset="0"/>
              </a:rPr>
              <a:t>bạn</a:t>
            </a:r>
            <a:r>
              <a:rPr lang="en-US" sz="2800" dirty="0" smtClean="0">
                <a:cs typeface="Arial" panose="020B0604020202020204" pitchFamily="34" charset="0"/>
              </a:rPr>
              <a:t> </a:t>
            </a:r>
            <a:r>
              <a:rPr lang="vi-VN" sz="2800" dirty="0" smtClean="0">
                <a:cs typeface="Arial" panose="020B0604020202020204" pitchFamily="34" charset="0"/>
              </a:rPr>
              <a:t>nhỏ </a:t>
            </a:r>
            <a:r>
              <a:rPr lang="vi-VN" sz="2800" dirty="0">
                <a:cs typeface="Arial" panose="020B0604020202020204" pitchFamily="34" charset="0"/>
              </a:rPr>
              <a:t>rất yêu quý con trâu, nói với con trâu </a:t>
            </a:r>
            <a:r>
              <a:rPr lang="vi-VN" sz="2800" dirty="0" smtClean="0">
                <a:cs typeface="Arial" panose="020B0604020202020204" pitchFamily="34" charset="0"/>
              </a:rPr>
              <a:t>như</a:t>
            </a:r>
            <a:r>
              <a:rPr lang="en-US" sz="2800" dirty="0" smtClean="0">
                <a:cs typeface="Arial" panose="020B0604020202020204" pitchFamily="34" charset="0"/>
              </a:rPr>
              <a:t> </a:t>
            </a:r>
            <a:r>
              <a:rPr lang="vi-VN" sz="2800" dirty="0" smtClean="0">
                <a:cs typeface="Arial" panose="020B0604020202020204" pitchFamily="34" charset="0"/>
              </a:rPr>
              <a:t>nói với một người bạn thân thiết.</a:t>
            </a:r>
            <a:endParaRPr lang="en-US"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9661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9"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4.16667E-6 -3.33333E-6 L 0.15651 0.02639 " pathEditMode="relative" rAng="0" ptsTypes="AA">
                                      <p:cBhvr>
                                        <p:cTn id="40" dur="2500" fill="hold"/>
                                        <p:tgtEl>
                                          <p:spTgt spid="114"/>
                                        </p:tgtEl>
                                        <p:attrNameLst>
                                          <p:attrName>ppt_x</p:attrName>
                                          <p:attrName>ppt_y</p:attrName>
                                        </p:attrNameLst>
                                      </p:cBhvr>
                                      <p:rCtr x="7826" y="1319"/>
                                    </p:animMotion>
                                  </p:childTnLst>
                                </p:cTn>
                              </p:par>
                              <p:par>
                                <p:cTn id="41" presetID="6" presetClass="emph" presetSubtype="0" fill="hold" nodeType="withEffect">
                                  <p:stCondLst>
                                    <p:cond delay="0"/>
                                  </p:stCondLst>
                                  <p:childTnLst>
                                    <p:animScale>
                                      <p:cBhvr>
                                        <p:cTn id="42" dur="2500" fill="hold"/>
                                        <p:tgtEl>
                                          <p:spTgt spid="114"/>
                                        </p:tgtEl>
                                      </p:cBhvr>
                                      <p:by x="110000" y="110000"/>
                                    </p:animScale>
                                  </p:childTnLst>
                                </p:cTn>
                              </p:par>
                              <p:par>
                                <p:cTn id="43" presetID="1" presetClass="exit" presetSubtype="0" fill="hold" nodeType="withEffect">
                                  <p:stCondLst>
                                    <p:cond delay="2000"/>
                                  </p:stCondLst>
                                  <p:childTnLst>
                                    <p:set>
                                      <p:cBhvr>
                                        <p:cTn id="44" dur="1" fill="hold">
                                          <p:stCondLst>
                                            <p:cond delay="0"/>
                                          </p:stCondLst>
                                        </p:cTn>
                                        <p:tgtEl>
                                          <p:spTgt spid="114"/>
                                        </p:tgtEl>
                                        <p:attrNameLst>
                                          <p:attrName>style.visibility</p:attrName>
                                        </p:attrNameLst>
                                      </p:cBhvr>
                                      <p:to>
                                        <p:strVal val="hidden"/>
                                      </p:to>
                                    </p:set>
                                  </p:childTnLst>
                                </p:cTn>
                              </p:par>
                            </p:childTnLst>
                          </p:cTn>
                        </p:par>
                        <p:par>
                          <p:cTn id="45" fill="hold">
                            <p:stCondLst>
                              <p:cond delay="3000"/>
                            </p:stCondLst>
                            <p:childTnLst>
                              <p:par>
                                <p:cTn id="46" presetID="2" presetClass="exit" presetSubtype="8" fill="hold" nodeType="afterEffect">
                                  <p:stCondLst>
                                    <p:cond delay="0"/>
                                  </p:stCondLst>
                                  <p:childTnLst>
                                    <p:anim calcmode="lin" valueType="num">
                                      <p:cBhvr additive="base">
                                        <p:cTn id="47" dur="5000"/>
                                        <p:tgtEl>
                                          <p:spTgt spid="79"/>
                                        </p:tgtEl>
                                        <p:attrNameLst>
                                          <p:attrName>ppt_x</p:attrName>
                                        </p:attrNameLst>
                                      </p:cBhvr>
                                      <p:tavLst>
                                        <p:tav tm="0">
                                          <p:val>
                                            <p:strVal val="ppt_x"/>
                                          </p:val>
                                        </p:tav>
                                        <p:tav tm="100000">
                                          <p:val>
                                            <p:strVal val="0-ppt_w/2"/>
                                          </p:val>
                                        </p:tav>
                                      </p:tavLst>
                                    </p:anim>
                                    <p:anim calcmode="lin" valueType="num">
                                      <p:cBhvr additive="base">
                                        <p:cTn id="48" dur="5000"/>
                                        <p:tgtEl>
                                          <p:spTgt spid="79"/>
                                        </p:tgtEl>
                                        <p:attrNameLst>
                                          <p:attrName>ppt_y</p:attrName>
                                        </p:attrNameLst>
                                      </p:cBhvr>
                                      <p:tavLst>
                                        <p:tav tm="0">
                                          <p:val>
                                            <p:strVal val="ppt_y"/>
                                          </p:val>
                                        </p:tav>
                                        <p:tav tm="100000">
                                          <p:val>
                                            <p:strVal val="ppt_y"/>
                                          </p:val>
                                        </p:tav>
                                      </p:tavLst>
                                    </p:anim>
                                    <p:set>
                                      <p:cBhvr>
                                        <p:cTn id="49" dur="1" fill="hold">
                                          <p:stCondLst>
                                            <p:cond delay="4999"/>
                                          </p:stCondLst>
                                        </p:cTn>
                                        <p:tgtEl>
                                          <p:spTgt spid="79"/>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0138" fill="hold"/>
                                        <p:tgtEl>
                                          <p:spTgt spid="2"/>
                                        </p:tgtEl>
                                      </p:cBhvr>
                                    </p:cmd>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649" fill="hold"/>
                                        <p:tgtEl>
                                          <p:spTgt spid="133"/>
                                        </p:tgtEl>
                                      </p:cBhvr>
                                    </p:cmd>
                                  </p:childTnLst>
                                </p:cTn>
                              </p:par>
                              <p:par>
                                <p:cTn id="60" presetID="1" presetClass="entr" presetSubtype="0" fill="hold"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childTnLst>
                          </p:cTn>
                        </p:par>
                        <p:par>
                          <p:cTn id="64" fill="hold">
                            <p:stCondLst>
                              <p:cond delay="4649"/>
                            </p:stCondLst>
                            <p:childTnLst>
                              <p:par>
                                <p:cTn id="65" presetID="10" presetClass="exit" presetSubtype="0" fill="hold" grpId="2" nodeType="after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5149"/>
                            </p:stCondLst>
                            <p:childTnLst>
                              <p:par>
                                <p:cTn id="69" presetID="2" presetClass="exit" presetSubtype="8" fill="hold" nodeType="afterEffect">
                                  <p:stCondLst>
                                    <p:cond delay="0"/>
                                  </p:stCondLst>
                                  <p:childTnLst>
                                    <p:anim calcmode="lin" valueType="num">
                                      <p:cBhvr additive="base">
                                        <p:cTn id="70" dur="5000"/>
                                        <p:tgtEl>
                                          <p:spTgt spid="79"/>
                                        </p:tgtEl>
                                        <p:attrNameLst>
                                          <p:attrName>ppt_x</p:attrName>
                                        </p:attrNameLst>
                                      </p:cBhvr>
                                      <p:tavLst>
                                        <p:tav tm="0">
                                          <p:val>
                                            <p:strVal val="ppt_x"/>
                                          </p:val>
                                        </p:tav>
                                        <p:tav tm="100000">
                                          <p:val>
                                            <p:strVal val="0-ppt_w/2"/>
                                          </p:val>
                                        </p:tav>
                                      </p:tavLst>
                                    </p:anim>
                                    <p:anim calcmode="lin" valueType="num">
                                      <p:cBhvr additive="base">
                                        <p:cTn id="71" dur="5000"/>
                                        <p:tgtEl>
                                          <p:spTgt spid="79"/>
                                        </p:tgtEl>
                                        <p:attrNameLst>
                                          <p:attrName>ppt_y</p:attrName>
                                        </p:attrNameLst>
                                      </p:cBhvr>
                                      <p:tavLst>
                                        <p:tav tm="0">
                                          <p:val>
                                            <p:strVal val="ppt_y"/>
                                          </p:val>
                                        </p:tav>
                                        <p:tav tm="100000">
                                          <p:val>
                                            <p:strVal val="ppt_y"/>
                                          </p:val>
                                        </p:tav>
                                      </p:tavLst>
                                    </p:anim>
                                    <p:set>
                                      <p:cBhvr>
                                        <p:cTn id="72" dur="1" fill="hold">
                                          <p:stCondLst>
                                            <p:cond delay="4999"/>
                                          </p:stCondLst>
                                        </p:cTn>
                                        <p:tgtEl>
                                          <p:spTgt spid="79"/>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0138" fill="hold"/>
                                        <p:tgtEl>
                                          <p:spTgt spid="2"/>
                                        </p:tgtEl>
                                      </p:cBhvr>
                                    </p:cmd>
                                  </p:childTnLst>
                                </p:cTn>
                              </p:par>
                            </p:childTnLst>
                          </p:cTn>
                        </p:par>
                      </p:childTnLst>
                    </p:cTn>
                  </p:par>
                </p:childTnLst>
              </p:cTn>
              <p:nextCondLst>
                <p:cond evt="onClick" delay="0">
                  <p:tgtEl>
                    <p:spTgt spid="14"/>
                  </p:tgtEl>
                </p:cond>
              </p:nextCondLst>
            </p:seq>
            <p:audio>
              <p:cMediaNode vol="80000">
                <p:cTn id="75"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14" grpId="0" animBg="1"/>
      <p:bldP spid="14" grpId="1" animBg="1"/>
      <p:bldP spid="27" grpId="0" animBg="1"/>
      <p:bldP spid="27" grpId="1"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65534">
            <a:off x="-191207" y="7183186"/>
            <a:ext cx="4007314" cy="3035540"/>
          </a:xfrm>
          <a:prstGeom prst="rect">
            <a:avLst/>
          </a:prstGeom>
        </p:spPr>
      </p:pic>
      <p:pic>
        <p:nvPicPr>
          <p:cNvPr id="3" name="Picture 3"/>
          <p:cNvPicPr>
            <a:picLocks noChangeAspect="1"/>
          </p:cNvPicPr>
          <p:nvPr/>
        </p:nvPicPr>
        <p:blipFill>
          <a:blip r:embed="rId3"/>
          <a:srcRect/>
          <a:stretch>
            <a:fillRect/>
          </a:stretch>
        </p:blipFill>
        <p:spPr>
          <a:xfrm rot="482615">
            <a:off x="14506208" y="7316011"/>
            <a:ext cx="2679866" cy="2769888"/>
          </a:xfrm>
          <a:prstGeom prst="rect">
            <a:avLst/>
          </a:prstGeom>
        </p:spPr>
      </p:pic>
      <p:pic>
        <p:nvPicPr>
          <p:cNvPr id="4" name="Picture 4"/>
          <p:cNvPicPr>
            <a:picLocks noChangeAspect="1"/>
          </p:cNvPicPr>
          <p:nvPr/>
        </p:nvPicPr>
        <p:blipFill>
          <a:blip r:embed="rId4"/>
          <a:srcRect/>
          <a:stretch>
            <a:fillRect/>
          </a:stretch>
        </p:blipFill>
        <p:spPr>
          <a:xfrm rot="-865426">
            <a:off x="2570314" y="0"/>
            <a:ext cx="3412895" cy="3344637"/>
          </a:xfrm>
          <a:prstGeom prst="rect">
            <a:avLst/>
          </a:prstGeom>
        </p:spPr>
      </p:pic>
      <p:pic>
        <p:nvPicPr>
          <p:cNvPr id="5" name="Picture 5"/>
          <p:cNvPicPr>
            <a:picLocks noChangeAspect="1"/>
          </p:cNvPicPr>
          <p:nvPr/>
        </p:nvPicPr>
        <p:blipFill>
          <a:blip r:embed="rId5"/>
          <a:srcRect/>
          <a:stretch>
            <a:fillRect/>
          </a:stretch>
        </p:blipFill>
        <p:spPr>
          <a:xfrm rot="531856">
            <a:off x="-629132" y="2340840"/>
            <a:ext cx="3280176" cy="2238720"/>
          </a:xfrm>
          <a:prstGeom prst="rect">
            <a:avLst/>
          </a:prstGeom>
        </p:spPr>
      </p:pic>
      <p:pic>
        <p:nvPicPr>
          <p:cNvPr id="6" name="Picture 6"/>
          <p:cNvPicPr>
            <a:picLocks noChangeAspect="1"/>
          </p:cNvPicPr>
          <p:nvPr/>
        </p:nvPicPr>
        <p:blipFill>
          <a:blip r:embed="rId6"/>
          <a:srcRect/>
          <a:stretch>
            <a:fillRect/>
          </a:stretch>
        </p:blipFill>
        <p:spPr>
          <a:xfrm rot="666760">
            <a:off x="12189725" y="599935"/>
            <a:ext cx="2831610" cy="2871088"/>
          </a:xfrm>
          <a:prstGeom prst="rect">
            <a:avLst/>
          </a:prstGeom>
        </p:spPr>
      </p:pic>
      <p:pic>
        <p:nvPicPr>
          <p:cNvPr id="7" name="Picture 7"/>
          <p:cNvPicPr>
            <a:picLocks noChangeAspect="1"/>
          </p:cNvPicPr>
          <p:nvPr/>
        </p:nvPicPr>
        <p:blipFill>
          <a:blip r:embed="rId7"/>
          <a:srcRect/>
          <a:stretch>
            <a:fillRect/>
          </a:stretch>
        </p:blipFill>
        <p:spPr>
          <a:xfrm rot="-467067">
            <a:off x="15532895" y="2004744"/>
            <a:ext cx="2966895" cy="2781464"/>
          </a:xfrm>
          <a:prstGeom prst="rect">
            <a:avLst/>
          </a:prstGeom>
        </p:spPr>
      </p:pic>
      <p:sp>
        <p:nvSpPr>
          <p:cNvPr id="8" name="TextBox 8"/>
          <p:cNvSpPr txBox="1"/>
          <p:nvPr/>
        </p:nvSpPr>
        <p:spPr>
          <a:xfrm>
            <a:off x="1218817" y="5260641"/>
            <a:ext cx="15870838" cy="1846659"/>
          </a:xfrm>
          <a:prstGeom prst="rect">
            <a:avLst/>
          </a:prstGeom>
        </p:spPr>
        <p:txBody>
          <a:bodyPr wrap="square" lIns="0" tIns="0" rIns="0" bIns="0" rtlCol="0" anchor="t">
            <a:spAutoFit/>
          </a:bodyPr>
          <a:lstStyle/>
          <a:p>
            <a:pPr algn="ctr">
              <a:lnSpc>
                <a:spcPts val="14400"/>
              </a:lnSpc>
            </a:pPr>
            <a:r>
              <a:rPr lang="en-US" sz="9600" b="1" dirty="0" smtClean="0">
                <a:solidFill>
                  <a:srgbClr val="EAE2CF"/>
                </a:solidFill>
                <a:latin typeface="Arial" panose="020B0604020202020204" pitchFamily="34" charset="0"/>
                <a:cs typeface="Arial" panose="020B0604020202020204" pitchFamily="34" charset="0"/>
              </a:rPr>
              <a:t>CON CHÓ NHÀ HÀNG XÓM</a:t>
            </a:r>
            <a:endParaRPr lang="en-US" sz="9600" b="1" dirty="0">
              <a:solidFill>
                <a:srgbClr val="EAE2CF"/>
              </a:solidFill>
              <a:latin typeface="Arial" panose="020B0604020202020204" pitchFamily="34" charset="0"/>
              <a:cs typeface="Arial" panose="020B0604020202020204" pitchFamily="34" charset="0"/>
            </a:endParaRPr>
          </a:p>
        </p:txBody>
      </p:sp>
      <p:sp>
        <p:nvSpPr>
          <p:cNvPr id="9" name="TextBox 9"/>
          <p:cNvSpPr txBox="1"/>
          <p:nvPr/>
        </p:nvSpPr>
        <p:spPr>
          <a:xfrm>
            <a:off x="7539903" y="2166138"/>
            <a:ext cx="3228665" cy="551433"/>
          </a:xfrm>
          <a:prstGeom prst="rect">
            <a:avLst/>
          </a:prstGeom>
        </p:spPr>
        <p:txBody>
          <a:bodyPr wrap="square" lIns="0" tIns="0" rIns="0" bIns="0" rtlCol="0" anchor="t">
            <a:spAutoFit/>
          </a:bodyPr>
          <a:lstStyle/>
          <a:p>
            <a:pPr algn="ctr">
              <a:lnSpc>
                <a:spcPts val="4257"/>
              </a:lnSpc>
            </a:pPr>
            <a:r>
              <a:rPr lang="en-US" sz="7200" dirty="0" smtClean="0">
                <a:solidFill>
                  <a:srgbClr val="F3DADC"/>
                </a:solidFill>
                <a:latin typeface="Arial" panose="020B0604020202020204" pitchFamily="34" charset="0"/>
                <a:cs typeface="Arial" panose="020B0604020202020204" pitchFamily="34" charset="0"/>
              </a:rPr>
              <a:t>BÀI 2O</a:t>
            </a:r>
            <a:endParaRPr lang="en-US" sz="7200" dirty="0">
              <a:solidFill>
                <a:srgbClr val="F3DADC"/>
              </a:solidFill>
              <a:latin typeface="Arial" panose="020B0604020202020204" pitchFamily="34" charset="0"/>
              <a:cs typeface="Arial" panose="020B0604020202020204" pitchFamily="34" charset="0"/>
            </a:endParaRPr>
          </a:p>
        </p:txBody>
      </p:sp>
      <p:sp>
        <p:nvSpPr>
          <p:cNvPr id="10" name="TextBox 9"/>
          <p:cNvSpPr txBox="1"/>
          <p:nvPr/>
        </p:nvSpPr>
        <p:spPr>
          <a:xfrm>
            <a:off x="6604568" y="3969295"/>
            <a:ext cx="4953000" cy="551433"/>
          </a:xfrm>
          <a:prstGeom prst="rect">
            <a:avLst/>
          </a:prstGeom>
        </p:spPr>
        <p:txBody>
          <a:bodyPr wrap="square" lIns="0" tIns="0" rIns="0" bIns="0" rtlCol="0" anchor="t">
            <a:spAutoFit/>
          </a:bodyPr>
          <a:lstStyle/>
          <a:p>
            <a:pPr algn="ctr">
              <a:lnSpc>
                <a:spcPts val="4257"/>
              </a:lnSpc>
            </a:pPr>
            <a:r>
              <a:rPr lang="en-US" sz="7200" b="1" i="1" dirty="0" err="1" smtClean="0">
                <a:solidFill>
                  <a:srgbClr val="F3DADC"/>
                </a:solidFill>
                <a:latin typeface="Arial" panose="020B0604020202020204" pitchFamily="34" charset="0"/>
                <a:cs typeface="Arial" panose="020B0604020202020204" pitchFamily="34" charset="0"/>
              </a:rPr>
              <a:t>Bài</a:t>
            </a:r>
            <a:r>
              <a:rPr lang="en-US" sz="7200" b="1" i="1" dirty="0" smtClean="0">
                <a:solidFill>
                  <a:srgbClr val="F3DADC"/>
                </a:solidFill>
                <a:latin typeface="Arial" panose="020B0604020202020204" pitchFamily="34" charset="0"/>
                <a:cs typeface="Arial" panose="020B0604020202020204" pitchFamily="34" charset="0"/>
              </a:rPr>
              <a:t> </a:t>
            </a:r>
            <a:r>
              <a:rPr lang="en-US" sz="7200" b="1" i="1" dirty="0" err="1" smtClean="0">
                <a:solidFill>
                  <a:srgbClr val="F3DADC"/>
                </a:solidFill>
                <a:latin typeface="Arial" panose="020B0604020202020204" pitchFamily="34" charset="0"/>
                <a:cs typeface="Arial" panose="020B0604020202020204" pitchFamily="34" charset="0"/>
              </a:rPr>
              <a:t>đọc</a:t>
            </a:r>
            <a:r>
              <a:rPr lang="en-US" sz="7200" b="1" i="1" dirty="0" smtClean="0">
                <a:solidFill>
                  <a:srgbClr val="F3DADC"/>
                </a:solidFill>
                <a:latin typeface="Arial" panose="020B0604020202020204" pitchFamily="34" charset="0"/>
                <a:cs typeface="Arial" panose="020B0604020202020204" pitchFamily="34" charset="0"/>
              </a:rPr>
              <a:t> 2</a:t>
            </a:r>
            <a:endParaRPr lang="en-US" sz="7200" b="1" i="1" dirty="0">
              <a:solidFill>
                <a:srgbClr val="F3DADC"/>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6934198" y="2095500"/>
            <a:ext cx="3317485" cy="2051844"/>
          </a:xfrm>
          <a:prstGeom prst="rect">
            <a:avLst/>
          </a:prstGeom>
        </p:spPr>
        <p:txBody>
          <a:bodyPr wrap="square" lIns="0" tIns="0" rIns="0" bIns="0" rtlCol="0" anchor="t">
            <a:spAutoFit/>
          </a:bodyPr>
          <a:lstStyle/>
          <a:p>
            <a:pPr algn="ctr">
              <a:lnSpc>
                <a:spcPts val="16040"/>
              </a:lnSpc>
            </a:pPr>
            <a:r>
              <a:rPr lang="en-US" sz="8600" b="1" dirty="0" smtClean="0">
                <a:solidFill>
                  <a:srgbClr val="035457"/>
                </a:solidFill>
                <a:latin typeface="Arial" panose="020B0604020202020204" pitchFamily="34" charset="0"/>
                <a:cs typeface="Arial" panose="020B0604020202020204" pitchFamily="34" charset="0"/>
              </a:rPr>
              <a:t>ĐỌC</a:t>
            </a:r>
            <a:endParaRPr lang="en-US" sz="8600" b="1" dirty="0">
              <a:solidFill>
                <a:srgbClr val="035457"/>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36042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2723823"/>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1.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thích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nhưng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nuôi</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đành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chơi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với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Bông</a:t>
            </a:r>
            <a:r>
              <a:rPr lang="en-US" sz="3800" dirty="0" smtClean="0">
                <a:latin typeface="Arial" panose="020B0604020202020204" pitchFamily="34" charset="0"/>
                <a:cs typeface="Arial" panose="020B0604020202020204" pitchFamily="34" charset="0"/>
              </a:rPr>
              <a:t>, con </a:t>
            </a:r>
            <a:r>
              <a:rPr lang="en-US" sz="3800" dirty="0" err="1" smtClean="0">
                <a:latin typeface="Arial" panose="020B0604020202020204" pitchFamily="34" charset="0"/>
                <a:cs typeface="Arial" panose="020B0604020202020204" pitchFamily="34" charset="0"/>
              </a:rPr>
              <a:t>chó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hàng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xóm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thường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nhảy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nhót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tung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tăng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khắp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vườn</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082" y="4662067"/>
            <a:ext cx="12341036"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3"/>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smtClean="0">
                <a:solidFill>
                  <a:srgbClr val="035457"/>
                </a:solidFill>
                <a:latin typeface="Arial" panose="020B0604020202020204" pitchFamily="34" charset="0"/>
                <a:cs typeface="Arial" panose="020B0604020202020204" pitchFamily="34" charset="0"/>
              </a:rPr>
              <a:t>CON CHÓ NHÀ HÀNG XÓM</a:t>
            </a:r>
            <a:endParaRPr lang="en-US" sz="4800" b="1" dirty="0">
              <a:solidFill>
                <a:srgbClr val="035457"/>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7467600" y="2476500"/>
            <a:ext cx="9906000" cy="4478149"/>
          </a:xfrm>
          <a:prstGeom prst="rect">
            <a:avLst/>
          </a:prstGeom>
          <a:noFill/>
        </p:spPr>
        <p:txBody>
          <a:bodyPr wrap="square" rtlCol="0">
            <a:spAutoFit/>
          </a:bodyPr>
          <a:lstStyle/>
          <a:p>
            <a:pPr algn="just">
              <a:lnSpc>
                <a:spcPct val="150000"/>
              </a:lnSpc>
            </a:pPr>
            <a:r>
              <a:rPr lang="en-US" sz="3800" dirty="0" smtClean="0">
                <a:latin typeface="Arial" panose="020B0604020202020204" pitchFamily="34" charset="0"/>
                <a:cs typeface="Arial" panose="020B0604020202020204" pitchFamily="34" charset="0"/>
              </a:rPr>
              <a:t>2. </a:t>
            </a:r>
            <a:r>
              <a:rPr lang="en-US" sz="3800" dirty="0" err="1" smtClean="0">
                <a:latin typeface="Arial" panose="020B0604020202020204" pitchFamily="34" charset="0"/>
                <a:cs typeface="Arial" panose="020B0604020202020204" pitchFamily="34" charset="0"/>
              </a:rPr>
              <a:t>Một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hôm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mải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vấp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phải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khúc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gỗ</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ngã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đau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không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đứng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dậy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được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khóc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Cún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nhìn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rồi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chạy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tìm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người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giúp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Vết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thương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khá</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nặng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phải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bột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nằm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động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giường</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224" y="2412873"/>
            <a:ext cx="5867400" cy="6193178"/>
          </a:xfrm>
          <a:prstGeom prst="rect">
            <a:avLst/>
          </a:prstGeom>
        </p:spPr>
      </p:pic>
    </p:spTree>
    <p:extLst>
      <p:ext uri="{BB962C8B-B14F-4D97-AF65-F5344CB8AC3E}">
        <p14:creationId xmlns:p14="http://schemas.microsoft.com/office/powerpoint/2010/main" val="20038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1245</Words>
  <Application>Microsoft Office PowerPoint</Application>
  <PresentationFormat>Custom</PresentationFormat>
  <Paragraphs>95</Paragraphs>
  <Slides>28</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Symbol</vt:lpstr>
      <vt:lpstr>Calibri</vt:lpstr>
      <vt:lpstr>Wingdings</vt:lpstr>
      <vt:lpstr>Tahoma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14</cp:revision>
  <dcterms:created xsi:type="dcterms:W3CDTF">2006-08-16T00:00:00Z</dcterms:created>
  <dcterms:modified xsi:type="dcterms:W3CDTF">2021-12-01T06:19:34Z</dcterms:modified>
  <dc:identifier>DAEtUBLhDZE</dc:identifier>
</cp:coreProperties>
</file>