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81" r:id="rId3"/>
    <p:sldId id="360" r:id="rId4"/>
    <p:sldId id="362" r:id="rId5"/>
    <p:sldId id="363" r:id="rId6"/>
    <p:sldId id="364" r:id="rId8"/>
    <p:sldId id="365" r:id="rId9"/>
    <p:sldId id="366" r:id="rId10"/>
    <p:sldId id="361" r:id="rId11"/>
    <p:sldId id="339" r:id="rId12"/>
    <p:sldId id="283" r:id="rId13"/>
    <p:sldId id="353" r:id="rId14"/>
    <p:sldId id="287" r:id="rId15"/>
    <p:sldId id="354" r:id="rId16"/>
    <p:sldId id="359" r:id="rId17"/>
    <p:sldId id="322" r:id="rId18"/>
    <p:sldId id="355" r:id="rId19"/>
    <p:sldId id="358" r:id="rId20"/>
    <p:sldId id="357" r:id="rId21"/>
    <p:sldId id="276" r:id="rId2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3CC"/>
    <a:srgbClr val="FF0000"/>
    <a:srgbClr val="000099"/>
    <a:srgbClr val="99FF33"/>
    <a:srgbClr val="FF00FF"/>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2" d="100"/>
          <a:sy n="82" d="100"/>
        </p:scale>
        <p:origin x="1566" y="96"/>
      </p:cViewPr>
      <p:guideLst>
        <p:guide orient="horz" pos="2172"/>
        <p:guide pos="2925"/>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C3C7AF-5D1B-4682-ABCB-CB7B8C9AC56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D7A3CD9-4EAB-4AAC-8F4F-8B32822D993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endParaRPr lang="en-US"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endParaRPr lang="en-US"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endParaRPr lang="en-US"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media" Target="file:///D:\My%20Documents\GV%20gioi\Noi%20lua%20len%20em.wav" TargetMode="External"/><Relationship Id="rId4" Type="http://schemas.openxmlformats.org/officeDocument/2006/relationships/audio" Target="file:///D:\My%20Documents\GV%20gioi\Noi%20lua%20len%20em.wav" TargetMode="External"/><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 Target="slide8.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074" name="Picture 6" descr="Bộ hình nền &amp;quot;Hoạt hình siêu dễ thương 2&amp;quot; chất lượng cao cho Powerpoint"/>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5" name="Picture 2"/>
          <p:cNvPicPr>
            <a:picLocks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bwMode="auto">
          <a:xfrm>
            <a:off x="0" y="0"/>
            <a:ext cx="9143365" cy="688149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4099" name="Text Box 4"/>
          <p:cNvSpPr txBox="1">
            <a:spLocks noChangeArrowheads="1"/>
          </p:cNvSpPr>
          <p:nvPr/>
        </p:nvSpPr>
        <p:spPr bwMode="auto">
          <a:xfrm>
            <a:off x="1905000" y="1142683"/>
            <a:ext cx="5029200" cy="58356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Luyện từ v</a:t>
            </a:r>
            <a:r>
              <a:rPr lang="en-US" altLang="en-US"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 câu</a:t>
            </a:r>
            <a:r>
              <a:rPr lang="en-US" altLang="en-US" b="1"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1295400" y="1600200"/>
            <a:ext cx="5824855" cy="1445260"/>
          </a:xfrm>
          <a:prstGeom prst="rect">
            <a:avLst/>
          </a:prstGeom>
          <a:noFill/>
        </p:spPr>
        <p:txBody>
          <a:bodyPr wrap="square">
            <a:spAutoFit/>
          </a:bodyPr>
          <a:lstStyle/>
          <a:p>
            <a:pPr marR="0" algn="ctr" defTabSz="914400">
              <a:buClrTx/>
              <a:buSzTx/>
              <a:buFontTx/>
              <a:buNone/>
              <a:defRPr/>
            </a:pP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Vị</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ngữ</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endParaRPr kumimoji="0" lang="en-US" altLang="en-US" sz="8800" b="1" i="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endParaRPr>
          </a:p>
        </p:txBody>
      </p:sp>
      <p:pic>
        <p:nvPicPr>
          <p:cNvPr id="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23966" y="-25008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371" y="4800568"/>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67547" y="-188956"/>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89" y="4664789"/>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2667000" y="165100"/>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825500" y="687070"/>
            <a:ext cx="831786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1. </a:t>
            </a:r>
            <a:r>
              <a:rPr lang="en-US" altLang="en-US" sz="2800" b="1" dirty="0">
                <a:solidFill>
                  <a:srgbClr val="0033CC"/>
                </a:solidFill>
                <a:latin typeface="Times New Roman" panose="02020603050405020304" pitchFamily="18" charset="0"/>
              </a:rPr>
              <a:t>Bộ phận in đậm trong mỗi câu sau được dùng để làm gì?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1)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2)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3)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760980"/>
            <a:ext cx="838200" cy="311277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760980"/>
            <a:ext cx="784860" cy="1373505"/>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4134485"/>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7" grpId="1" animBg="1"/>
      <p:bldP spid="15" grpId="1" animBg="1"/>
      <p:bldP spid="16" grpId="1" animBg="1"/>
      <p:bldP spid="17" grpId="0" animBg="1"/>
      <p:bldP spid="18" grpId="0" animBg="1"/>
      <p:bldP spid="19" grpId="0" animBg="1"/>
      <p:bldP spid="17" grpId="1" animBg="1"/>
      <p:bldP spid="18" grpId="1"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3382010" y="100965"/>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1288415" y="622935"/>
            <a:ext cx="776414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2. </a:t>
            </a:r>
            <a:r>
              <a:rPr lang="en-US" altLang="en-US" sz="2800" b="1" dirty="0">
                <a:solidFill>
                  <a:srgbClr val="0033CC"/>
                </a:solidFill>
                <a:latin typeface="Times New Roman" panose="02020603050405020304" pitchFamily="18" charset="0"/>
              </a:rPr>
              <a:t>Mỗi bộ phận in đậm nói trên trả lời cho câu hỏi nào?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1)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2)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3) 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545080"/>
            <a:ext cx="838200" cy="29286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576195"/>
            <a:ext cx="784860" cy="155829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3949700"/>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5" grpId="0" bldLvl="0" animBg="1"/>
      <p:bldP spid="16" grpId="0" bldLvl="0" animBg="1"/>
      <p:bldP spid="7" grpId="1" animBg="1"/>
      <p:bldP spid="15" grpId="1" animBg="1"/>
      <p:bldP spid="16" grpId="1" animBg="1"/>
      <p:bldP spid="17" grpId="0" bldLvl="0" animBg="1"/>
      <p:bldP spid="18" grpId="0" bldLvl="0" animBg="1"/>
      <p:bldP spid="19" grpId="0" bldLvl="0" animBg="1"/>
      <p:bldP spid="17" grpId="1" animBg="1"/>
      <p:bldP spid="18" grpId="1"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8195" name="Text Box 6"/>
          <p:cNvSpPr txBox="1"/>
          <p:nvPr/>
        </p:nvSpPr>
        <p:spPr>
          <a:xfrm>
            <a:off x="3124200" y="1828800"/>
            <a:ext cx="2590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en-US" altLang="en-US" sz="1800" dirty="0"/>
          </a:p>
        </p:txBody>
      </p:sp>
      <p:sp>
        <p:nvSpPr>
          <p:cNvPr id="10" name="Text Box 7"/>
          <p:cNvSpPr txBox="1"/>
          <p:nvPr/>
        </p:nvSpPr>
        <p:spPr>
          <a:xfrm>
            <a:off x="1828483" y="381000"/>
            <a:ext cx="66516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1.</a:t>
            </a:r>
            <a:r>
              <a:rPr lang="en-US" altLang="en-US" sz="2800" b="1" dirty="0">
                <a:solidFill>
                  <a:srgbClr val="0033CC"/>
                </a:solidFill>
                <a:latin typeface="Times New Roman" panose="02020603050405020304" pitchFamily="18" charset="0"/>
              </a:rPr>
              <a:t>Bộ phận in đậm trong các câu:</a:t>
            </a:r>
            <a:endParaRPr lang="en-US" altLang="en-US" sz="2800" dirty="0">
              <a:solidFill>
                <a:srgbClr val="0033CC"/>
              </a:solidFill>
              <a:latin typeface="Times New Roman" panose="02020603050405020304" pitchFamily="18" charset="0"/>
            </a:endParaRPr>
          </a:p>
        </p:txBody>
      </p:sp>
      <p:sp>
        <p:nvSpPr>
          <p:cNvPr id="11" name="Text Box 7"/>
          <p:cNvSpPr txBox="1"/>
          <p:nvPr/>
        </p:nvSpPr>
        <p:spPr>
          <a:xfrm>
            <a:off x="7430770" y="1460500"/>
            <a:ext cx="15640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en-US" sz="2800" b="1" dirty="0">
                <a:solidFill>
                  <a:srgbClr val="FF0000"/>
                </a:solidFill>
                <a:latin typeface="Times New Roman" panose="02020603050405020304" pitchFamily="18" charset="0"/>
              </a:rPr>
              <a:t>--&gt; gọi là Vị ngữ.</a:t>
            </a:r>
            <a:endParaRPr lang="en-US" altLang="en-US" sz="2800" b="1" dirty="0">
              <a:solidFill>
                <a:srgbClr val="FF0000"/>
              </a:solidFill>
              <a:latin typeface="Times New Roman" panose="02020603050405020304" pitchFamily="18" charset="0"/>
            </a:endParaRPr>
          </a:p>
        </p:txBody>
      </p:sp>
      <p:sp>
        <p:nvSpPr>
          <p:cNvPr id="12" name="Text Box 7"/>
          <p:cNvSpPr txBox="1"/>
          <p:nvPr/>
        </p:nvSpPr>
        <p:spPr>
          <a:xfrm>
            <a:off x="228600" y="31877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2.</a:t>
            </a:r>
            <a:r>
              <a:rPr lang="en-US" altLang="en-US" sz="2800" b="1" dirty="0">
                <a:solidFill>
                  <a:srgbClr val="0033CC"/>
                </a:solidFill>
                <a:latin typeface="Times New Roman" panose="02020603050405020304" pitchFamily="18" charset="0"/>
              </a:rPr>
              <a:t>Vị ngữ dùng để làm gì?</a:t>
            </a:r>
            <a:endParaRPr lang="en-US" altLang="en-US" sz="2800" dirty="0">
              <a:solidFill>
                <a:srgbClr val="0033CC"/>
              </a:solidFill>
              <a:latin typeface="Times New Roman" panose="02020603050405020304" pitchFamily="18" charset="0"/>
            </a:endParaRPr>
          </a:p>
        </p:txBody>
      </p:sp>
      <p:sp>
        <p:nvSpPr>
          <p:cNvPr id="7" name="Text Box 6"/>
          <p:cNvSpPr txBox="1"/>
          <p:nvPr/>
        </p:nvSpPr>
        <p:spPr>
          <a:xfrm>
            <a:off x="78740" y="990600"/>
            <a:ext cx="656844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78740" y="1676400"/>
            <a:ext cx="659511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78740" y="2336800"/>
            <a:ext cx="65970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4" name="Text Box 7"/>
          <p:cNvSpPr txBox="1"/>
          <p:nvPr/>
        </p:nvSpPr>
        <p:spPr>
          <a:xfrm>
            <a:off x="0" y="54864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3.</a:t>
            </a:r>
            <a:r>
              <a:rPr lang="en-US" altLang="en-US" sz="2800" b="1" dirty="0">
                <a:solidFill>
                  <a:srgbClr val="0033CC"/>
                </a:solidFill>
                <a:latin typeface="Times New Roman" panose="02020603050405020304" pitchFamily="18" charset="0"/>
              </a:rPr>
              <a:t>Vị ngữ trả lời cho câu hỏi nào?</a:t>
            </a:r>
            <a:endParaRPr lang="en-US" altLang="en-US" sz="2800" dirty="0">
              <a:solidFill>
                <a:srgbClr val="0033CC"/>
              </a:solidFill>
              <a:latin typeface="Times New Roman" panose="02020603050405020304" pitchFamily="18" charset="0"/>
            </a:endParaRPr>
          </a:p>
        </p:txBody>
      </p:sp>
      <p:sp>
        <p:nvSpPr>
          <p:cNvPr id="5" name="Text Box 4"/>
          <p:cNvSpPr txBox="1"/>
          <p:nvPr/>
        </p:nvSpPr>
        <p:spPr>
          <a:xfrm>
            <a:off x="294640" y="3712845"/>
            <a:ext cx="8700135" cy="1383665"/>
          </a:xfrm>
          <a:prstGeom prst="rect">
            <a:avLst/>
          </a:prstGeom>
          <a:noFill/>
        </p:spPr>
        <p:txBody>
          <a:bodyPr wrap="square" rtlCol="0" anchor="t">
            <a:spAutoFit/>
          </a:bodyPr>
          <a:p>
            <a:pPr algn="just"/>
            <a:r>
              <a:rPr lang="en-US" altLang="en-US" sz="2800" b="1" dirty="0">
                <a:solidFill>
                  <a:srgbClr val="0033CC"/>
                </a:solidFill>
                <a:latin typeface="Times New Roman" panose="02020603050405020304" pitchFamily="18" charset="0"/>
                <a:sym typeface="+mn-ea"/>
              </a:rPr>
              <a:t>Dùng để: </a:t>
            </a:r>
            <a:r>
              <a:rPr lang="en-US" altLang="en-US" sz="2800" b="1" dirty="0">
                <a:solidFill>
                  <a:srgbClr val="FF0000"/>
                </a:solidFill>
                <a:latin typeface="Times New Roman" panose="02020603050405020304" pitchFamily="18" charset="0"/>
                <a:sym typeface="+mn-ea"/>
              </a:rPr>
              <a:t>Giới thiệu, nhận xét của sự vật; Kể hoạt động của sự vật; Miêu tả đặc điểm, trạng thái của sự vật được nêu ở chủ ngữ.</a:t>
            </a:r>
            <a:endParaRPr lang="en-US" altLang="en-US" sz="2800" b="1" dirty="0">
              <a:solidFill>
                <a:srgbClr val="FF0000"/>
              </a:solidFill>
              <a:latin typeface="Times New Roman" panose="02020603050405020304" pitchFamily="18" charset="0"/>
              <a:sym typeface="+mn-ea"/>
            </a:endParaRPr>
          </a:p>
        </p:txBody>
      </p:sp>
      <p:sp>
        <p:nvSpPr>
          <p:cNvPr id="8" name="Text Box 7"/>
          <p:cNvSpPr txBox="1"/>
          <p:nvPr/>
        </p:nvSpPr>
        <p:spPr>
          <a:xfrm>
            <a:off x="152400" y="5918200"/>
            <a:ext cx="6628765" cy="953135"/>
          </a:xfrm>
          <a:prstGeom prst="rect">
            <a:avLst/>
          </a:prstGeom>
          <a:noFill/>
        </p:spPr>
        <p:txBody>
          <a:bodyPr wrap="square" rtlCol="0" anchor="t">
            <a:spAutoFit/>
          </a:bodyPr>
          <a:p>
            <a:pPr algn="just"/>
            <a:r>
              <a:rPr lang="en-US" altLang="en-US" sz="2800" b="1" dirty="0">
                <a:solidFill>
                  <a:srgbClr val="0033CC"/>
                </a:solidFill>
                <a:latin typeface="Times New Roman" panose="02020603050405020304" pitchFamily="18" charset="0"/>
                <a:sym typeface="+mn-ea"/>
              </a:rPr>
              <a:t>Vị ngữ trả lời cho câu hỏi: </a:t>
            </a:r>
            <a:r>
              <a:rPr lang="en-US" altLang="en-US" sz="2800" b="1" dirty="0">
                <a:solidFill>
                  <a:srgbClr val="FF0000"/>
                </a:solidFill>
                <a:latin typeface="Times New Roman" panose="02020603050405020304" pitchFamily="18" charset="0"/>
                <a:sym typeface="+mn-ea"/>
              </a:rPr>
              <a:t>Là gì? Làm gì? </a:t>
            </a:r>
            <a:endParaRPr lang="en-US" altLang="en-US" sz="2800" b="1" dirty="0">
              <a:solidFill>
                <a:srgbClr val="FF0000"/>
              </a:solidFill>
              <a:latin typeface="Times New Roman" panose="02020603050405020304" pitchFamily="18" charset="0"/>
              <a:sym typeface="+mn-ea"/>
            </a:endParaRPr>
          </a:p>
          <a:p>
            <a:pPr algn="just"/>
            <a:r>
              <a:rPr lang="en-US" altLang="en-US" sz="2800" b="1" dirty="0">
                <a:solidFill>
                  <a:srgbClr val="FF0000"/>
                </a:solidFill>
                <a:latin typeface="Times New Roman" panose="02020603050405020304" pitchFamily="18" charset="0"/>
                <a:sym typeface="+mn-ea"/>
              </a:rPr>
              <a:t>Thế nào?</a:t>
            </a:r>
            <a:endParaRPr lang="en-US" altLang="en-US" sz="2800" b="1" dirty="0">
              <a:solidFill>
                <a:srgbClr val="FF0000"/>
              </a:solidFill>
              <a:latin typeface="Times New Roman" panose="02020603050405020304" pitchFamily="18" charset="0"/>
              <a:sym typeface="+mn-ea"/>
            </a:endParaRPr>
          </a:p>
        </p:txBody>
      </p:sp>
      <p:sp>
        <p:nvSpPr>
          <p:cNvPr id="9" name="Right Brace 8"/>
          <p:cNvSpPr/>
          <p:nvPr/>
        </p:nvSpPr>
        <p:spPr>
          <a:xfrm>
            <a:off x="6781165" y="1050925"/>
            <a:ext cx="495300" cy="1790065"/>
          </a:xfrm>
          <a:prstGeom prst="rightBrace">
            <a:avLst>
              <a:gd name="adj1" fmla="val 8333"/>
              <a:gd name="adj2" fmla="val 510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500"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500"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p:bldP spid="7" grpId="0" animBg="1"/>
      <p:bldP spid="2" grpId="0" animBg="1"/>
      <p:bldP spid="3" grpId="0" animBg="1"/>
      <p:bldP spid="9" grpId="0" bldLvl="0" animBg="1"/>
      <p:bldP spid="7" grpId="1" animBg="1"/>
      <p:bldP spid="2" grpId="1" animBg="1"/>
      <p:bldP spid="3" grpId="1" animBg="1"/>
      <p:bldP spid="9" grpId="1" animBg="1"/>
      <p:bldP spid="11" grpId="1"/>
      <p:bldP spid="5" grpId="0"/>
      <p:bldP spid="8" grpId="0"/>
      <p:bldP spid="11"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657600" y="914400"/>
            <a:ext cx="2089150" cy="70993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p:cNvSpPr txBox="1"/>
          <p:nvPr/>
        </p:nvSpPr>
        <p:spPr>
          <a:xfrm>
            <a:off x="381000" y="1447800"/>
            <a:ext cx="1973580" cy="666115"/>
          </a:xfrm>
          <a:prstGeom prst="rect">
            <a:avLst/>
          </a:prstGeom>
        </p:spPr>
        <p:txBody>
          <a:bodyPr anchor="ctr"/>
          <a:p>
            <a:pPr>
              <a:buNone/>
            </a:pPr>
            <a:r>
              <a:rPr lang="en-US" sz="3200" b="1" u="sng" dirty="0">
                <a:solidFill>
                  <a:srgbClr val="FF0000"/>
                </a:solidFill>
                <a:latin typeface="Times New Roman" panose="02020603050405020304" pitchFamily="18" charset="0"/>
                <a:cs typeface="Times New Roman" panose="02020603050405020304" pitchFamily="18" charset="0"/>
              </a:rPr>
              <a:t>Ghi nhớ:</a:t>
            </a:r>
            <a:endPar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27940" y="2209800"/>
            <a:ext cx="8855710" cy="42011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n-US" sz="2800" b="1" dirty="0">
                <a:solidFill>
                  <a:srgbClr val="0000CC"/>
                </a:solidFill>
                <a:latin typeface="Times New Roman" panose="02020603050405020304" pitchFamily="18" charset="0"/>
                <a:cs typeface="Times New Roman" panose="02020603050405020304" pitchFamily="18" charset="0"/>
              </a:rPr>
              <a:t>	Vị ngữ là một trong hai thành phần chính của câu, dùng để:</a:t>
            </a:r>
            <a:endParaRPr lang="en-US" sz="2800" b="1" dirty="0">
              <a:solidFill>
                <a:srgbClr val="0000CC"/>
              </a:solidFill>
              <a:latin typeface="Times New Roman" panose="02020603050405020304" pitchFamily="18" charset="0"/>
              <a:cs typeface="Times New Roman" panose="02020603050405020304" pitchFamily="18" charset="0"/>
            </a:endParaRPr>
          </a:p>
          <a:p>
            <a:pPr algn="l" eaLnBrk="1" hangingPunct="1">
              <a:lnSpc>
                <a:spcPct val="150000"/>
              </a:lnSpc>
            </a:pPr>
            <a:r>
              <a:rPr 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b="1" dirty="0">
                <a:solidFill>
                  <a:srgbClr val="0033CC"/>
                </a:solidFill>
                <a:latin typeface="Times New Roman" panose="02020603050405020304" pitchFamily="18" charset="0"/>
                <a:sym typeface="+mn-ea"/>
              </a:rPr>
              <a:t>Giới thiệu, nhận xét về sự vật được nêu ở chủ ngữ. (trả lời câu hỏi Là gì?)</a:t>
            </a:r>
            <a:endParaRPr lang="en-US" altLang="en-US" sz="2800" b="1" dirty="0">
              <a:solidFill>
                <a:srgbClr val="0033CC"/>
              </a:solidFill>
              <a:latin typeface="Times New Roman" panose="02020603050405020304" pitchFamily="18" charset="0"/>
              <a:sym typeface="+mn-ea"/>
            </a:endParaRPr>
          </a:p>
          <a:p>
            <a:pPr algn="l" eaLnBrk="1" hangingPunct="1">
              <a:lnSpc>
                <a:spcPct val="150000"/>
              </a:lnSpc>
            </a:pPr>
            <a:r>
              <a:rPr lang="en-US" altLang="en-US" sz="2800" b="1" dirty="0">
                <a:solidFill>
                  <a:srgbClr val="0033CC"/>
                </a:solidFill>
                <a:latin typeface="Times New Roman" panose="02020603050405020304" pitchFamily="18" charset="0"/>
                <a:sym typeface="+mn-ea"/>
              </a:rPr>
              <a:t>	b) Kể hoạt động của sự vật được nêu ở chủ ngữ (trả lời câu hỏi Làm gì?)</a:t>
            </a:r>
            <a:endParaRPr lang="en-US" altLang="en-US" sz="2800" b="1" dirty="0">
              <a:solidFill>
                <a:srgbClr val="0033CC"/>
              </a:solidFill>
              <a:latin typeface="Times New Roman" panose="02020603050405020304" pitchFamily="18" charset="0"/>
              <a:sym typeface="+mn-ea"/>
            </a:endParaRPr>
          </a:p>
          <a:p>
            <a:pPr algn="l" eaLnBrk="1" hangingPunct="1">
              <a:lnSpc>
                <a:spcPct val="150000"/>
              </a:lnSpc>
            </a:pPr>
            <a:r>
              <a:rPr lang="en-US" altLang="en-US" sz="2800" b="1" dirty="0">
                <a:solidFill>
                  <a:srgbClr val="0033CC"/>
                </a:solidFill>
                <a:latin typeface="Times New Roman" panose="02020603050405020304" pitchFamily="18" charset="0"/>
                <a:sym typeface="+mn-ea"/>
              </a:rPr>
              <a:t>	c) Miêu tả đặc điểm, trạng thái của sự vật được nêu ở chủ ngữ (trả lời câu hỏi Thế nào?)</a:t>
            </a:r>
            <a:endParaRPr lang="en-US"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1"/>
          <a:srcRect t="10040" b="7020"/>
          <a:stretch>
            <a:fillRect/>
          </a:stretch>
        </p:blipFill>
        <p:spPr>
          <a:xfrm>
            <a:off x="0" y="19050"/>
            <a:ext cx="9230360" cy="59626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Luyện tập</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3200400" y="40640"/>
            <a:ext cx="291846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GB" sz="3600" b="1" u="sng" dirty="0">
                <a:solidFill>
                  <a:srgbClr val="000099"/>
                </a:solidFill>
                <a:latin typeface="Times New Roman" panose="02020603050405020304" pitchFamily="18" charset="0"/>
              </a:rPr>
              <a:t>Luyện tập</a:t>
            </a:r>
            <a:endParaRPr lang="en-US" altLang="en-GB" sz="3600" b="1" u="sng" dirty="0">
              <a:solidFill>
                <a:srgbClr val="00009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52400" y="685800"/>
            <a:ext cx="8837930" cy="56311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GB" sz="3600" b="1" dirty="0">
                <a:solidFill>
                  <a:schemeClr val="tx1"/>
                </a:solidFill>
                <a:latin typeface="Times New Roman" panose="02020603050405020304" pitchFamily="18" charset="0"/>
              </a:rPr>
              <a:t>	1. Gạch dưới vị ngữ của mỗi câu trong đoạn văn sau:</a:t>
            </a:r>
            <a:endParaRPr lang="en-US" altLang="en-GB" sz="3600" b="1" dirty="0">
              <a:solidFill>
                <a:schemeClr val="tx1"/>
              </a:solidFill>
              <a:latin typeface="Times New Roman" panose="02020603050405020304" pitchFamily="18" charset="0"/>
            </a:endParaRPr>
          </a:p>
          <a:p>
            <a:pPr marL="0" lvl="0" indent="0" algn="just">
              <a:spcBef>
                <a:spcPct val="0"/>
              </a:spcBef>
              <a:buNone/>
            </a:pPr>
            <a:r>
              <a:rPr lang="en-US" altLang="en-GB" sz="3600" b="1" dirty="0">
                <a:solidFill>
                  <a:srgbClr val="000099"/>
                </a:solidFill>
                <a:latin typeface="Times New Roman" panose="02020603050405020304" pitchFamily="18"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endParaRPr lang="en-US" altLang="en-GB" sz="3600" b="1" dirty="0">
              <a:solidFill>
                <a:srgbClr val="000099"/>
              </a:solidFill>
              <a:latin typeface="Times New Roman" panose="02020603050405020304" pitchFamily="18" charset="0"/>
            </a:endParaRPr>
          </a:p>
        </p:txBody>
      </p:sp>
      <p:cxnSp>
        <p:nvCxnSpPr>
          <p:cNvPr id="2" name="Straight Connector 1"/>
          <p:cNvCxnSpPr/>
          <p:nvPr/>
        </p:nvCxnSpPr>
        <p:spPr>
          <a:xfrm>
            <a:off x="3429000" y="2312670"/>
            <a:ext cx="548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 y="2895600"/>
            <a:ext cx="281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8956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130" y="3429000"/>
            <a:ext cx="20840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3600" y="3429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396240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45720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545330"/>
            <a:ext cx="44196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105400"/>
            <a:ext cx="358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5074285"/>
            <a:ext cx="3962400" cy="3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5612130"/>
            <a:ext cx="86868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145530"/>
            <a:ext cx="7620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3600" y="6172200"/>
            <a:ext cx="6019800" cy="45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500"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nodeType="withEffect">
                                  <p:stCondLst>
                                    <p:cond delay="0"/>
                                  </p:stCondLst>
                                  <p:childTnLst>
                                    <p:set>
                                      <p:cBhvr>
                                        <p:cTn id="36" dur="500"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par>
                                <p:cTn id="44" presetID="4" presetClass="entr" presetSubtype="16" fill="hold"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21" presetClass="entr" presetSubtype="1" fill="hold" nodeType="with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wheel(1)">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429000" y="990600"/>
            <a:ext cx="2868295" cy="709930"/>
          </a:xfrm>
          <a:prstGeom prst="rect">
            <a:avLst/>
          </a:prstGeom>
        </p:spPr>
        <p:txBody>
          <a:bodyPr anchor="ctr"/>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p:cNvSpPr txBox="1"/>
          <p:nvPr/>
        </p:nvSpPr>
        <p:spPr>
          <a:xfrm>
            <a:off x="381000" y="1447800"/>
            <a:ext cx="2725420" cy="666115"/>
          </a:xfrm>
          <a:prstGeom prst="rect">
            <a:avLst/>
          </a:prstGeom>
        </p:spPr>
        <p:txBody>
          <a:bodyPr anchor="ctr"/>
          <a:p>
            <a:pPr>
              <a:buNone/>
            </a:pPr>
            <a:r>
              <a:rPr lang="en-US" sz="3200" b="1" u="sng" dirty="0">
                <a:solidFill>
                  <a:schemeClr val="tx1"/>
                </a:solidFill>
                <a:latin typeface="Times New Roman" panose="02020603050405020304" pitchFamily="18" charset="0"/>
                <a:cs typeface="Times New Roman" panose="02020603050405020304" pitchFamily="18" charset="0"/>
              </a:rPr>
              <a:t>Luyện tập:</a:t>
            </a:r>
            <a:endParaRPr 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52400" y="2362200"/>
            <a:ext cx="8917940" cy="67754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2. Đặt một câu nói về lòng nhân ái. Gạch dưới vị ngữ của câu đó</a:t>
            </a:r>
            <a:endPar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rotWithShape="1">
          <a:blip r:embed="rId1"/>
          <a:srcRect t="10040" b="7020"/>
          <a:stretch>
            <a:fillRect/>
          </a:stretch>
        </p:blipFill>
        <p:spPr>
          <a:xfrm>
            <a:off x="0" y="19685"/>
            <a:ext cx="9230360" cy="5981065"/>
          </a:xfrm>
          <a:prstGeom prst="rect">
            <a:avLst/>
          </a:prstGeom>
        </p:spPr>
      </p:pic>
      <p:sp>
        <p:nvSpPr>
          <p:cNvPr id="9237" name="Rectangle 33"/>
          <p:cNvSpPr/>
          <p:nvPr/>
        </p:nvSpPr>
        <p:spPr>
          <a:xfrm>
            <a:off x="1224280" y="1066800"/>
            <a:ext cx="791908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Vận dụng, trải nghiệm</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6858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657600" y="892810"/>
            <a:ext cx="2089150" cy="70993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13030" y="1602740"/>
            <a:ext cx="8917940" cy="101155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 Sử dụng sơ đồ tư duy để trình bày nội dung chính của bài học.</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4038600"/>
            <a:ext cx="1673225" cy="709930"/>
          </a:xfrm>
          <a:prstGeom prst="rect">
            <a:avLst/>
          </a:prstGeom>
          <a:solidFill>
            <a:srgbClr val="FFFF00"/>
          </a:solidFill>
          <a:ln w="19050">
            <a:solidFill>
              <a:schemeClr val="tx1"/>
            </a:solidFill>
          </a:ln>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6"/>
          <p:cNvSpPr txBox="1"/>
          <p:nvPr/>
        </p:nvSpPr>
        <p:spPr>
          <a:xfrm>
            <a:off x="2376805" y="2849880"/>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2376805" y="4038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237680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cxnSp>
        <p:nvCxnSpPr>
          <p:cNvPr id="7" name="Straight Connector 6"/>
          <p:cNvCxnSpPr>
            <a:stCxn id="6" idx="3"/>
            <a:endCxn id="17" idx="1"/>
          </p:cNvCxnSpPr>
          <p:nvPr/>
        </p:nvCxnSpPr>
        <p:spPr>
          <a:xfrm flipV="1">
            <a:off x="1673225" y="3326765"/>
            <a:ext cx="703580" cy="106680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84020" y="4393565"/>
            <a:ext cx="682625" cy="17208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1"/>
          </p:cNvCxnSpPr>
          <p:nvPr/>
        </p:nvCxnSpPr>
        <p:spPr>
          <a:xfrm flipH="1" flipV="1">
            <a:off x="1683385" y="4429125"/>
            <a:ext cx="693420" cy="144462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7315200" y="3009900"/>
            <a:ext cx="1703070"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1" name="Text Box 10"/>
          <p:cNvSpPr txBox="1"/>
          <p:nvPr/>
        </p:nvSpPr>
        <p:spPr>
          <a:xfrm>
            <a:off x="7389495" y="4267200"/>
            <a:ext cx="172656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2" name="Text Box 11"/>
          <p:cNvSpPr txBox="1"/>
          <p:nvPr/>
        </p:nvSpPr>
        <p:spPr>
          <a:xfrm>
            <a:off x="7392035" y="5640705"/>
            <a:ext cx="172402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flipH="1">
            <a:off x="6483350" y="3429000"/>
            <a:ext cx="8318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34150" y="46482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10020" y="59436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17" grpId="1" animBg="1"/>
      <p:bldP spid="18" grpId="1" animBg="1"/>
      <p:bldP spid="19" grpId="1" animBg="1"/>
      <p:bldP spid="10" grpId="0" bldLvl="0" animBg="1"/>
      <p:bldP spid="11" grpId="0" bldLvl="0" animBg="1"/>
      <p:bldP spid="12" grpId="0" bldLvl="0" animBg="1"/>
      <p:bldP spid="10" grpId="1" animBg="1"/>
      <p:bldP spid="11" grpId="1" animBg="1"/>
      <p:bldP spid="12" grpId="1"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PinkFlowers"/>
          <p:cNvPicPr>
            <a:picLocks noChangeAspect="1"/>
          </p:cNvPicPr>
          <p:nvPr/>
        </p:nvPicPr>
        <p:blipFill>
          <a:blip r:embed="rId1"/>
          <a:stretch>
            <a:fillRect/>
          </a:stretch>
        </p:blipFill>
        <p:spPr>
          <a:xfrm>
            <a:off x="347663" y="6045200"/>
            <a:ext cx="1219200" cy="687388"/>
          </a:xfrm>
          <a:prstGeom prst="rect">
            <a:avLst/>
          </a:prstGeom>
          <a:noFill/>
          <a:ln w="9525">
            <a:noFill/>
          </a:ln>
        </p:spPr>
      </p:pic>
      <p:pic>
        <p:nvPicPr>
          <p:cNvPr id="16387" name="Picture 6" descr="Flower7"/>
          <p:cNvPicPr>
            <a:picLocks noChangeAspect="1"/>
          </p:cNvPicPr>
          <p:nvPr/>
        </p:nvPicPr>
        <p:blipFill>
          <a:blip r:embed="rId2"/>
          <a:stretch>
            <a:fillRect/>
          </a:stretch>
        </p:blipFill>
        <p:spPr>
          <a:xfrm>
            <a:off x="8297863" y="0"/>
            <a:ext cx="571500" cy="590550"/>
          </a:xfrm>
          <a:prstGeom prst="rect">
            <a:avLst/>
          </a:prstGeom>
          <a:noFill/>
          <a:ln w="9525">
            <a:noFill/>
          </a:ln>
        </p:spPr>
      </p:pic>
      <p:pic>
        <p:nvPicPr>
          <p:cNvPr id="16388" name="Picture 7" descr="FloralCorner3"/>
          <p:cNvPicPr>
            <a:picLocks noChangeAspect="1"/>
          </p:cNvPicPr>
          <p:nvPr/>
        </p:nvPicPr>
        <p:blipFill>
          <a:blip r:embed="rId3"/>
          <a:stretch>
            <a:fillRect/>
          </a:stretch>
        </p:blipFill>
        <p:spPr>
          <a:xfrm>
            <a:off x="7643813" y="5080000"/>
            <a:ext cx="1444625" cy="1701800"/>
          </a:xfrm>
          <a:prstGeom prst="rect">
            <a:avLst/>
          </a:prstGeom>
          <a:noFill/>
          <a:ln w="9525">
            <a:noFill/>
          </a:ln>
        </p:spPr>
      </p:pic>
      <p:pic>
        <p:nvPicPr>
          <p:cNvPr id="16389" name="Picture 8" descr="FloralCorner3"/>
          <p:cNvPicPr>
            <a:picLocks noChangeAspect="1"/>
          </p:cNvPicPr>
          <p:nvPr/>
        </p:nvPicPr>
        <p:blipFill>
          <a:blip r:embed="rId3"/>
          <a:stretch>
            <a:fillRect/>
          </a:stretch>
        </p:blipFill>
        <p:spPr>
          <a:xfrm rot="10800000">
            <a:off x="117475" y="125413"/>
            <a:ext cx="1804988" cy="1201737"/>
          </a:xfrm>
          <a:prstGeom prst="rect">
            <a:avLst/>
          </a:prstGeom>
          <a:noFill/>
          <a:ln w="9525">
            <a:noFill/>
          </a:ln>
        </p:spPr>
      </p:pic>
      <p:pic>
        <p:nvPicPr>
          <p:cNvPr id="16390" name="Picture 9" descr="Flower7"/>
          <p:cNvPicPr>
            <a:picLocks noChangeAspect="1"/>
          </p:cNvPicPr>
          <p:nvPr/>
        </p:nvPicPr>
        <p:blipFill>
          <a:blip r:embed="rId2"/>
          <a:stretch>
            <a:fillRect/>
          </a:stretch>
        </p:blipFill>
        <p:spPr>
          <a:xfrm>
            <a:off x="7567613" y="317500"/>
            <a:ext cx="571500" cy="590550"/>
          </a:xfrm>
          <a:prstGeom prst="rect">
            <a:avLst/>
          </a:prstGeom>
          <a:noFill/>
          <a:ln w="9525">
            <a:noFill/>
          </a:ln>
        </p:spPr>
      </p:pic>
      <p:pic>
        <p:nvPicPr>
          <p:cNvPr id="16391" name="Picture 10" descr="Flower7"/>
          <p:cNvPicPr>
            <a:picLocks noChangeAspect="1"/>
          </p:cNvPicPr>
          <p:nvPr/>
        </p:nvPicPr>
        <p:blipFill>
          <a:blip r:embed="rId2"/>
          <a:stretch>
            <a:fillRect/>
          </a:stretch>
        </p:blipFill>
        <p:spPr>
          <a:xfrm>
            <a:off x="8181975" y="931863"/>
            <a:ext cx="571500" cy="590550"/>
          </a:xfrm>
          <a:prstGeom prst="rect">
            <a:avLst/>
          </a:prstGeom>
          <a:noFill/>
          <a:ln w="9525">
            <a:noFill/>
          </a:ln>
        </p:spPr>
      </p:pic>
      <p:pic>
        <p:nvPicPr>
          <p:cNvPr id="22539" name="Noi lua len em.wav">
            <a:hlinkClick r:id=""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6"/>
          <a:stretch>
            <a:fillRect/>
          </a:stretch>
        </p:blipFill>
        <p:spPr>
          <a:xfrm>
            <a:off x="7086600" y="6324600"/>
            <a:ext cx="533400" cy="533400"/>
          </a:xfrm>
          <a:prstGeom prst="rect">
            <a:avLst/>
          </a:prstGeom>
          <a:noFill/>
          <a:ln w="9525">
            <a:noFill/>
          </a:ln>
        </p:spPr>
      </p:pic>
      <p:sp>
        <p:nvSpPr>
          <p:cNvPr id="12" name="Rectangle 11"/>
          <p:cNvSpPr/>
          <p:nvPr/>
        </p:nvSpPr>
        <p:spPr>
          <a:xfrm>
            <a:off x="609599" y="990600"/>
            <a:ext cx="8257562" cy="830997"/>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Tiết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kết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914400" y="2895600"/>
            <a:ext cx="7924799" cy="2308324"/>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em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CHĂM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NGOAN</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tốt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25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254" fill="hold"/>
                                        <p:tgtEl>
                                          <p:spTgt spid="22539"/>
                                        </p:tgtEl>
                                      </p:cBhvr>
                                    </p:cmd>
                                  </p:childTnLst>
                                </p:cTn>
                              </p:par>
                            </p:childTnLst>
                          </p:cTn>
                        </p:par>
                      </p:childTnLst>
                    </p:cTn>
                  </p:par>
                </p:childTnLst>
              </p:cTn>
              <p:nextCondLst>
                <p:cond evt="onClick" delay="0">
                  <p:tgtEl>
                    <p:spTgt spid="225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p:cNvPicPr>
            <a:picLocks noChangeAspect="1"/>
          </p:cNvPicPr>
          <p:nvPr/>
        </p:nvPicPr>
        <p:blipFill rotWithShape="1">
          <a:blip r:embed="rId1"/>
          <a:srcRect t="10040" b="7020"/>
          <a:stretch>
            <a:fillRect/>
          </a:stretch>
        </p:blipFill>
        <p:spPr>
          <a:xfrm>
            <a:off x="0" y="0"/>
            <a:ext cx="9230360" cy="60007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Khởi động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3" descr="CUA 1.jpg"/>
          <p:cNvPicPr>
            <a:picLocks noChangeAspect="1"/>
          </p:cNvPicPr>
          <p:nvPr/>
        </p:nvPicPr>
        <p:blipFill>
          <a:blip r:embed="rId1"/>
          <a:stretch>
            <a:fillRect/>
          </a:stretch>
        </p:blipFill>
        <p:spPr>
          <a:xfrm>
            <a:off x="381000" y="2087563"/>
            <a:ext cx="4346575" cy="4495800"/>
          </a:xfrm>
          <a:prstGeom prst="rect">
            <a:avLst/>
          </a:prstGeom>
          <a:noFill/>
          <a:ln w="9525">
            <a:noFill/>
          </a:ln>
        </p:spPr>
      </p:pic>
      <p:sp>
        <p:nvSpPr>
          <p:cNvPr id="5" name="Rectangle 4"/>
          <p:cNvSpPr/>
          <p:nvPr/>
        </p:nvSpPr>
        <p:spPr>
          <a:xfrm>
            <a:off x="1219200" y="3840480"/>
            <a:ext cx="2569845" cy="272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2" action="ppaction://hlinksldjump"/>
          </p:cNvPr>
          <p:cNvSpPr/>
          <p:nvPr/>
        </p:nvSpPr>
        <p:spPr>
          <a:xfrm>
            <a:off x="1219200" y="3841750"/>
            <a:ext cx="135064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hlinkClick r:id="rId3" action="ppaction://hlinksldjump"/>
          </p:cNvPr>
          <p:cNvSpPr/>
          <p:nvPr/>
        </p:nvSpPr>
        <p:spPr>
          <a:xfrm>
            <a:off x="2559050" y="3840480"/>
            <a:ext cx="122999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a:hlinkClick r:id="rId4" action="ppaction://hlinksldjump"/>
          </p:cNvPr>
          <p:cNvSpPr/>
          <p:nvPr/>
        </p:nvSpPr>
        <p:spPr>
          <a:xfrm>
            <a:off x="1243330" y="5138420"/>
            <a:ext cx="1337310" cy="142430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a:hlinkClick r:id="rId5" action="ppaction://hlinksldjump"/>
          </p:cNvPr>
          <p:cNvSpPr/>
          <p:nvPr/>
        </p:nvSpPr>
        <p:spPr>
          <a:xfrm>
            <a:off x="2569845" y="5138420"/>
            <a:ext cx="1229995" cy="144589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descr="CUA 2.jpg"/>
          <p:cNvPicPr>
            <a:picLocks noChangeAspect="1"/>
          </p:cNvPicPr>
          <p:nvPr/>
        </p:nvPicPr>
        <p:blipFill>
          <a:blip r:embed="rId6"/>
          <a:stretch>
            <a:fillRect/>
          </a:stretch>
        </p:blipFill>
        <p:spPr>
          <a:xfrm>
            <a:off x="1234440" y="3848735"/>
            <a:ext cx="1299845" cy="2713990"/>
          </a:xfrm>
          <a:prstGeom prst="rect">
            <a:avLst/>
          </a:prstGeom>
          <a:noFill/>
          <a:ln w="9525">
            <a:noFill/>
          </a:ln>
        </p:spPr>
      </p:pic>
      <p:pic>
        <p:nvPicPr>
          <p:cNvPr id="31" name="Picture 30" descr="CUA 4.jpg"/>
          <p:cNvPicPr>
            <a:picLocks noChangeAspect="1"/>
          </p:cNvPicPr>
          <p:nvPr/>
        </p:nvPicPr>
        <p:blipFill>
          <a:blip r:embed="rId7"/>
          <a:stretch>
            <a:fillRect/>
          </a:stretch>
        </p:blipFill>
        <p:spPr>
          <a:xfrm>
            <a:off x="2514600" y="3848735"/>
            <a:ext cx="1371600" cy="2713355"/>
          </a:xfrm>
          <a:prstGeom prst="rect">
            <a:avLst/>
          </a:prstGeom>
          <a:noFill/>
          <a:ln w="9525">
            <a:noFill/>
          </a:ln>
        </p:spPr>
      </p:pic>
      <p:sp>
        <p:nvSpPr>
          <p:cNvPr id="32" name="Oval 31"/>
          <p:cNvSpPr/>
          <p:nvPr/>
        </p:nvSpPr>
        <p:spPr>
          <a:xfrm>
            <a:off x="1981200" y="2133600"/>
            <a:ext cx="1117600" cy="8140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FF"/>
                </a:solidFill>
                <a:latin typeface="Calibri" panose="020F0502020204030204" pitchFamily="34" charset="0"/>
              </a:rPr>
              <a:t>MỞ</a:t>
            </a:r>
            <a:endParaRPr sz="2800" b="1" dirty="0">
              <a:solidFill>
                <a:srgbClr val="FFFFFF"/>
              </a:solidFill>
              <a:latin typeface="Calibri" panose="020F0502020204030204" pitchFamily="34" charset="0"/>
            </a:endParaRPr>
          </a:p>
        </p:txBody>
      </p:sp>
      <p:sp>
        <p:nvSpPr>
          <p:cNvPr id="9237" name="Rectangle 33"/>
          <p:cNvSpPr/>
          <p:nvPr/>
        </p:nvSpPr>
        <p:spPr>
          <a:xfrm>
            <a:off x="1524000" y="92710"/>
            <a:ext cx="6280150" cy="1568450"/>
          </a:xfrm>
          <a:prstGeom prst="rect">
            <a:avLst/>
          </a:prstGeom>
          <a:noFill/>
          <a:ln w="9525">
            <a:noFill/>
          </a:ln>
        </p:spPr>
        <p:txBody>
          <a:bodyPr wrap="square">
            <a:spAutoFit/>
          </a:bodyPr>
          <a:p>
            <a:pPr algn="ctr"/>
            <a:r>
              <a:rPr sz="4800" b="1" dirty="0">
                <a:solidFill>
                  <a:srgbClr val="FF0000"/>
                </a:solidFill>
                <a:latin typeface="Times New Roman" panose="02020603050405020304" pitchFamily="18" charset="0"/>
                <a:cs typeface="Times New Roman" panose="02020603050405020304" pitchFamily="18" charset="0"/>
              </a:rPr>
              <a:t>Trò chơi: </a:t>
            </a:r>
            <a:endParaRPr sz="4800" b="1" dirty="0">
              <a:solidFill>
                <a:srgbClr val="FF0000"/>
              </a:solidFill>
              <a:latin typeface="Times New Roman" panose="02020603050405020304" pitchFamily="18" charset="0"/>
              <a:cs typeface="Times New Roman" panose="02020603050405020304" pitchFamily="18" charset="0"/>
            </a:endParaRPr>
          </a:p>
          <a:p>
            <a:pPr algn="ctr"/>
            <a:r>
              <a:rPr sz="4800" b="1" dirty="0">
                <a:solidFill>
                  <a:srgbClr val="FF0000"/>
                </a:solidFill>
                <a:latin typeface="Times New Roman" panose="02020603050405020304" pitchFamily="18" charset="0"/>
                <a:cs typeface="Times New Roman" panose="02020603050405020304" pitchFamily="18" charset="0"/>
              </a:rPr>
              <a:t>Ô CỬA BÍ MẬT</a:t>
            </a:r>
            <a:endParaRPr sz="4800" b="1" dirty="0">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4897755" y="92710"/>
            <a:ext cx="309880" cy="368300"/>
          </a:xfrm>
          <a:prstGeom prst="rect">
            <a:avLst/>
          </a:prstGeom>
          <a:noFill/>
        </p:spPr>
        <p:txBody>
          <a:bodyPr wrap="none" rtlCol="0">
            <a:spAutoFit/>
          </a:bodyPr>
          <a:p>
            <a:endParaRPr lang="en-US"/>
          </a:p>
        </p:txBody>
      </p:sp>
      <p:sp>
        <p:nvSpPr>
          <p:cNvPr id="3" name="Right Arrow 2">
            <a:hlinkClick r:id="rId8" action="ppaction://hlinksldjump"/>
          </p:cNvPr>
          <p:cNvSpPr/>
          <p:nvPr/>
        </p:nvSpPr>
        <p:spPr>
          <a:xfrm>
            <a:off x="5562600" y="5965190"/>
            <a:ext cx="1676400" cy="816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600" b="1"/>
              <a:t>Go</a:t>
            </a:r>
            <a:endParaRPr lang="en-US" sz="3600" b="1"/>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2" presetClass="exit" presetSubtype="8" fill="hold" nodeType="clickEffect">
                                  <p:stCondLst>
                                    <p:cond delay="0"/>
                                  </p:stCondLst>
                                  <p:childTnLst>
                                    <p:animEffect transition="out" filter="slide(fromLeft)">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2" presetClass="exit" presetSubtype="2" fill="hold" nodeType="withEffect">
                                  <p:stCondLst>
                                    <p:cond delay="0"/>
                                  </p:stCondLst>
                                  <p:childTnLst>
                                    <p:animEffect transition="out" filter="slide(fromRigh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bldLvl="0" animBg="1"/>
      <p:bldP spid="19" grpId="0" bldLvl="0" animBg="1"/>
      <p:bldP spid="20" grpId="0" bldLvl="0" animBg="1"/>
      <p:bldP spid="17" grpId="0" bldLvl="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1</a:t>
            </a:r>
            <a:endParaRPr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3" name="Picture 2" descr="D:\HINH DU TRU\dhtd.gif"/>
          <p:cNvPicPr>
            <a:picLocks noGrp="1" noChangeAspect="1"/>
          </p:cNvPicPr>
          <p:nvPr>
            <p:ph idx="1"/>
          </p:nvPr>
        </p:nvPicPr>
        <p:blipFill>
          <a:blip r:embed="rId1"/>
          <a:srcRect/>
          <a:stretch>
            <a:fillRect/>
          </a:stretch>
        </p:blipFill>
        <p:spPr>
          <a:xfrm>
            <a:off x="76835" y="5105400"/>
            <a:ext cx="1706563" cy="1706563"/>
          </a:xfrm>
        </p:spPr>
      </p:pic>
      <p:sp>
        <p:nvSpPr>
          <p:cNvPr id="5" name="Title 1"/>
          <p:cNvSpPr txBox="1"/>
          <p:nvPr/>
        </p:nvSpPr>
        <p:spPr>
          <a:xfrm>
            <a:off x="-13335" y="1371600"/>
            <a:ext cx="9157335" cy="1691640"/>
          </a:xfrm>
          <a:prstGeom prst="rect">
            <a:avLst/>
          </a:prstGeom>
        </p:spPr>
        <p:txBody>
          <a:bodyPr anchor="ctr"/>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endParaRPr lang="en-US" sz="40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Mấy hôm nay, Chi đang rất bối rối.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3" name="Title 1">
            <a:hlinkClick r:id="rId2" action="ppaction://hlinksldjump"/>
          </p:cNvPr>
          <p:cNvSpPr txBox="1"/>
          <p:nvPr/>
        </p:nvSpPr>
        <p:spPr>
          <a:xfrm>
            <a:off x="-76200" y="2819400"/>
            <a:ext cx="9157335" cy="169164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Chi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7" name="Picture 2" descr="D:\HINH DU TRU\dhtd.gif"/>
          <p:cNvPicPr>
            <a:picLocks noGrp="1" noChangeAspect="1"/>
          </p:cNvPicPr>
          <p:nvPr>
            <p:ph idx="1"/>
          </p:nvPr>
        </p:nvPicPr>
        <p:blipFill>
          <a:blip r:embed="rId1"/>
          <a:srcRect/>
          <a:stretch>
            <a:fillRect/>
          </a:stretch>
        </p:blipFill>
        <p:spPr>
          <a:xfrm>
            <a:off x="1828800" y="4343400"/>
            <a:ext cx="1706563" cy="1706563"/>
          </a:xfrm>
        </p:spPr>
      </p:pic>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txBox="1"/>
          <p:nvPr/>
        </p:nvSpPr>
        <p:spPr>
          <a:xfrm>
            <a:off x="-13335" y="1371600"/>
            <a:ext cx="9157335" cy="1691640"/>
          </a:xfrm>
          <a:prstGeom prst="rect">
            <a:avLst/>
          </a:prstGeom>
        </p:spPr>
        <p:txBody>
          <a:bodyPr anchor="ctr"/>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endParaRPr lang="en-US" sz="40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Rai-ân là một cậu bé người Can-na-đa.</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2" action="ppaction://hlinksldjump"/>
          </p:cNvPr>
          <p:cNvSpPr txBox="1"/>
          <p:nvPr/>
        </p:nvSpPr>
        <p:spPr>
          <a:xfrm>
            <a:off x="-76200" y="2819400"/>
            <a:ext cx="9157335" cy="169164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Rai-ân </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1" name="Picture 2" descr="D:\HINH DU TRU\dhtd.gif"/>
          <p:cNvPicPr>
            <a:picLocks noGrp="1" noChangeAspect="1"/>
          </p:cNvPicPr>
          <p:nvPr>
            <p:ph idx="1"/>
          </p:nvPr>
        </p:nvPicPr>
        <p:blipFill>
          <a:blip r:embed="rId1"/>
          <a:srcRect/>
          <a:stretch>
            <a:fillRect/>
          </a:stretch>
        </p:blipFill>
        <p:spPr>
          <a:xfrm>
            <a:off x="-151765" y="5257800"/>
            <a:ext cx="1706563" cy="1706563"/>
          </a:xfrm>
        </p:spPr>
      </p:pic>
      <p:sp>
        <p:nvSpPr>
          <p:cNvPr id="5" name="Title 1"/>
          <p:cNvSpPr txBox="1"/>
          <p:nvPr/>
        </p:nvSpPr>
        <p:spPr>
          <a:xfrm>
            <a:off x="0" y="1676400"/>
            <a:ext cx="9167495" cy="2819400"/>
          </a:xfrm>
          <a:prstGeom prst="rect">
            <a:avLst/>
          </a:prstGeom>
        </p:spPr>
        <p:txBody>
          <a:bodyPr anchor="ctr"/>
          <a:p>
            <a:pPr>
              <a:buNone/>
            </a:pPr>
            <a:r>
              <a:rPr lang="en-US" sz="3800" b="1" dirty="0">
                <a:solidFill>
                  <a:srgbClr val="FF0000"/>
                </a:solidFill>
                <a:latin typeface="Times New Roman" panose="02020603050405020304" pitchFamily="18" charset="0"/>
                <a:cs typeface="Times New Roman" panose="02020603050405020304" pitchFamily="18" charset="0"/>
              </a:rPr>
              <a:t>Chúc mừng bạn mở được ô cửa may mắn!</a:t>
            </a:r>
            <a:endParaRPr lang="en-US" sz="38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Bạn nhận được một phần quà..</a:t>
            </a:r>
            <a:endParaRPr lang="en-US" sz="4000" b="1" dirty="0">
              <a:solidFill>
                <a:srgbClr val="0000CC"/>
              </a:solidFill>
              <a:latin typeface="Times New Roman" panose="02020603050405020304" pitchFamily="18" charset="0"/>
              <a:cs typeface="Times New Roman" panose="02020603050405020304" pitchFamily="18" charset="0"/>
            </a:endParaRPr>
          </a:p>
          <a:p>
            <a:pPr>
              <a:buNone/>
            </a:pPr>
            <a:endParaRPr lang="en-US" sz="4000" b="1" dirty="0">
              <a:solidFill>
                <a:srgbClr val="0000CC"/>
              </a:solidFill>
              <a:latin typeface="Times New Roman" panose="02020603050405020304" pitchFamily="18" charset="0"/>
              <a:ea typeface="Times New Roman" panose="02020603050405020304" pitchFamily="18" charset="0"/>
            </a:endParaRPr>
          </a:p>
        </p:txBody>
      </p:sp>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3</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2" descr="D:\HINH DU TRU\dhtd.gif"/>
          <p:cNvPicPr>
            <a:picLocks noGrp="1" noChangeAspect="1"/>
          </p:cNvPicPr>
          <p:nvPr>
            <p:ph idx="1"/>
          </p:nvPr>
        </p:nvPicPr>
        <p:blipFill>
          <a:blip r:embed="rId1"/>
          <a:srcRect/>
          <a:stretch>
            <a:fillRect/>
          </a:stretch>
        </p:blipFill>
        <p:spPr>
          <a:xfrm>
            <a:off x="-75565" y="5334000"/>
            <a:ext cx="1706563" cy="1706563"/>
          </a:xfrm>
        </p:spPr>
      </p:pic>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txBox="1"/>
          <p:nvPr/>
        </p:nvSpPr>
        <p:spPr>
          <a:xfrm>
            <a:off x="-13335" y="1371600"/>
            <a:ext cx="9157335" cy="1691640"/>
          </a:xfrm>
          <a:prstGeom prst="rect">
            <a:avLst/>
          </a:prstGeom>
        </p:spPr>
        <p:txBody>
          <a:bodyPr anchor="ctr"/>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endParaRPr lang="en-US" sz="40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Cô bé chạy thoắt về nhà gọi anh.</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2" action="ppaction://hlinksldjump"/>
          </p:cNvPr>
          <p:cNvSpPr txBox="1"/>
          <p:nvPr/>
        </p:nvSpPr>
        <p:spPr>
          <a:xfrm>
            <a:off x="-76200" y="2819400"/>
            <a:ext cx="9157335" cy="169164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Cô bé</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4</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1"/>
          <a:srcRect t="10040" b="7020"/>
          <a:stretch>
            <a:fillRect/>
          </a:stretch>
        </p:blipFill>
        <p:spPr>
          <a:xfrm>
            <a:off x="0" y="9525"/>
            <a:ext cx="9230360" cy="5991225"/>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Khám phá</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505200" y="989965"/>
            <a:ext cx="2448560" cy="709930"/>
          </a:xfrm>
          <a:prstGeom prst="rect">
            <a:avLst/>
          </a:prstGeom>
        </p:spPr>
        <p:txBody>
          <a:bodyPr anchor="ctr"/>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2812</Words>
  <Application>WPS Presentation</Application>
  <PresentationFormat>On-screen Show (4:3)</PresentationFormat>
  <Paragraphs>193</Paragraphs>
  <Slides>19</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SimSun</vt:lpstr>
      <vt:lpstr>Wingdings</vt:lpstr>
      <vt:lpstr>Times New Roman</vt:lpstr>
      <vt:lpstr>Calibri</vt:lpstr>
      <vt:lpstr>Microsoft YaHei</vt:lpstr>
      <vt:lpstr>Arial Unicode MS</vt:lpstr>
      <vt:lpstr>Default Design</vt:lpstr>
      <vt:lpstr>PowerPoint 演示文稿</vt:lpstr>
      <vt:lpstr>PowerPoint 演示文稿</vt:lpstr>
      <vt:lpstr>PowerPoint 演示文稿</vt:lpstr>
      <vt:lpstr>Ô cửa số 1</vt:lpstr>
      <vt:lpstr>Ô cửa số 2</vt:lpstr>
      <vt:lpstr>Ô cửa số 3</vt:lpstr>
      <vt:lpstr>Ô cửa số 4</vt:lpstr>
      <vt:lpstr>PowerPoint 演示文稿</vt:lpstr>
      <vt:lpstr>Thứ  ... ngày ... tháng ... năm 2024</vt:lpstr>
      <vt:lpstr>PowerPoint 演示文稿</vt:lpstr>
      <vt:lpstr>PowerPoint 演示文稿</vt:lpstr>
      <vt:lpstr>PowerPoint 演示文稿</vt:lpstr>
      <vt:lpstr>Thứ  ... ngày ... tháng ... năm 2024</vt:lpstr>
      <vt:lpstr>PowerPoint 演示文稿</vt:lpstr>
      <vt:lpstr>PowerPoint 演示文稿</vt:lpstr>
      <vt:lpstr>Thứ  ... ngày ... tháng ... năm 2024</vt:lpstr>
      <vt:lpstr>PowerPoint 演示文稿</vt:lpstr>
      <vt:lpstr>Thứ  ... ngày ... tháng ... năm 2024</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Tốt Nguyễn</cp:lastModifiedBy>
  <cp:revision>196</cp:revision>
  <dcterms:created xsi:type="dcterms:W3CDTF">2009-12-23T05:57:00Z</dcterms:created>
  <dcterms:modified xsi:type="dcterms:W3CDTF">2023-09-01T13:08:45Z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7AAFDE0B731C4A7CAB01D0B3690EF7FD</vt:lpwstr>
  </property>
  <property fmtid="{D5CDD505-2E9C-101B-9397-08002B2CF9AE}" pid="3" name="KSOProductBuildVer">
    <vt:lpwstr>1033-12.2.0.13201</vt:lpwstr>
  </property>
</Properties>
</file>