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13"/>
  </p:notesMasterIdLst>
  <p:sldIdLst>
    <p:sldId id="290" r:id="rId2"/>
    <p:sldId id="364" r:id="rId3"/>
    <p:sldId id="365" r:id="rId4"/>
    <p:sldId id="276" r:id="rId5"/>
    <p:sldId id="279" r:id="rId6"/>
    <p:sldId id="371" r:id="rId7"/>
    <p:sldId id="366" r:id="rId8"/>
    <p:sldId id="368" r:id="rId9"/>
    <p:sldId id="372" r:id="rId10"/>
    <p:sldId id="369" r:id="rId11"/>
    <p:sldId id="3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285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77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6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7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34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936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36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18" r:id="rId7"/>
    <p:sldLayoutId id="2147483819" r:id="rId8"/>
    <p:sldLayoutId id="2147483821" r:id="rId9"/>
    <p:sldLayoutId id="2147483825" r:id="rId10"/>
    <p:sldLayoutId id="2147483829" r:id="rId11"/>
    <p:sldLayoutId id="214748386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271830" y="1658361"/>
            <a:ext cx="3877985" cy="2435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P</a:t>
            </a:r>
            <a:endParaRPr lang="en-US" sz="5199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BBD091-5750-414C-AFA1-69DF5A12BE96}"/>
              </a:ext>
            </a:extLst>
          </p:cNvPr>
          <p:cNvSpPr/>
          <p:nvPr/>
        </p:nvSpPr>
        <p:spPr>
          <a:xfrm>
            <a:off x="-673664" y="528960"/>
            <a:ext cx="1353932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</a:t>
            </a:r>
          </a:p>
        </p:txBody>
      </p:sp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629493B4-0134-40E7-9505-8E8AA635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29" y="1757803"/>
            <a:ext cx="6149340" cy="4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6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1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cỡ vừa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9893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6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439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li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709023" y="4854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456E14-2927-494A-9E3E-5B20AEA5688E}"/>
              </a:ext>
            </a:extLst>
          </p:cNvPr>
          <p:cNvSpPr/>
          <p:nvPr/>
        </p:nvSpPr>
        <p:spPr>
          <a:xfrm>
            <a:off x="1077113" y="3508458"/>
            <a:ext cx="545209" cy="79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EF7CA-160F-47A0-B181-1A22F13E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" r="131"/>
          <a:stretch/>
        </p:blipFill>
        <p:spPr>
          <a:xfrm>
            <a:off x="6327809" y="1291936"/>
            <a:ext cx="5576373" cy="51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nhỏ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9893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2,5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439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709023" y="47074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sym typeface="Arial"/>
              </a:rPr>
              <a:t>CHỮ HOA 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456E14-2927-494A-9E3E-5B20AEA5688E}"/>
              </a:ext>
            </a:extLst>
          </p:cNvPr>
          <p:cNvSpPr/>
          <p:nvPr/>
        </p:nvSpPr>
        <p:spPr>
          <a:xfrm>
            <a:off x="1119207" y="2905722"/>
            <a:ext cx="545209" cy="79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1D01B-779A-48C4-A2BC-EFBF4C14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403" y="1797318"/>
            <a:ext cx="4762500" cy="41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8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4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2" y="1813852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gồm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94972" y="3228381"/>
            <a:ext cx="59010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* Nét 1: </a:t>
            </a:r>
            <a:r>
              <a:rPr lang="vi-VN" sz="2800">
                <a:cs typeface="Times New Roman" panose="02020603050405020304" pitchFamily="18" charset="0"/>
              </a:rPr>
              <a:t>là nét móc ngược trái, phía trên hơi lượn đầu móc cong vào phí</a:t>
            </a:r>
            <a:r>
              <a:rPr lang="en-US" sz="2800">
                <a:cs typeface="Times New Roman" panose="02020603050405020304" pitchFamily="18" charset="0"/>
              </a:rPr>
              <a:t>a</a:t>
            </a:r>
            <a:r>
              <a:rPr lang="vi-VN" sz="2800">
                <a:cs typeface="Times New Roman" panose="02020603050405020304" pitchFamily="18" charset="0"/>
              </a:rPr>
              <a:t> trong (giống nét 1 ở chữ B).</a:t>
            </a:r>
            <a:endParaRPr lang="en-US" sz="2800">
              <a:cs typeface="Times New Roman" panose="02020603050405020304" pitchFamily="18" charset="0"/>
            </a:endParaRPr>
          </a:p>
          <a:p>
            <a:r>
              <a:rPr lang="en-US" sz="2800">
                <a:cs typeface="Times New Roman" panose="02020603050405020304" pitchFamily="18" charset="0"/>
              </a:rPr>
              <a:t>* </a:t>
            </a:r>
            <a:r>
              <a:rPr lang="vi-VN" sz="2800">
                <a:cs typeface="Times New Roman" panose="02020603050405020304" pitchFamily="18" charset="0"/>
              </a:rPr>
              <a:t>Nét 2</a:t>
            </a:r>
            <a:r>
              <a:rPr lang="en-US" sz="2800">
                <a:cs typeface="Times New Roman" panose="02020603050405020304" pitchFamily="18" charset="0"/>
              </a:rPr>
              <a:t>:</a:t>
            </a:r>
            <a:r>
              <a:rPr lang="vi-VN" sz="2800">
                <a:cs typeface="Times New Roman" panose="02020603050405020304" pitchFamily="18" charset="0"/>
              </a:rPr>
              <a:t> là nét cong trên (2 đầu nét lượn vào trong không đều nhau)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314929" y="97602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Chữ P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314929" y="233056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Google Shape;187;p5">
            <a:extLst>
              <a:ext uri="{FF2B5EF4-FFF2-40B4-BE49-F238E27FC236}">
                <a16:creationId xmlns:a16="http://schemas.microsoft.com/office/drawing/2014/main" id="{0DA322E8-E81E-44EA-A92F-8DE2D834FAC7}"/>
              </a:ext>
            </a:extLst>
          </p:cNvPr>
          <p:cNvSpPr txBox="1"/>
          <p:nvPr/>
        </p:nvSpPr>
        <p:spPr>
          <a:xfrm>
            <a:off x="4738477" y="433971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26B5B5-7F93-46A5-838F-CD88E0B32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" r="4161"/>
          <a:stretch/>
        </p:blipFill>
        <p:spPr>
          <a:xfrm>
            <a:off x="6439163" y="1307843"/>
            <a:ext cx="5341151" cy="51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997418" y="463265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HƯỚNG DẪN CÁCH VIẾT CHỮ HOA P</a:t>
            </a:r>
          </a:p>
        </p:txBody>
      </p:sp>
      <p:pic>
        <p:nvPicPr>
          <p:cNvPr id="7" name="chữ hoa p">
            <a:hlinkClick r:id="" action="ppaction://media"/>
            <a:extLst>
              <a:ext uri="{FF2B5EF4-FFF2-40B4-BE49-F238E27FC236}">
                <a16:creationId xmlns:a16="http://schemas.microsoft.com/office/drawing/2014/main" id="{3511D25E-13AD-4F24-83B0-28B5B6CCA4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40"/>
                </p14:media>
              </p:ext>
            </p:extLst>
          </p:nvPr>
        </p:nvPicPr>
        <p:blipFill rotWithShape="1">
          <a:blip r:embed="rId4"/>
          <a:srcRect r="33831"/>
          <a:stretch>
            <a:fillRect/>
          </a:stretch>
        </p:blipFill>
        <p:spPr>
          <a:xfrm>
            <a:off x="0" y="1048040"/>
            <a:ext cx="6445045" cy="5012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47B215-300A-415A-986A-BC0DB345E681}"/>
              </a:ext>
            </a:extLst>
          </p:cNvPr>
          <p:cNvSpPr txBox="1"/>
          <p:nvPr/>
        </p:nvSpPr>
        <p:spPr>
          <a:xfrm>
            <a:off x="6634726" y="1048040"/>
            <a:ext cx="53659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vi-VN" sz="2400" dirty="0">
                <a:cs typeface="Times New Roman" panose="02020603050405020304" pitchFamily="18" charset="0"/>
              </a:rPr>
              <a:t>Nét 1 đặt bút trên đường kẻ 6, hơi lượn bút sang trái, để viết nét móc ngược trái (đầu móc cong vào phía trong) dừng bút trên đường kẻ 2.</a:t>
            </a:r>
            <a:endParaRPr lang="en-US" sz="2400" dirty="0">
              <a:cs typeface="Times New Roman" panose="02020603050405020304" pitchFamily="18" charset="0"/>
            </a:endParaRPr>
          </a:p>
          <a:p>
            <a:endParaRPr lang="vi-VN" sz="24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vi-VN" sz="2400" dirty="0">
                <a:cs typeface="Times New Roman" panose="02020603050405020304" pitchFamily="18" charset="0"/>
              </a:rPr>
              <a:t>Nét 2 từ điểm dừng bút của nét 1, lia bút lên đường kẻ 5 (bên trái nét móc) viết tiếp nét cong trên, cuối nét lượn vào trong, dừng bút gần đường kẻ 5 (độ cong của hai đầu nét cong không bằng nhau, phần cong bên trái rộng hơn bên phải)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endParaRPr lang="vi-VN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797804" y="580347"/>
            <a:ext cx="99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 P CỠ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ữ hoa p">
            <a:hlinkClick r:id="" action="ppaction://media"/>
            <a:extLst>
              <a:ext uri="{FF2B5EF4-FFF2-40B4-BE49-F238E27FC236}">
                <a16:creationId xmlns:a16="http://schemas.microsoft.com/office/drawing/2014/main" id="{9AA65C44-6CC5-4A47-8B92-63CABB0C2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45" y="1270985"/>
            <a:ext cx="9980909" cy="50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2932779" y="2149227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170888" y="979716"/>
            <a:ext cx="785022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BẢNG CON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777236"/>
            <a:ext cx="400039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6907357" y="5164711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h, 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6482448" y="3354439"/>
            <a:ext cx="3050386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698019" y="4580332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824062" y="3180889"/>
            <a:ext cx="5944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749784" y="3820725"/>
            <a:ext cx="100165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698019" y="5003208"/>
            <a:ext cx="697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02CAC-F1AE-4BDF-A664-FDA5E4568B58}"/>
              </a:ext>
            </a:extLst>
          </p:cNvPr>
          <p:cNvSpPr txBox="1"/>
          <p:nvPr/>
        </p:nvSpPr>
        <p:spPr>
          <a:xfrm>
            <a:off x="698018" y="5668623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2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6907357" y="5834146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p, đ.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:a16="http://schemas.microsoft.com/office/drawing/2014/main" id="{F4108BE6-58B5-4366-8A21-7537332B9124}"/>
              </a:ext>
            </a:extLst>
          </p:cNvPr>
          <p:cNvSpPr txBox="1"/>
          <p:nvPr/>
        </p:nvSpPr>
        <p:spPr>
          <a:xfrm>
            <a:off x="4835060" y="469479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D72E91-C379-4A4E-83BE-AA32FB24D8B0}"/>
              </a:ext>
            </a:extLst>
          </p:cNvPr>
          <p:cNvSpPr txBox="1"/>
          <p:nvPr/>
        </p:nvSpPr>
        <p:spPr>
          <a:xfrm>
            <a:off x="698017" y="4998023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chữ cái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 lại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mấy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ABF1A0-140A-4CC7-ADCC-102D5F7F3541}"/>
              </a:ext>
            </a:extLst>
          </p:cNvPr>
          <p:cNvSpPr txBox="1"/>
          <p:nvPr/>
        </p:nvSpPr>
        <p:spPr>
          <a:xfrm>
            <a:off x="7578014" y="5154732"/>
            <a:ext cx="4613986" cy="130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15938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cao 1,5 ô li.    Còn lại cao 1 ô li.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FBEDE-3D12-4559-9583-AADAF4DD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31"/>
          <a:stretch/>
        </p:blipFill>
        <p:spPr>
          <a:xfrm>
            <a:off x="924769" y="1575780"/>
            <a:ext cx="10342461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241759-99DA-4DBB-A287-CA9CE7CB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38" y="608932"/>
            <a:ext cx="9739123" cy="5131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545E45-7C6A-4FC9-8B62-68123305E1CF}"/>
              </a:ext>
            </a:extLst>
          </p:cNvPr>
          <p:cNvSpPr txBox="1"/>
          <p:nvPr/>
        </p:nvSpPr>
        <p:spPr>
          <a:xfrm>
            <a:off x="398206" y="5856579"/>
            <a:ext cx="123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Bùi</a:t>
            </a:r>
            <a:r>
              <a:rPr lang="en-US" sz="3600" dirty="0"/>
              <a:t> </a:t>
            </a:r>
            <a:r>
              <a:rPr lang="en-US" sz="3600" dirty="0" err="1"/>
              <a:t>Viện</a:t>
            </a:r>
            <a:r>
              <a:rPr lang="en-US" sz="3600" dirty="0"/>
              <a:t>, </a:t>
            </a:r>
            <a:r>
              <a:rPr lang="en-US" sz="3600" dirty="0" err="1"/>
              <a:t>Quận</a:t>
            </a:r>
            <a:r>
              <a:rPr lang="en-US" sz="3600" dirty="0"/>
              <a:t> 1,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83574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405</Words>
  <Application>Microsoft Office PowerPoint</Application>
  <PresentationFormat>Widescreen</PresentationFormat>
  <Paragraphs>45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Arial-Rounded</vt:lpstr>
      <vt:lpstr>Calibri</vt:lpstr>
      <vt:lpstr>HP001 5 hàng</vt:lpstr>
      <vt:lpstr>Times New Roman</vt:lpstr>
      <vt:lpstr>UTM Avo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Ziczac</cp:lastModifiedBy>
  <cp:revision>157</cp:revision>
  <dcterms:created xsi:type="dcterms:W3CDTF">2021-06-07T06:59:14Z</dcterms:created>
  <dcterms:modified xsi:type="dcterms:W3CDTF">2021-12-14T02:02:11Z</dcterms:modified>
</cp:coreProperties>
</file>