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2" r:id="rId1"/>
  </p:sldMasterIdLst>
  <p:notesMasterIdLst>
    <p:notesMasterId r:id="rId26"/>
  </p:notesMasterIdLst>
  <p:sldIdLst>
    <p:sldId id="439" r:id="rId2"/>
    <p:sldId id="277" r:id="rId3"/>
    <p:sldId id="311" r:id="rId4"/>
    <p:sldId id="312" r:id="rId5"/>
    <p:sldId id="313" r:id="rId6"/>
    <p:sldId id="314" r:id="rId7"/>
    <p:sldId id="315" r:id="rId8"/>
    <p:sldId id="329" r:id="rId9"/>
    <p:sldId id="331" r:id="rId10"/>
    <p:sldId id="327" r:id="rId11"/>
    <p:sldId id="293" r:id="rId12"/>
    <p:sldId id="436" r:id="rId13"/>
    <p:sldId id="289" r:id="rId14"/>
    <p:sldId id="326" r:id="rId15"/>
    <p:sldId id="319" r:id="rId16"/>
    <p:sldId id="298" r:id="rId17"/>
    <p:sldId id="320" r:id="rId18"/>
    <p:sldId id="299" r:id="rId19"/>
    <p:sldId id="300" r:id="rId20"/>
    <p:sldId id="321" r:id="rId21"/>
    <p:sldId id="302" r:id="rId22"/>
    <p:sldId id="322" r:id="rId23"/>
    <p:sldId id="438" r:id="rId24"/>
    <p:sldId id="270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6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5E69A-775B-40C0-BFA3-698DBC370592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13290-4E4B-46F1-BE61-50F211B1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8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2AD9-1CA8-4354-AA63-B0B4489171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31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591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38908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133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75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7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245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69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05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3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11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2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1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13" r:id="rId7"/>
    <p:sldLayoutId id="2147483714" r:id="rId8"/>
    <p:sldLayoutId id="2147483715" r:id="rId9"/>
    <p:sldLayoutId id="214748372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505367" y="1670130"/>
            <a:ext cx="11181266" cy="2164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369" y="629330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9156" y="356921"/>
            <a:ext cx="4573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người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43" y="901940"/>
            <a:ext cx="1193628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1. Con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sống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thiếu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Lúa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ngô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khoai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sắn</a:t>
            </a:r>
            <a:r>
              <a:rPr lang="en-US" sz="2400" dirty="0">
                <a:solidFill>
                  <a:prstClr val="black"/>
                </a:solidFill>
              </a:rPr>
              <a:t>,… </a:t>
            </a:r>
            <a:r>
              <a:rPr lang="en-US" sz="2400" dirty="0" err="1">
                <a:solidFill>
                  <a:prstClr val="black"/>
                </a:solidFill>
              </a:rPr>
              <a:t>nuôi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sống</a:t>
            </a:r>
            <a:r>
              <a:rPr lang="en-US" sz="2400" dirty="0">
                <a:solidFill>
                  <a:prstClr val="black"/>
                </a:solidFill>
              </a:rPr>
              <a:t> ta. </a:t>
            </a:r>
            <a:r>
              <a:rPr lang="en-US" sz="2400" dirty="0" err="1">
                <a:solidFill>
                  <a:prstClr val="black"/>
                </a:solidFill>
              </a:rPr>
              <a:t>Các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loài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rau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thức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ăn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hằng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ta. </a:t>
            </a:r>
            <a:r>
              <a:rPr lang="en-US" sz="2400" dirty="0" err="1">
                <a:solidFill>
                  <a:prstClr val="black"/>
                </a:solidFill>
              </a:rPr>
              <a:t>Chuối</a:t>
            </a:r>
            <a:r>
              <a:rPr lang="en-US" sz="2400" dirty="0">
                <a:solidFill>
                  <a:prstClr val="black"/>
                </a:solidFill>
              </a:rPr>
              <a:t>, cam, </a:t>
            </a:r>
            <a:r>
              <a:rPr lang="en-US" sz="2400" dirty="0" err="1">
                <a:solidFill>
                  <a:prstClr val="black"/>
                </a:solidFill>
              </a:rPr>
              <a:t>bưởi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khế</a:t>
            </a:r>
            <a:r>
              <a:rPr lang="en-US" sz="2400" dirty="0">
                <a:solidFill>
                  <a:prstClr val="black"/>
                </a:solidFill>
              </a:rPr>
              <a:t>…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ta </a:t>
            </a:r>
            <a:r>
              <a:rPr lang="en-US" sz="2400" dirty="0" err="1">
                <a:solidFill>
                  <a:prstClr val="black"/>
                </a:solidFill>
              </a:rPr>
              <a:t>trái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ngọt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bộ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máy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lọc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khí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sức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khỏe</a:t>
            </a:r>
            <a:r>
              <a:rPr lang="en-US" sz="2400" dirty="0">
                <a:solidFill>
                  <a:prstClr val="black"/>
                </a:solidFill>
              </a:rPr>
              <a:t> con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. Ở </a:t>
            </a:r>
            <a:r>
              <a:rPr lang="en-US" sz="2400" dirty="0" err="1">
                <a:solidFill>
                  <a:prstClr val="black"/>
                </a:solidFill>
              </a:rPr>
              <a:t>đâu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nhiều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, ở </a:t>
            </a:r>
            <a:r>
              <a:rPr lang="en-US" sz="2400" dirty="0" err="1">
                <a:solidFill>
                  <a:prstClr val="black"/>
                </a:solidFill>
              </a:rPr>
              <a:t>đó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lành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</a:t>
            </a:r>
            <a:r>
              <a:rPr lang="en-US" sz="2400" dirty="0" err="1">
                <a:solidFill>
                  <a:prstClr val="black"/>
                </a:solidFill>
              </a:rPr>
              <a:t>Rễ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hút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rất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tốt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Vào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mùa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mưa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bão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giúp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giữ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hạn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chế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lũ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lụt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lở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đất</a:t>
            </a:r>
            <a:r>
              <a:rPr lang="en-US" sz="2400" dirty="0">
                <a:solidFill>
                  <a:prstClr val="black"/>
                </a:solidFill>
              </a:rPr>
              <a:t> do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chảy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mạnh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bóng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mát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cung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cấp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gỗ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cửa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giường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tủ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bàn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ghế</a:t>
            </a:r>
            <a:r>
              <a:rPr lang="en-US" sz="2400" dirty="0">
                <a:solidFill>
                  <a:prstClr val="black"/>
                </a:solidFill>
              </a:rPr>
              <a:t>,… </a:t>
            </a:r>
            <a:r>
              <a:rPr lang="en-US" sz="2400" dirty="0" err="1">
                <a:solidFill>
                  <a:prstClr val="black"/>
                </a:solidFill>
              </a:rPr>
              <a:t>Những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vườn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hoa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còn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đẹp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phố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xóm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vi-VN" sz="2400" dirty="0">
                <a:solidFill>
                  <a:prstClr val="black"/>
                </a:solidFill>
              </a:rPr>
              <a:t>    2.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nhiều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ích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như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vậy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chúng</a:t>
            </a:r>
            <a:r>
              <a:rPr lang="en-US" sz="2400" dirty="0">
                <a:solidFill>
                  <a:prstClr val="black"/>
                </a:solidFill>
              </a:rPr>
              <a:t> ta </a:t>
            </a:r>
            <a:r>
              <a:rPr lang="en-US" sz="2400" dirty="0" err="1">
                <a:solidFill>
                  <a:prstClr val="black"/>
                </a:solidFill>
              </a:rPr>
              <a:t>phải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xuyên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bảo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vệ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chăm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sóc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Việt</a:t>
            </a:r>
            <a:r>
              <a:rPr lang="en-US" sz="2400" dirty="0">
                <a:solidFill>
                  <a:prstClr val="black"/>
                </a:solidFill>
              </a:rPr>
              <a:t> Nam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tục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Tết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Phong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tục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tốt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đẹp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bắt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nguồn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từ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kêu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gọi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28 - 11 - 1959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Hồ</a:t>
            </a:r>
            <a:r>
              <a:rPr lang="en-US" sz="2400" dirty="0">
                <a:solidFill>
                  <a:prstClr val="black"/>
                </a:solidFill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                                        “</a:t>
            </a:r>
            <a:r>
              <a:rPr lang="en-US" sz="2400" dirty="0" err="1">
                <a:solidFill>
                  <a:prstClr val="black"/>
                </a:solidFill>
              </a:rPr>
              <a:t>Mùa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xuân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Tết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                                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đất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xuân</a:t>
            </a:r>
            <a:r>
              <a:rPr lang="en-US" sz="2400" dirty="0">
                <a:solidFill>
                  <a:prstClr val="black"/>
                </a:solidFill>
              </a:rPr>
              <a:t>”.                                                                                                                                      										         TRUNG ĐỨC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3F4EE"/>
              </a:clrFrom>
              <a:clrTo>
                <a:srgbClr val="F3F4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24" y="5973095"/>
            <a:ext cx="1381260" cy="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67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1381" y="2074085"/>
            <a:ext cx="30322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Phong</a:t>
            </a:r>
            <a:r>
              <a:rPr 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tục</a:t>
            </a:r>
            <a:r>
              <a:rPr lang="vi-VN" sz="2800" b="1" i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thói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quen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đã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có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từ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lâu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được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mọi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người</a:t>
            </a:r>
            <a:r>
              <a:rPr lang="en-US" sz="2800" dirty="0">
                <a:cs typeface="Times New Roman" pitchFamily="18" charset="0"/>
              </a:rPr>
              <a:t> tin </a:t>
            </a:r>
            <a:r>
              <a:rPr lang="en-US" sz="2800" dirty="0" err="1">
                <a:cs typeface="Times New Roman" pitchFamily="18" charset="0"/>
              </a:rPr>
              <a:t>và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làm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theo.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6799" y="2083964"/>
            <a:ext cx="3276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Tết</a:t>
            </a:r>
            <a:r>
              <a:rPr 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trồng</a:t>
            </a:r>
            <a:r>
              <a:rPr 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cây</a:t>
            </a:r>
            <a:r>
              <a:rPr lang="vi-VN" sz="2800" b="1" i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algn="just"/>
            <a:r>
              <a:rPr lang="en-US" sz="2800" dirty="0" err="1">
                <a:cs typeface="Times New Roman" pitchFamily="18" charset="0"/>
              </a:rPr>
              <a:t>phong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tục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trồng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vào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những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ngày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đầu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xuân</a:t>
            </a:r>
            <a:r>
              <a:rPr lang="en-US" sz="2800" dirty="0">
                <a:cs typeface="Times New Roman" pitchFamily="18" charset="0"/>
              </a:rPr>
              <a:t>.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3" b="34245" l="18082" r="63324">
                        <a14:foregroundMark x1="34993" y1="21484" x2="35212" y2="20573"/>
                        <a14:foregroundMark x1="42606" y1="21094" x2="42606" y2="23698"/>
                        <a14:foregroundMark x1="51025" y1="21484" x2="51025" y2="21484"/>
                        <a14:foregroundMark x1="51903" y1="20573" x2="52416" y2="19531"/>
                        <a14:foregroundMark x1="57467" y1="22266" x2="57906" y2="251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624" t="7229" r="36013" b="62920"/>
          <a:stretch/>
        </p:blipFill>
        <p:spPr>
          <a:xfrm>
            <a:off x="4457700" y="409646"/>
            <a:ext cx="3276600" cy="11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129" y="4460342"/>
            <a:ext cx="2390775" cy="1914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799" y="4460341"/>
            <a:ext cx="2952750" cy="19145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85717" y="2107576"/>
            <a:ext cx="28336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Bắt</a:t>
            </a:r>
            <a:r>
              <a:rPr 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nguồn</a:t>
            </a:r>
            <a:r>
              <a:rPr lang="vi-VN" sz="2800" b="1" i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en-US" sz="28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just"/>
            <a:r>
              <a:rPr lang="en-US" sz="2800" dirty="0" err="1">
                <a:cs typeface="Times New Roman" pitchFamily="18" charset="0"/>
              </a:rPr>
              <a:t>được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bắt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đầu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được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sinh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ra.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2054" name="Picture 6" descr="Sự sống trên Trái đất bắt nguồn từ... đất sét? - KhoaHoc.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17" y="4460341"/>
            <a:ext cx="26193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0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37" y="140294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580" y="2360993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06" y="331002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023360"/>
            <a:ext cx="12192001" cy="2834640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7661" y="185177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hằng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ngày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7661" y="301868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mưa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bão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4230231" y="301435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lũ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lụt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4230231" y="185177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sức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khỏe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715880" y="502728"/>
            <a:ext cx="6760240" cy="807380"/>
            <a:chOff x="1874329" y="2333941"/>
            <a:chExt cx="1534600" cy="818119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84614" y="2333941"/>
              <a:ext cx="1314030" cy="721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6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6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5180" y="1811479"/>
            <a:ext cx="1165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vườn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xóm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36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828384" y="1900328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016298" y="2440359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413817" y="2470793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337617" y="2470793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5010" y="3487877"/>
            <a:ext cx="1165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ích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xuyên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36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675984" y="3567509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541376" y="4107165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466335" y="4646821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542535" y="4646821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PA_库_组合 5">
            <a:extLst>
              <a:ext uri="{FF2B5EF4-FFF2-40B4-BE49-F238E27FC236}">
                <a16:creationId xmlns:a16="http://schemas.microsoft.com/office/drawing/2014/main" id="{9732E1E2-E403-4E43-9B12-DB83670877F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715880" y="523276"/>
            <a:ext cx="6760240" cy="786831"/>
            <a:chOff x="1874329" y="2354763"/>
            <a:chExt cx="1534600" cy="797297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83DA4CA2-C210-4248-AC05-2AE3F7B6037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B5A4087B-2990-4AD4-BA53-EBA807427926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9001BD1F-48D9-4950-94A7-97BF456A164D}"/>
                </a:ext>
              </a:extLst>
            </p:cNvPr>
            <p:cNvSpPr txBox="1"/>
            <p:nvPr/>
          </p:nvSpPr>
          <p:spPr>
            <a:xfrm>
              <a:off x="1995619" y="2354763"/>
              <a:ext cx="1314030" cy="721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6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</a:t>
              </a:r>
              <a:r>
                <a:rPr lang="en-US" altLang="zh-CN" sz="36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câu</a:t>
              </a:r>
              <a:endParaRPr lang="en-US" altLang="zh-CN" sz="36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0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9156" y="410081"/>
            <a:ext cx="4573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người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42" y="994856"/>
            <a:ext cx="1194642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    1. Con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thiếu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.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ngô</a:t>
            </a:r>
            <a:r>
              <a:rPr lang="en-US" sz="2400" dirty="0"/>
              <a:t>, </a:t>
            </a:r>
            <a:r>
              <a:rPr lang="en-US" sz="2400" dirty="0" err="1"/>
              <a:t>khoai</a:t>
            </a:r>
            <a:r>
              <a:rPr lang="en-US" sz="2400" dirty="0"/>
              <a:t>, </a:t>
            </a:r>
            <a:r>
              <a:rPr lang="en-US" sz="2400" dirty="0" err="1"/>
              <a:t>sắn</a:t>
            </a:r>
            <a:r>
              <a:rPr lang="en-US" sz="2400" dirty="0"/>
              <a:t>,… </a:t>
            </a:r>
            <a:r>
              <a:rPr lang="en-US" sz="2400" dirty="0" err="1"/>
              <a:t>nuôi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ta.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loài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hằng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ta. </a:t>
            </a:r>
            <a:r>
              <a:rPr lang="en-US" sz="2400" dirty="0" err="1"/>
              <a:t>Chuối</a:t>
            </a:r>
            <a:r>
              <a:rPr lang="en-US" sz="2400" dirty="0"/>
              <a:t>, cam, </a:t>
            </a:r>
            <a:r>
              <a:rPr lang="en-US" sz="2400" dirty="0" err="1"/>
              <a:t>bưởi</a:t>
            </a:r>
            <a:r>
              <a:rPr lang="en-US" sz="2400" dirty="0"/>
              <a:t>, </a:t>
            </a:r>
            <a:r>
              <a:rPr lang="en-US" sz="2400" dirty="0" err="1"/>
              <a:t>khế</a:t>
            </a:r>
            <a:r>
              <a:rPr lang="en-US" sz="2400" dirty="0"/>
              <a:t>… </a:t>
            </a:r>
            <a:r>
              <a:rPr lang="en-US" sz="2400" dirty="0" err="1"/>
              <a:t>cho</a:t>
            </a:r>
            <a:r>
              <a:rPr lang="en-US" sz="2400" dirty="0"/>
              <a:t> ta </a:t>
            </a:r>
            <a:r>
              <a:rPr lang="en-US" sz="2400" dirty="0" err="1"/>
              <a:t>trái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lọc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,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khỏe</a:t>
            </a:r>
            <a:r>
              <a:rPr lang="en-US" sz="2400" dirty="0"/>
              <a:t> con </a:t>
            </a:r>
            <a:r>
              <a:rPr lang="en-US" sz="2400" dirty="0" err="1"/>
              <a:t>người</a:t>
            </a:r>
            <a:r>
              <a:rPr lang="en-US" sz="2400" dirty="0"/>
              <a:t>. Ở </a:t>
            </a:r>
            <a:r>
              <a:rPr lang="en-US" sz="2400" dirty="0" err="1"/>
              <a:t>đâu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, ở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lành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</a:t>
            </a:r>
            <a:r>
              <a:rPr lang="en-US" sz="2400" dirty="0" err="1"/>
              <a:t>Rễ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hút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.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</a:t>
            </a:r>
            <a:r>
              <a:rPr lang="en-US" sz="2400" dirty="0" err="1"/>
              <a:t>bão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, </a:t>
            </a:r>
            <a:r>
              <a:rPr lang="en-US" sz="2400" dirty="0" err="1"/>
              <a:t>hạn</a:t>
            </a:r>
            <a:r>
              <a:rPr lang="en-US" sz="2400" dirty="0"/>
              <a:t> </a:t>
            </a:r>
            <a:r>
              <a:rPr lang="en-US" sz="2400" dirty="0" err="1"/>
              <a:t>chế</a:t>
            </a:r>
            <a:r>
              <a:rPr lang="en-US" sz="2400" dirty="0"/>
              <a:t> </a:t>
            </a:r>
            <a:r>
              <a:rPr lang="en-US" sz="2400" dirty="0" err="1"/>
              <a:t>lũ</a:t>
            </a:r>
            <a:r>
              <a:rPr lang="en-US" sz="2400" dirty="0"/>
              <a:t> </a:t>
            </a:r>
            <a:r>
              <a:rPr lang="en-US" sz="2400" dirty="0" err="1"/>
              <a:t>lụt</a:t>
            </a:r>
            <a:r>
              <a:rPr lang="en-US" sz="2400" dirty="0"/>
              <a:t>, </a:t>
            </a:r>
            <a:r>
              <a:rPr lang="en-US" sz="2400" dirty="0" err="1"/>
              <a:t>lở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do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chảy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, </a:t>
            </a:r>
            <a:r>
              <a:rPr lang="en-US" sz="2400" dirty="0" err="1"/>
              <a:t>cung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, </a:t>
            </a:r>
            <a:r>
              <a:rPr lang="en-US" sz="2400" dirty="0" err="1"/>
              <a:t>giường</a:t>
            </a:r>
            <a:r>
              <a:rPr lang="en-US" sz="2400" dirty="0"/>
              <a:t> </a:t>
            </a:r>
            <a:r>
              <a:rPr lang="en-US" sz="2400" dirty="0" err="1"/>
              <a:t>tủ</a:t>
            </a:r>
            <a:r>
              <a:rPr lang="en-US" sz="2400" dirty="0"/>
              <a:t>, </a:t>
            </a:r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,…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, </a:t>
            </a:r>
            <a:r>
              <a:rPr lang="en-US" sz="2400" dirty="0" err="1"/>
              <a:t>xóm</a:t>
            </a:r>
            <a:r>
              <a:rPr lang="en-US" sz="2400" dirty="0"/>
              <a:t> </a:t>
            </a:r>
            <a:r>
              <a:rPr lang="en-US" sz="2400" dirty="0" err="1"/>
              <a:t>làng</a:t>
            </a:r>
            <a:r>
              <a:rPr lang="en-US" sz="2400" dirty="0"/>
              <a:t>.</a:t>
            </a:r>
          </a:p>
          <a:p>
            <a:pPr algn="just"/>
            <a:r>
              <a:rPr lang="vi-VN" sz="2400" dirty="0"/>
              <a:t>    2.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xuyên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,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.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Nam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tục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.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tục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bắt</a:t>
            </a:r>
            <a:r>
              <a:rPr lang="en-US" sz="2400" dirty="0"/>
              <a:t> </a:t>
            </a:r>
            <a:r>
              <a:rPr lang="en-US" sz="2400" dirty="0" err="1"/>
              <a:t>nguồn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kêu</a:t>
            </a:r>
            <a:r>
              <a:rPr lang="en-US" sz="2400" dirty="0"/>
              <a:t> </a:t>
            </a:r>
            <a:r>
              <a:rPr lang="en-US" sz="2400" dirty="0" err="1"/>
              <a:t>gọi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28 – 11 – 1959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Bác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:</a:t>
            </a:r>
          </a:p>
          <a:p>
            <a:r>
              <a:rPr lang="en-US" sz="2400" dirty="0"/>
              <a:t>                                      “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xuân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endParaRPr lang="en-US" sz="2400" dirty="0"/>
          </a:p>
          <a:p>
            <a:r>
              <a:rPr lang="en-US" sz="2400" dirty="0"/>
              <a:t>                        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càng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càng</a:t>
            </a:r>
            <a:r>
              <a:rPr lang="en-US" sz="2400" dirty="0"/>
              <a:t> </a:t>
            </a:r>
            <a:r>
              <a:rPr lang="en-US" sz="2400" dirty="0" err="1"/>
              <a:t>xuân</a:t>
            </a:r>
            <a:r>
              <a:rPr lang="en-US" sz="2400" dirty="0"/>
              <a:t>”.                                                                                                                                       										TRUNG ĐỨC</a:t>
            </a:r>
            <a:endParaRPr lang="vi-VN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3F4EE"/>
              </a:clrFrom>
              <a:clrTo>
                <a:srgbClr val="F3F4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24" y="5973095"/>
            <a:ext cx="1381260" cy="79641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20147" y="1069996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329157" y="4304257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0629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30239"/>
            <a:ext cx="6858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2086" y="3276775"/>
            <a:ext cx="5453149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vi-VN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Đọc hiểu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4699" y="495862"/>
            <a:ext cx="110461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?</a:t>
            </a:r>
            <a:endParaRPr lang="vi-VN" sz="3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219" y="1876828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 </a:t>
            </a:r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xanh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cung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cấp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thức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ăn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cho</a:t>
            </a:r>
            <a:r>
              <a:rPr lang="en-US" sz="2800" dirty="0">
                <a:cs typeface="Times New Roman" pitchFamily="18" charset="0"/>
              </a:rPr>
              <a:t> con </a:t>
            </a:r>
            <a:r>
              <a:rPr lang="en-US" sz="2800" dirty="0" err="1">
                <a:cs typeface="Times New Roman" pitchFamily="18" charset="0"/>
              </a:rPr>
              <a:t>người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950" y="2467107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 </a:t>
            </a:r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bộ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máy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lọc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không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khí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làm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lợi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sức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khỏe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802" y="3044503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 </a:t>
            </a:r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xanh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giữ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nước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hạn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chế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lũ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lụt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lở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đất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460" y="3595661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 </a:t>
            </a:r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xanh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che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bóng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mát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cung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cấp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gỗ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433" y="4185949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 </a:t>
            </a:r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xanh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làm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đẹp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đường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phố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xóm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làng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01" y="4906851"/>
            <a:ext cx="2838450" cy="1709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926" y="4907853"/>
            <a:ext cx="2632992" cy="1709719"/>
          </a:xfrm>
          <a:prstGeom prst="rect">
            <a:avLst/>
          </a:prstGeom>
        </p:spPr>
      </p:pic>
      <p:pic>
        <p:nvPicPr>
          <p:cNvPr id="5126" name="Picture 6" descr="Trang chủ - Là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11" y="4906851"/>
            <a:ext cx="2511040" cy="171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144" y="4906852"/>
            <a:ext cx="2418298" cy="1729508"/>
          </a:xfrm>
          <a:prstGeom prst="rect">
            <a:avLst/>
          </a:prstGeom>
        </p:spPr>
      </p:pic>
      <p:pic>
        <p:nvPicPr>
          <p:cNvPr id="3074" name="Picture 2" descr="Cách thi công hòn non bộ tại nhà">
            <a:extLst>
              <a:ext uri="{FF2B5EF4-FFF2-40B4-BE49-F238E27FC236}">
                <a16:creationId xmlns:a16="http://schemas.microsoft.com/office/drawing/2014/main" id="{30A9E169-A298-483A-AC5D-B4A5D5E80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-407" r="42264" b="407"/>
          <a:stretch/>
        </p:blipFill>
        <p:spPr bwMode="auto">
          <a:xfrm>
            <a:off x="9325240" y="1339528"/>
            <a:ext cx="2536202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43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85116" y="2631989"/>
            <a:ext cx="1157459" cy="61318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22694" y="5862950"/>
            <a:ext cx="1157459" cy="6131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35010" y="4241321"/>
            <a:ext cx="1157459" cy="6131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8" name="Flowchart: Stored Data 7"/>
          <p:cNvSpPr/>
          <p:nvPr/>
        </p:nvSpPr>
        <p:spPr>
          <a:xfrm flipH="1">
            <a:off x="1152394" y="2251541"/>
            <a:ext cx="9754489" cy="1350383"/>
          </a:xfrm>
          <a:prstGeom prst="flowChartOnlineStorag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>
            <a:no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bóng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mát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Flowchart: Stored Data 8"/>
          <p:cNvSpPr/>
          <p:nvPr/>
        </p:nvSpPr>
        <p:spPr>
          <a:xfrm flipH="1">
            <a:off x="1152389" y="5476300"/>
            <a:ext cx="9754490" cy="1332288"/>
          </a:xfrm>
          <a:prstGeom prst="flowChartOnlineStorag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>
            <a:no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phố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xóm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endParaRPr lang="vi-VN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Flowchart: Stored Data 9"/>
          <p:cNvSpPr/>
          <p:nvPr/>
        </p:nvSpPr>
        <p:spPr>
          <a:xfrm flipH="1">
            <a:off x="1152388" y="3866412"/>
            <a:ext cx="9754491" cy="1341494"/>
          </a:xfrm>
          <a:prstGeom prst="flowChartOnlineStorag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>
            <a:no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8764" y="659708"/>
            <a:ext cx="111416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xuyên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:</a:t>
            </a:r>
            <a:endParaRPr lang="vi-VN" sz="32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38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082"/>
    </mc:Choice>
    <mc:Fallback xmlns="">
      <p:transition advTm="5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24542" y="541680"/>
            <a:ext cx="11488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Tết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?</a:t>
            </a:r>
            <a:endParaRPr lang="vi-VN" sz="3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820" y="1126455"/>
            <a:ext cx="117824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cs typeface="Times New Roman" panose="02020603050405020304" pitchFamily="18" charset="0"/>
              </a:rPr>
              <a:t>Phong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tục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Tết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trồng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cây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của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nước</a:t>
            </a:r>
            <a:r>
              <a:rPr lang="en-US" sz="3200" dirty="0"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cs typeface="Times New Roman" panose="02020603050405020304" pitchFamily="18" charset="0"/>
              </a:rPr>
              <a:t>có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từ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ngày</a:t>
            </a:r>
            <a:r>
              <a:rPr lang="en-US" sz="3200" dirty="0">
                <a:cs typeface="Times New Roman" panose="02020603050405020304" pitchFamily="18" charset="0"/>
              </a:rPr>
              <a:t> 28 - 11-1959, </a:t>
            </a:r>
            <a:r>
              <a:rPr lang="en-US" sz="3200" dirty="0" err="1">
                <a:cs typeface="Times New Roman" panose="02020603050405020304" pitchFamily="18" charset="0"/>
              </a:rPr>
              <a:t>ngày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mà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Bác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Hồ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kêu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gọi</a:t>
            </a:r>
            <a:r>
              <a:rPr lang="en-US" sz="3200" dirty="0"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                    “</a:t>
            </a:r>
            <a:r>
              <a:rPr lang="en-US" sz="3200" dirty="0" err="1">
                <a:cs typeface="Times New Roman" panose="02020603050405020304" pitchFamily="18" charset="0"/>
              </a:rPr>
              <a:t>Mùa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xuân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là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Tết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trồng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cây</a:t>
            </a:r>
            <a:endParaRPr lang="en-US" sz="3200" dirty="0">
              <a:cs typeface="Times New Roman" panose="02020603050405020304" pitchFamily="18" charset="0"/>
            </a:endParaRPr>
          </a:p>
          <a:p>
            <a:r>
              <a:rPr lang="en-US" sz="3200" dirty="0"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cs typeface="Times New Roman" panose="02020603050405020304" pitchFamily="18" charset="0"/>
              </a:rPr>
              <a:t>Làm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cho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đất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nước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càng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ngày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càng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xuân</a:t>
            </a:r>
            <a:r>
              <a:rPr lang="en-US" sz="3200" dirty="0">
                <a:cs typeface="Times New Roman" panose="02020603050405020304" pitchFamily="18" charset="0"/>
              </a:rPr>
              <a:t>”.</a:t>
            </a:r>
          </a:p>
          <a:p>
            <a:endParaRPr lang="en-US" sz="3200" dirty="0">
              <a:cs typeface="Times New Roman" panose="02020603050405020304" pitchFamily="18" charset="0"/>
            </a:endParaRPr>
          </a:p>
        </p:txBody>
      </p:sp>
      <p:pic>
        <p:nvPicPr>
          <p:cNvPr id="4098" name="Picture 2" descr="Phong trào Tết trồng cây | Việt Nam">
            <a:extLst>
              <a:ext uri="{FF2B5EF4-FFF2-40B4-BE49-F238E27FC236}">
                <a16:creationId xmlns:a16="http://schemas.microsoft.com/office/drawing/2014/main" id="{6752CDE7-35E0-45E6-A3F1-FE4E805D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2" y="3352801"/>
            <a:ext cx="3054396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A5C3727-7C2F-44B5-9736-81AA3064B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1" r="2386" b="2572"/>
          <a:stretch/>
        </p:blipFill>
        <p:spPr bwMode="auto">
          <a:xfrm>
            <a:off x="8598592" y="3352801"/>
            <a:ext cx="3054396" cy="3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ác Hồ và Tết trồng cây">
            <a:extLst>
              <a:ext uri="{FF2B5EF4-FFF2-40B4-BE49-F238E27FC236}">
                <a16:creationId xmlns:a16="http://schemas.microsoft.com/office/drawing/2014/main" id="{F02F8576-7D92-48D9-B9BA-6261FF6E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51" y="3352800"/>
            <a:ext cx="4006697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172" y="655967"/>
            <a:ext cx="11335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    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xanh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lá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phổi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trái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xanh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mang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cuộc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sống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lợi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ích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vô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to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lớn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. Con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trách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nhiệm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bảo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chăm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sóc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bảo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xanh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.</a:t>
            </a:r>
            <a:endParaRPr lang="vi-VN" sz="36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1030" name="Picture 6" descr="Tăng cường hiệu lực thực hiện chính sách, pháp luật về phòng, chống xâm hại  trẻ em">
            <a:extLst>
              <a:ext uri="{FF2B5EF4-FFF2-40B4-BE49-F238E27FC236}">
                <a16:creationId xmlns:a16="http://schemas.microsoft.com/office/drawing/2014/main" id="{A85BA3E5-4E0D-48E6-95BE-CEF6B44E1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82" y="2997541"/>
            <a:ext cx="8645236" cy="389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426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1462" y="2499081"/>
            <a:ext cx="7889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5" y="4190852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1" y="3954986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29" y="-30239"/>
            <a:ext cx="818605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31548" y="3398761"/>
            <a:ext cx="6229654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Luyện</a:t>
            </a: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 </a:t>
            </a:r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tập</a:t>
            </a:r>
            <a:endParaRPr lang="en-US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765" y="458265"/>
            <a:ext cx="1203377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96"/>
              </a:spcBef>
            </a:pP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:</a:t>
            </a:r>
            <a:endParaRPr lang="vi-VN" sz="3200" b="1" dirty="0">
              <a:solidFill>
                <a:srgbClr val="0000FF"/>
              </a:solidFill>
              <a:cs typeface="Times New Roman" pitchFamily="18" charset="0"/>
            </a:endParaRPr>
          </a:p>
          <a:p>
            <a:pPr>
              <a:spcBef>
                <a:spcPts val="596"/>
              </a:spcBef>
            </a:pP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- HS 1: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bạn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trồng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cây</a:t>
            </a:r>
            <a:r>
              <a:rPr lang="en-US" sz="3200" dirty="0">
                <a:cs typeface="Times New Roman" pitchFamily="18" charset="0"/>
              </a:rPr>
              <a:t> cam </a:t>
            </a:r>
            <a:r>
              <a:rPr lang="en-US" sz="3200" dirty="0" err="1">
                <a:cs typeface="Times New Roman" pitchFamily="18" charset="0"/>
              </a:rPr>
              <a:t>này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từ</a:t>
            </a:r>
            <a:r>
              <a:rPr lang="en-US" sz="3200" dirty="0">
                <a:cs typeface="Times New Roman" pitchFamily="18" charset="0"/>
              </a:rPr>
              <a:t> …? (</a:t>
            </a:r>
            <a:r>
              <a:rPr lang="en-US" sz="3200" dirty="0" err="1">
                <a:cs typeface="Times New Roman" pitchFamily="18" charset="0"/>
              </a:rPr>
              <a:t>bao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giờ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khi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nào</a:t>
            </a:r>
            <a:r>
              <a:rPr lang="en-US" sz="3200" dirty="0">
                <a:cs typeface="Times New Roman" pitchFamily="18" charset="0"/>
              </a:rPr>
              <a:t>)</a:t>
            </a:r>
          </a:p>
          <a:p>
            <a:pPr>
              <a:spcBef>
                <a:spcPts val="596"/>
              </a:spcBef>
            </a:pP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- HS 2: </a:t>
            </a:r>
            <a:r>
              <a:rPr lang="en-US" sz="3200" dirty="0" err="1">
                <a:cs typeface="Times New Roman" pitchFamily="18" charset="0"/>
              </a:rPr>
              <a:t>Nhà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mình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trồng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cây</a:t>
            </a:r>
            <a:r>
              <a:rPr lang="en-US" sz="3200" dirty="0">
                <a:cs typeface="Times New Roman" pitchFamily="18" charset="0"/>
              </a:rPr>
              <a:t> cam </a:t>
            </a:r>
            <a:r>
              <a:rPr lang="en-US" sz="3200" dirty="0" err="1">
                <a:cs typeface="Times New Roman" pitchFamily="18" charset="0"/>
              </a:rPr>
              <a:t>này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từ</a:t>
            </a:r>
            <a:r>
              <a:rPr lang="en-US" sz="3200" dirty="0">
                <a:cs typeface="Times New Roman" pitchFamily="18" charset="0"/>
              </a:rPr>
              <a:t>… (</a:t>
            </a:r>
            <a:r>
              <a:rPr lang="en-US" sz="3200" dirty="0" err="1">
                <a:cs typeface="Times New Roman" pitchFamily="18" charset="0"/>
              </a:rPr>
              <a:t>năm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ngoái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tháng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trước</a:t>
            </a:r>
            <a:r>
              <a:rPr lang="en-US" sz="3200" dirty="0">
                <a:cs typeface="Times New Roman" pitchFamily="18" charset="0"/>
              </a:rPr>
              <a:t>,…)</a:t>
            </a:r>
            <a:endParaRPr lang="vi-VN" sz="3200" dirty="0">
              <a:cs typeface="Times New Roman" pitchFamily="18" charset="0"/>
            </a:endParaRPr>
          </a:p>
          <a:p>
            <a:pPr>
              <a:spcBef>
                <a:spcPts val="596"/>
              </a:spcBef>
            </a:pPr>
            <a:endParaRPr lang="vi-VN" sz="3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r="15479" b="8293"/>
          <a:stretch/>
        </p:blipFill>
        <p:spPr bwMode="auto">
          <a:xfrm>
            <a:off x="253900" y="4752975"/>
            <a:ext cx="1807656" cy="208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785126" y="2956550"/>
            <a:ext cx="4955458" cy="2081937"/>
          </a:xfrm>
          <a:prstGeom prst="wedgeEllipseCallout">
            <a:avLst>
              <a:gd name="adj1" fmla="val -40647"/>
              <a:gd name="adj2" fmla="val 5157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96"/>
              </a:spcBef>
            </a:pP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Tết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cây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bao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?</a:t>
            </a:r>
            <a:endParaRPr lang="vi-VN" sz="2800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271810" y="2648338"/>
            <a:ext cx="5963733" cy="1932039"/>
          </a:xfrm>
          <a:prstGeom prst="wedgeRoundRectCallout">
            <a:avLst>
              <a:gd name="adj1" fmla="val 9763"/>
              <a:gd name="adj2" fmla="val 10871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596"/>
              </a:spcBef>
            </a:pP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Tết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ta 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năm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1959,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theo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kêu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Bác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Hồ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.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052" name="Picture 4" descr="320 HÌNH EM BÉ ý tưởng | em bé, circle time, mầm non">
            <a:extLst>
              <a:ext uri="{FF2B5EF4-FFF2-40B4-BE49-F238E27FC236}">
                <a16:creationId xmlns:a16="http://schemas.microsoft.com/office/drawing/2014/main" id="{80BE5F37-7414-4B49-B198-A5B88588B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t="6203" r="15612" b="39849"/>
          <a:stretch/>
        </p:blipFill>
        <p:spPr bwMode="auto">
          <a:xfrm>
            <a:off x="7338098" y="4422370"/>
            <a:ext cx="3086062" cy="243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68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8157" y="458265"/>
            <a:ext cx="1203377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96"/>
              </a:spcBef>
            </a:pP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Ghép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:</a:t>
            </a:r>
            <a:endParaRPr lang="vi-VN" sz="36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>
              <a:spcBef>
                <a:spcPts val="596"/>
              </a:spcBef>
            </a:pP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Notched Right Arrow 5"/>
          <p:cNvSpPr/>
          <p:nvPr/>
        </p:nvSpPr>
        <p:spPr>
          <a:xfrm>
            <a:off x="1308334" y="969284"/>
            <a:ext cx="4258620" cy="2485724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Notched Right Arrow 9"/>
          <p:cNvSpPr/>
          <p:nvPr/>
        </p:nvSpPr>
        <p:spPr>
          <a:xfrm>
            <a:off x="6374967" y="982634"/>
            <a:ext cx="4258620" cy="2485724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1)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Notched Right Arrow 10"/>
          <p:cNvSpPr/>
          <p:nvPr/>
        </p:nvSpPr>
        <p:spPr>
          <a:xfrm>
            <a:off x="1308334" y="3587856"/>
            <a:ext cx="4258620" cy="2485724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cam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Notched Right Arrow 11"/>
          <p:cNvSpPr/>
          <p:nvPr/>
        </p:nvSpPr>
        <p:spPr>
          <a:xfrm>
            <a:off x="6374967" y="3601109"/>
            <a:ext cx="4258620" cy="2485724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2)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húc mừng dễ thương bé trai với dấu chấm hỏ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392" y="332509"/>
            <a:ext cx="1735607" cy="216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367" y="4838007"/>
            <a:ext cx="1814779" cy="202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284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0208 L -0.0612 0.37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1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625 L -0.05964 -0.376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9156" y="356921"/>
            <a:ext cx="4573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người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43" y="901940"/>
            <a:ext cx="1193628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1. Con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sống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thiếu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Lúa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ngô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khoai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sắn</a:t>
            </a:r>
            <a:r>
              <a:rPr lang="en-US" sz="2400" dirty="0">
                <a:solidFill>
                  <a:prstClr val="black"/>
                </a:solidFill>
              </a:rPr>
              <a:t>,… </a:t>
            </a:r>
            <a:r>
              <a:rPr lang="en-US" sz="2400" dirty="0" err="1">
                <a:solidFill>
                  <a:prstClr val="black"/>
                </a:solidFill>
              </a:rPr>
              <a:t>nuôi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sống</a:t>
            </a:r>
            <a:r>
              <a:rPr lang="en-US" sz="2400" dirty="0">
                <a:solidFill>
                  <a:prstClr val="black"/>
                </a:solidFill>
              </a:rPr>
              <a:t> ta. </a:t>
            </a:r>
            <a:r>
              <a:rPr lang="en-US" sz="2400" dirty="0" err="1">
                <a:solidFill>
                  <a:prstClr val="black"/>
                </a:solidFill>
              </a:rPr>
              <a:t>Các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loài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rau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thức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ăn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hằng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ta. </a:t>
            </a:r>
            <a:r>
              <a:rPr lang="en-US" sz="2400" dirty="0" err="1">
                <a:solidFill>
                  <a:prstClr val="black"/>
                </a:solidFill>
              </a:rPr>
              <a:t>Chuối</a:t>
            </a:r>
            <a:r>
              <a:rPr lang="en-US" sz="2400" dirty="0">
                <a:solidFill>
                  <a:prstClr val="black"/>
                </a:solidFill>
              </a:rPr>
              <a:t>, cam, </a:t>
            </a:r>
            <a:r>
              <a:rPr lang="en-US" sz="2400" dirty="0" err="1">
                <a:solidFill>
                  <a:prstClr val="black"/>
                </a:solidFill>
              </a:rPr>
              <a:t>bưởi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khế</a:t>
            </a:r>
            <a:r>
              <a:rPr lang="en-US" sz="2400" dirty="0">
                <a:solidFill>
                  <a:prstClr val="black"/>
                </a:solidFill>
              </a:rPr>
              <a:t>…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ta </a:t>
            </a:r>
            <a:r>
              <a:rPr lang="en-US" sz="2400" dirty="0" err="1">
                <a:solidFill>
                  <a:prstClr val="black"/>
                </a:solidFill>
              </a:rPr>
              <a:t>trái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ngọt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bộ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máy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lọc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khí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sức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khỏe</a:t>
            </a:r>
            <a:r>
              <a:rPr lang="en-US" sz="2400" dirty="0">
                <a:solidFill>
                  <a:prstClr val="black"/>
                </a:solidFill>
              </a:rPr>
              <a:t> con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. Ở </a:t>
            </a:r>
            <a:r>
              <a:rPr lang="en-US" sz="2400" dirty="0" err="1">
                <a:solidFill>
                  <a:prstClr val="black"/>
                </a:solidFill>
              </a:rPr>
              <a:t>đâu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nhiều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, ở </a:t>
            </a:r>
            <a:r>
              <a:rPr lang="en-US" sz="2400" dirty="0" err="1">
                <a:solidFill>
                  <a:prstClr val="black"/>
                </a:solidFill>
              </a:rPr>
              <a:t>đó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lành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</a:t>
            </a:r>
            <a:r>
              <a:rPr lang="en-US" sz="2400" dirty="0" err="1">
                <a:solidFill>
                  <a:prstClr val="black"/>
                </a:solidFill>
              </a:rPr>
              <a:t>Rễ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hút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rất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tốt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Vào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mùa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mưa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bão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giúp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giữ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hạn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chế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lũ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lụt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lở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đất</a:t>
            </a:r>
            <a:r>
              <a:rPr lang="en-US" sz="2400" dirty="0">
                <a:solidFill>
                  <a:prstClr val="black"/>
                </a:solidFill>
              </a:rPr>
              <a:t> do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chảy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mạnh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bóng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mát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cung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cấp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gỗ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cửa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giường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tủ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bàn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ghế</a:t>
            </a:r>
            <a:r>
              <a:rPr lang="en-US" sz="2400" dirty="0">
                <a:solidFill>
                  <a:prstClr val="black"/>
                </a:solidFill>
              </a:rPr>
              <a:t>,… </a:t>
            </a:r>
            <a:r>
              <a:rPr lang="en-US" sz="2400" dirty="0" err="1">
                <a:solidFill>
                  <a:prstClr val="black"/>
                </a:solidFill>
              </a:rPr>
              <a:t>Những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vườn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hoa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còn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đẹp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phố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xóm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vi-VN" sz="2400" dirty="0">
                <a:solidFill>
                  <a:prstClr val="black"/>
                </a:solidFill>
              </a:rPr>
              <a:t>    2.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nhiều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ích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như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vậy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chúng</a:t>
            </a:r>
            <a:r>
              <a:rPr lang="en-US" sz="2400" dirty="0">
                <a:solidFill>
                  <a:prstClr val="black"/>
                </a:solidFill>
              </a:rPr>
              <a:t> ta </a:t>
            </a:r>
            <a:r>
              <a:rPr lang="en-US" sz="2400" dirty="0" err="1">
                <a:solidFill>
                  <a:prstClr val="black"/>
                </a:solidFill>
              </a:rPr>
              <a:t>phải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xuyên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bảo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vệ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chăm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sóc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Việt</a:t>
            </a:r>
            <a:r>
              <a:rPr lang="en-US" sz="2400" dirty="0">
                <a:solidFill>
                  <a:prstClr val="black"/>
                </a:solidFill>
              </a:rPr>
              <a:t> Nam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tục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Tết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Phong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tục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tốt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đẹp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bắt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nguồn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từ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kêu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gọi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28 - 11 - 1959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Hồ</a:t>
            </a:r>
            <a:r>
              <a:rPr lang="en-US" sz="2400" dirty="0">
                <a:solidFill>
                  <a:prstClr val="black"/>
                </a:solidFill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                                        “</a:t>
            </a:r>
            <a:r>
              <a:rPr lang="en-US" sz="2400" dirty="0" err="1">
                <a:solidFill>
                  <a:prstClr val="black"/>
                </a:solidFill>
              </a:rPr>
              <a:t>Mùa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xuân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Tết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                                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đất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xuân</a:t>
            </a:r>
            <a:r>
              <a:rPr lang="en-US" sz="2400" dirty="0">
                <a:solidFill>
                  <a:prstClr val="black"/>
                </a:solidFill>
              </a:rPr>
              <a:t>”.                                                                                                                                      										         TRUNG ĐỨC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4" y="5973095"/>
            <a:ext cx="1381260" cy="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92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594DCE4-03B1-4C35-8F45-DC3CAB564C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417"/>
          <a:stretch/>
        </p:blipFill>
        <p:spPr>
          <a:xfrm>
            <a:off x="0" y="475557"/>
            <a:ext cx="12192000" cy="6356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232" y="546196"/>
            <a:ext cx="2019563" cy="2019300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980663" y="2147204"/>
            <a:ext cx="2101035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Chú</a:t>
            </a:r>
            <a:endParaRPr lang="en-US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549315" y="2900398"/>
            <a:ext cx="2101035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Ong</a:t>
            </a:r>
            <a:endParaRPr lang="en-US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629468" y="2932148"/>
            <a:ext cx="2101035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Chỉ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105270" y="2178954"/>
            <a:ext cx="2101035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Chăm</a:t>
            </a:r>
            <a:endParaRPr lang="en-US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56" y="4355103"/>
            <a:ext cx="2101036" cy="2110100"/>
          </a:xfrm>
          <a:prstGeom prst="rect">
            <a:avLst/>
          </a:prstGeom>
        </p:spPr>
      </p:pic>
      <p:pic>
        <p:nvPicPr>
          <p:cNvPr id="9" name="nhạc trò chơ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70956" y="-708580"/>
            <a:ext cx="609679" cy="609600"/>
          </a:xfrm>
          <a:prstGeom prst="rect">
            <a:avLst/>
          </a:prstGeom>
        </p:spPr>
      </p:pic>
      <p:sp>
        <p:nvSpPr>
          <p:cNvPr id="10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0659" y="669767"/>
            <a:ext cx="7676276" cy="1157084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ong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159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4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2A572D-B56A-44D1-992D-7AFEDD0C4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417"/>
          <a:stretch/>
        </p:blipFill>
        <p:spPr>
          <a:xfrm>
            <a:off x="0" y="475557"/>
            <a:ext cx="12192000" cy="6356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8" y="3339361"/>
            <a:ext cx="1355607" cy="1355431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85000" y="754567"/>
            <a:ext cx="7676276" cy="1472439"/>
          </a:xfrm>
          <a:prstGeom prst="wedgeRoundRectCallout">
            <a:avLst>
              <a:gd name="adj1" fmla="val 69712"/>
              <a:gd name="adj2" fmla="val -1740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vườn</a:t>
            </a:r>
            <a:r>
              <a:rPr lang="en-US" sz="3600" b="1" dirty="0"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b="1" dirty="0" err="1"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cs typeface="Times New Roman" panose="02020603050405020304" pitchFamily="18" charset="0"/>
              </a:rPr>
              <a:t>?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76" y="462019"/>
            <a:ext cx="1428936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1" y="462019"/>
            <a:ext cx="934080" cy="938109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9509557" y="4730285"/>
            <a:ext cx="2350670" cy="198829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nở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hoa</a:t>
            </a:r>
            <a:endParaRPr lang="vi-VN" sz="32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05" y="3216007"/>
            <a:ext cx="1514475" cy="1514278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460484" y="4745013"/>
            <a:ext cx="2334716" cy="198829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nhài</a:t>
            </a:r>
            <a:endParaRPr lang="vi-VN" sz="32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22" y="3255718"/>
            <a:ext cx="1435042" cy="1434855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57085" y="4745013"/>
            <a:ext cx="2334716" cy="198713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bưởi</a:t>
            </a:r>
            <a:endParaRPr lang="vi-VN" sz="32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91" y="3358118"/>
            <a:ext cx="1318088" cy="1317916"/>
          </a:xfrm>
          <a:prstGeom prst="rect">
            <a:avLst/>
          </a:prstGeom>
        </p:spPr>
      </p:pic>
      <p:sp>
        <p:nvSpPr>
          <p:cNvPr id="12" name="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331773" y="4745013"/>
            <a:ext cx="2334716" cy="198713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muỗm</a:t>
            </a:r>
            <a:endParaRPr lang="en-US" sz="3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771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993 0.36111 C 0.87882 0.36111 0.90238 0.39491 0.90238 0.43658 C 0.90238 0.47824 0.87882 0.51227 0.84993 0.51227 C 0.8209 0.51227 0.7976 0.47824 0.7976 0.43658 C 0.7976 0.39491 0.8209 0.36111 0.84993 0.36111 Z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41EF196-D857-4C3E-AB5C-1E97E116D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417"/>
          <a:stretch/>
        </p:blipFill>
        <p:spPr>
          <a:xfrm>
            <a:off x="0" y="475557"/>
            <a:ext cx="12192000" cy="6356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" y="2283118"/>
            <a:ext cx="1174282" cy="1058476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37516" y="638879"/>
            <a:ext cx="9234136" cy="1551070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 bay </a:t>
            </a: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vườn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cs typeface="Times New Roman" pitchFamily="18" charset="0"/>
              </a:rPr>
              <a:t>?</a:t>
            </a:r>
            <a:endParaRPr lang="vi-VN" sz="32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42" y="326459"/>
            <a:ext cx="1428936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28"/>
            <a:ext cx="800457" cy="803910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32077" y="4700658"/>
            <a:ext cx="7170933" cy="66127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Vành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khuyên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ong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chào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mào</a:t>
            </a:r>
            <a:endParaRPr lang="vi-VN" sz="2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" y="3182974"/>
            <a:ext cx="1174283" cy="109258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532076" y="3671806"/>
            <a:ext cx="7170933" cy="66127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B.</a:t>
            </a:r>
            <a:r>
              <a:rPr lang="vi-VN" sz="28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Vành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khuyên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ong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chích</a:t>
            </a:r>
            <a:endParaRPr lang="vi-VN" sz="2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1" y="4182211"/>
            <a:ext cx="981100" cy="1179719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532077" y="5729510"/>
            <a:ext cx="7170932" cy="66127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đúng</a:t>
            </a:r>
            <a:endParaRPr lang="vi-VN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6" y="5175414"/>
            <a:ext cx="1043189" cy="1317916"/>
          </a:xfrm>
          <a:prstGeom prst="rect">
            <a:avLst/>
          </a:prstGeom>
        </p:spPr>
      </p:pic>
      <p:sp>
        <p:nvSpPr>
          <p:cNvPr id="12" name="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532077" y="2680323"/>
            <a:ext cx="7170934" cy="66127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Vành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khuyên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ong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bướm</a:t>
            </a:r>
            <a:endParaRPr lang="vi-VN" sz="2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666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path" presetSubtype="0" accel="50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89 0.47965 C 0.05128 0.47965 0.0695 0.50694 0.0695 0.5407 C 0.0695 0.5747 0.05128 0.60222 0.02889 0.60222 C 0.00664 0.60222 -0.01145 0.5747 -0.01145 0.5407 C -0.01145 0.50694 0.00664 0.47965 0.02889 0.47965 Z " pathEditMode="relative" rAng="0" ptsTypes="fffff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6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8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D856D4-FD40-4D7C-9316-77D2B80EB1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417"/>
          <a:stretch/>
        </p:blipFill>
        <p:spPr>
          <a:xfrm>
            <a:off x="0" y="475557"/>
            <a:ext cx="12192000" cy="6356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2" y="2915725"/>
            <a:ext cx="1355607" cy="1355431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37515" y="697251"/>
            <a:ext cx="8439219" cy="1525080"/>
          </a:xfrm>
          <a:prstGeom prst="wedgeRoundRectCallout">
            <a:avLst>
              <a:gd name="adj1" fmla="val 71826"/>
              <a:gd name="adj2" fmla="val -15260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“</a:t>
            </a:r>
            <a:r>
              <a:rPr lang="en-US" sz="3600" b="1" i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sz="36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”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04" y="462019"/>
            <a:ext cx="1428936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" y="697251"/>
            <a:ext cx="800457" cy="803910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461716" y="4543633"/>
            <a:ext cx="2458339" cy="217184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vi-VN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mấy</a:t>
            </a:r>
            <a:endParaRPr lang="vi-VN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47" y="2815903"/>
            <a:ext cx="1514475" cy="1514278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53937" y="4543632"/>
            <a:ext cx="2461997" cy="217184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qua,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nay,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mai</a:t>
            </a:r>
            <a:endParaRPr lang="vi-VN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68" y="2855615"/>
            <a:ext cx="1435042" cy="1434855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463689" y="4543633"/>
            <a:ext cx="2504200" cy="217184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xuân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hè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nào</a:t>
            </a:r>
            <a:endParaRPr lang="vi-VN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578" y="2934483"/>
            <a:ext cx="1318088" cy="1317916"/>
          </a:xfrm>
          <a:prstGeom prst="rect">
            <a:avLst/>
          </a:prstGeom>
        </p:spPr>
      </p:pic>
      <p:sp>
        <p:nvSpPr>
          <p:cNvPr id="12" name="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511522" y="4543633"/>
            <a:ext cx="2504200" cy="217184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án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713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0.04305 L 0.30158 0.2317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8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73819A-D3DE-4006-B30D-13C824F54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417"/>
          <a:stretch/>
        </p:blipFill>
        <p:spPr>
          <a:xfrm>
            <a:off x="0" y="475557"/>
            <a:ext cx="12192000" cy="6356067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37516" y="983684"/>
            <a:ext cx="8478762" cy="3016580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ơn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giúp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chú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ong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chăm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thấy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mật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ngọt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nhé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</a:t>
            </a:r>
            <a:endParaRPr lang="vi-VN" sz="4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44" y="2213552"/>
            <a:ext cx="1428936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1" y="581729"/>
            <a:ext cx="800457" cy="8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67322"/>
            <a:ext cx="67991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xanh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người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4" descr="Cây vú sữa trong vườn Bác Hồ từ Hà Nội về Cà M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77" y="415636"/>
            <a:ext cx="5392823" cy="64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97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2555" y="2978426"/>
            <a:ext cx="5081853" cy="90114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41"/>
            <a:ext cx="3198627" cy="3731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69" y="4434411"/>
            <a:ext cx="1868463" cy="2048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9122109" y="440765"/>
            <a:ext cx="3145882" cy="31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54940AC8-4B60-442B-A263-91E33081D143}"/>
  <p:tag name="GENSWF_SLIDE_UID" val="{7304CC03-93B3-4D66-85BB-EA4B1E1F718F}:318"/>
  <p:tag name="GENSWF_SLIDE_TITLE" val="TÌM HIỂU CÂU 2"/>
  <p:tag name="ISPRING_CUSTOM_TIMING_USED" val="1"/>
  <p:tag name="GENSWF_ADVANCE_TIME" val="54.082"/>
  <p:tag name="TIMING" val="|4.61|3.043|4.295|8.627|15.455|0.827"/>
  <p:tag name="ISPRING_SLIDE_ID_2" val="{DE284F24-A012-4666-8F82-05ABC8DAED86}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1310</TotalTime>
  <Words>1397</Words>
  <Application>Microsoft Office PowerPoint</Application>
  <PresentationFormat>Widescreen</PresentationFormat>
  <Paragraphs>100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Times New Roman</vt:lpstr>
      <vt:lpstr>Calibri</vt:lpstr>
      <vt:lpstr>UTM Avo</vt:lpstr>
      <vt:lpstr>Arial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94</cp:revision>
  <dcterms:created xsi:type="dcterms:W3CDTF">2021-11-01T08:16:43Z</dcterms:created>
  <dcterms:modified xsi:type="dcterms:W3CDTF">2022-01-06T03:57:07Z</dcterms:modified>
</cp:coreProperties>
</file>