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14" r:id="rId2"/>
    <p:sldId id="275" r:id="rId3"/>
    <p:sldId id="294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270" r:id="rId13"/>
    <p:sldId id="278" r:id="rId14"/>
    <p:sldId id="276" r:id="rId15"/>
    <p:sldId id="279" r:id="rId16"/>
    <p:sldId id="282" r:id="rId17"/>
    <p:sldId id="291" r:id="rId18"/>
    <p:sldId id="292" r:id="rId19"/>
    <p:sldId id="281" r:id="rId20"/>
    <p:sldId id="293" r:id="rId21"/>
    <p:sldId id="326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>
        <p:scale>
          <a:sx n="66" d="100"/>
          <a:sy n="66" d="100"/>
        </p:scale>
        <p:origin x="390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F6389-04B1-4C78-BEFB-CAA1AEC7D0CB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01B57-3F62-4BEA-8FA1-27DF6F8D6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67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701B57-3F62-4BEA-8FA1-27DF6F8D67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63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76303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5487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77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05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08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80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43" lvl="0" indent="-22857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6" lvl="1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28" lvl="2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72" lvl="3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14" lvl="4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858" lvl="5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00" lvl="6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143" lvl="7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286" lvl="8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43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6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28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72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14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58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00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43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28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43" lvl="0" indent="-22857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6" lvl="1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28" lvl="2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72" lvl="3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14" lvl="4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858" lvl="5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00" lvl="6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143" lvl="7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286" lvl="8" indent="-22857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43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6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28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72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14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58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00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43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28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18651"/>
            <a:ext cx="12191999" cy="6820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9495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2477" y="-90897"/>
            <a:ext cx="12740237" cy="709520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49" r:id="rId7"/>
    <p:sldLayoutId id="2147483651" r:id="rId8"/>
    <p:sldLayoutId id="2147483652" r:id="rId9"/>
    <p:sldLayoutId id="2147483653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6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14.xml"/><Relationship Id="rId5" Type="http://schemas.openxmlformats.org/officeDocument/2006/relationships/image" Target="../media/image25.gif"/><Relationship Id="rId4" Type="http://schemas.openxmlformats.org/officeDocument/2006/relationships/slide" Target="slide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hyperlink" Target="https://chudep.com.vn/wp-content/uploads/2016/04/cach-viet-chu-d.jpg" TargetMode="External"/><Relationship Id="rId4" Type="http://schemas.openxmlformats.org/officeDocument/2006/relationships/hyperlink" Target="https://chudep.com.vn/wp-content/uploads/2016/04/cach-viet-chu-e.jpg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slide" Target="slide8.xml"/><Relationship Id="rId7" Type="http://schemas.openxmlformats.org/officeDocument/2006/relationships/slide" Target="slide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gif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image" Target="../media/image18.gif"/><Relationship Id="rId4" Type="http://schemas.openxmlformats.org/officeDocument/2006/relationships/image" Target="../media/image15.gif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972086" y="1658361"/>
            <a:ext cx="4477509" cy="24976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</a:t>
            </a:r>
          </a:p>
          <a:p>
            <a:pPr algn="ctr" defTabSz="914264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Q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028" y="501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305" y="62933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69466908-3545-4421-B890-7DCC1DBD1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098"/>
            <a:ext cx="12191999" cy="6421902"/>
          </a:xfrm>
          <a:prstGeom prst="rect">
            <a:avLst/>
          </a:prstGeom>
        </p:spPr>
      </p:pic>
      <p:sp>
        <p:nvSpPr>
          <p:cNvPr id="4" name="WordArt 6">
            <a:extLst>
              <a:ext uri="{FF2B5EF4-FFF2-40B4-BE49-F238E27FC236}">
                <a16:creationId xmlns:a16="http://schemas.microsoft.com/office/drawing/2014/main" id="{93BA7411-58B4-49C5-AA4E-33A90DDE86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6D5CE0AD-4D52-4C1B-B500-01000787B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3">
            <a:extLst>
              <a:ext uri="{FF2B5EF4-FFF2-40B4-BE49-F238E27FC236}">
                <a16:creationId xmlns:a16="http://schemas.microsoft.com/office/drawing/2014/main" id="{DA48120A-ADFE-47B1-9443-D44CCFE81652}"/>
              </a:ext>
            </a:extLst>
          </p:cNvPr>
          <p:cNvSpPr/>
          <p:nvPr/>
        </p:nvSpPr>
        <p:spPr>
          <a:xfrm>
            <a:off x="2786743" y="624115"/>
            <a:ext cx="4749121" cy="2949350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này</a:t>
            </a:r>
            <a:endParaRPr lang="en-US" sz="2400" dirty="0"/>
          </a:p>
          <a:p>
            <a:pPr algn="ctr">
              <a:defRPr/>
            </a:pPr>
            <a:endParaRPr lang="en-US" sz="2400" dirty="0"/>
          </a:p>
        </p:txBody>
      </p:sp>
      <p:pic>
        <p:nvPicPr>
          <p:cNvPr id="9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38CA1BA0-9F70-4AF5-AFF9-C95682A54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6" y="5743575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81332B50-DF95-43D1-8652-B7305665BB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1779588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48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FCABA88-1298-46B0-8100-77C4979D8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6"/>
          <a:stretch/>
        </p:blipFill>
        <p:spPr>
          <a:xfrm>
            <a:off x="0" y="1"/>
            <a:ext cx="12185650" cy="64516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0D9379C-EEA7-47FF-800F-DC64D6EF60FE}"/>
              </a:ext>
            </a:extLst>
          </p:cNvPr>
          <p:cNvSpPr txBox="1"/>
          <p:nvPr/>
        </p:nvSpPr>
        <p:spPr>
          <a:xfrm>
            <a:off x="4348033" y="2440971"/>
            <a:ext cx="7495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chemeClr val="bg1"/>
                </a:solidFill>
              </a:rPr>
              <a:t>Chữ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 err="1">
                <a:solidFill>
                  <a:schemeClr val="bg1"/>
                </a:solidFill>
              </a:rPr>
              <a:t>hoa</a:t>
            </a:r>
            <a:r>
              <a:rPr lang="en-US" sz="9600" b="1" dirty="0">
                <a:solidFill>
                  <a:schemeClr val="bg1"/>
                </a:solidFill>
              </a:rPr>
              <a:t> </a:t>
            </a:r>
            <a:r>
              <a:rPr lang="en-US" sz="9600" b="1" dirty="0">
                <a:solidFill>
                  <a:schemeClr val="bg1"/>
                </a:solidFill>
                <a:latin typeface="HP001 4 hàng" panose="020B0603050302020204" pitchFamily="34" charset="0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688557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0020478-6E10-4638-9C4E-3FC8AE4A79A0}"/>
              </a:ext>
            </a:extLst>
          </p:cNvPr>
          <p:cNvSpPr txBox="1"/>
          <p:nvPr/>
        </p:nvSpPr>
        <p:spPr>
          <a:xfrm>
            <a:off x="4144186" y="254495"/>
            <a:ext cx="39036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lang="en-US" sz="48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Q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541" y="1630380"/>
            <a:ext cx="4165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Chọn</a:t>
            </a:r>
            <a:r>
              <a:rPr lang="en-US" sz="32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ý </a:t>
            </a:r>
            <a:r>
              <a:rPr lang="en-US" sz="32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sz="32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nhất</a:t>
            </a:r>
            <a:r>
              <a:rPr lang="en-US" sz="32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pic>
        <p:nvPicPr>
          <p:cNvPr id="19" name="Picture 10" descr="hoa0001">
            <a:extLst>
              <a:ext uri="{FF2B5EF4-FFF2-40B4-BE49-F238E27FC236}">
                <a16:creationId xmlns:a16="http://schemas.microsoft.com/office/drawing/2014/main" id="{7C6F147B-9CCB-4243-9C76-89EC9C71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41400" y="5219700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hoa0001">
            <a:extLst>
              <a:ext uri="{FF2B5EF4-FFF2-40B4-BE49-F238E27FC236}">
                <a16:creationId xmlns:a16="http://schemas.microsoft.com/office/drawing/2014/main" id="{6C17E7A3-2689-42E7-B2E1-FFB8F83C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501901" y="5221288"/>
            <a:ext cx="1039284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hoa0001">
            <a:extLst>
              <a:ext uri="{FF2B5EF4-FFF2-40B4-BE49-F238E27FC236}">
                <a16:creationId xmlns:a16="http://schemas.microsoft.com/office/drawing/2014/main" id="{94236872-C037-4D9D-AFD1-BAD83A67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933561" y="5069152"/>
            <a:ext cx="855662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4">
            <a:extLst>
              <a:ext uri="{FF2B5EF4-FFF2-40B4-BE49-F238E27FC236}">
                <a16:creationId xmlns:a16="http://schemas.microsoft.com/office/drawing/2014/main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77" y="2519126"/>
            <a:ext cx="6172178" cy="37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Chữ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Q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cỡ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vừa</a:t>
            </a:r>
            <a:r>
              <a:rPr lang="en-US" sz="3200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cao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32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mấy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ô li 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07" y="3018746"/>
            <a:ext cx="21675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</a:t>
            </a:r>
            <a:r>
              <a:rPr 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 4 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li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114" y="4357730"/>
            <a:ext cx="19198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</a:t>
            </a:r>
            <a:r>
              <a:rPr 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 6 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588" y="3673308"/>
            <a:ext cx="28786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</a:t>
            </a:r>
            <a:r>
              <a:rPr 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 5 </a:t>
            </a:r>
            <a:r>
              <a:rPr 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</a:t>
            </a:r>
            <a:r>
              <a:rPr lang="en-US" sz="320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li </a:t>
            </a:r>
            <a:endParaRPr lang="en-US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A690D4EA-F7CA-4853-B87A-061E9C2C8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400" y="3701444"/>
            <a:ext cx="626454" cy="53687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b)</a:t>
            </a:r>
          </a:p>
        </p:txBody>
      </p:sp>
      <p:sp>
        <p:nvSpPr>
          <p:cNvPr id="27" name="Rounded Rectangle 13">
            <a:extLst>
              <a:ext uri="{FF2B5EF4-FFF2-40B4-BE49-F238E27FC236}">
                <a16:creationId xmlns:a16="http://schemas.microsoft.com/office/drawing/2014/main" id="{EEBA228A-C0CC-4C69-9E8E-56C6D3DA067D}"/>
              </a:ext>
            </a:extLst>
          </p:cNvPr>
          <p:cNvSpPr/>
          <p:nvPr/>
        </p:nvSpPr>
        <p:spPr>
          <a:xfrm>
            <a:off x="381184" y="972271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98ECE4E5-7E6C-459E-8BE4-7380B2C7D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3113" y="972271"/>
            <a:ext cx="4517703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8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60"/>
                            </p:stCondLst>
                            <p:childTnLst>
                              <p:par>
                                <p:cTn id="4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2" grpId="0"/>
      <p:bldP spid="23" grpId="0"/>
      <p:bldP spid="24" grpId="0"/>
      <p:bldP spid="25" grpId="0" build="allAtOnce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id="{B0A614BA-DFAE-48D8-B88E-C7A9AF977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38" y="1102820"/>
            <a:ext cx="48814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Chọn</a:t>
            </a:r>
            <a:r>
              <a:rPr lang="en-US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ý </a:t>
            </a:r>
            <a:r>
              <a:rPr lang="en-US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nhất</a:t>
            </a:r>
            <a:r>
              <a:rPr lang="en-US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pic>
        <p:nvPicPr>
          <p:cNvPr id="5" name="Picture 4" descr="hoa0001">
            <a:extLst>
              <a:ext uri="{FF2B5EF4-FFF2-40B4-BE49-F238E27FC236}">
                <a16:creationId xmlns:a16="http://schemas.microsoft.com/office/drawing/2014/main" id="{D3547DD3-845A-43F5-9FD8-69F4BCB4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148681" y="5045075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oa0001">
            <a:extLst>
              <a:ext uri="{FF2B5EF4-FFF2-40B4-BE49-F238E27FC236}">
                <a16:creationId xmlns:a16="http://schemas.microsoft.com/office/drawing/2014/main" id="{96123B3F-0495-4CE8-B062-44B5C72B8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244056" y="5046663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oa0001">
            <a:extLst>
              <a:ext uri="{FF2B5EF4-FFF2-40B4-BE49-F238E27FC236}">
                <a16:creationId xmlns:a16="http://schemas.microsoft.com/office/drawing/2014/main" id="{4141E748-47D2-4B37-ADED-44DF6500F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210844" y="5035550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D4309FB4-2615-4A31-A2AE-B9C1C94E9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95" y="2050453"/>
            <a:ext cx="7074565" cy="410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Chữ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Q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cỡ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nhỏ</a:t>
            </a: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cao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mấy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ô li ?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7B38D298-9C97-4567-AEE9-7785512FA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000" y="2734415"/>
            <a:ext cx="30798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a) 2 ô li </a:t>
            </a:r>
            <a:r>
              <a:rPr lang="en-US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rưỡi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3CCBB406-31B1-44AF-977B-2E057BAA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888" y="3502702"/>
            <a:ext cx="30798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b) 3 ô li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3B6148A5-9967-41A7-AC12-A9D35E115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352" y="4227791"/>
            <a:ext cx="33546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c) 5 ô li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9C82CF-0DCD-4E68-8C66-345CB1783902}"/>
              </a:ext>
            </a:extLst>
          </p:cNvPr>
          <p:cNvSpPr txBox="1"/>
          <p:nvPr/>
        </p:nvSpPr>
        <p:spPr>
          <a:xfrm>
            <a:off x="4577567" y="193065"/>
            <a:ext cx="41216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Q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3" name="AutoShap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FE1EBBA6-640A-41B2-83AA-F443CFB9FD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id="{28ED7784-220B-425A-A328-622C23AAA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352" y="2790454"/>
            <a:ext cx="629124" cy="562983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a)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C1E59DF0-CB87-433A-9CDE-1670737A4A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4134" y="2012581"/>
            <a:ext cx="4276540" cy="396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6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C95C851-AD88-4505-9534-1A28E93EDB5D}"/>
              </a:ext>
            </a:extLst>
          </p:cNvPr>
          <p:cNvSpPr txBox="1"/>
          <p:nvPr/>
        </p:nvSpPr>
        <p:spPr>
          <a:xfrm>
            <a:off x="4333827" y="215998"/>
            <a:ext cx="35243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Q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2F0BC-D0B5-4F59-A347-EC4969A07A4C}"/>
              </a:ext>
            </a:extLst>
          </p:cNvPr>
          <p:cNvSpPr txBox="1"/>
          <p:nvPr/>
        </p:nvSpPr>
        <p:spPr>
          <a:xfrm>
            <a:off x="658091" y="1991110"/>
            <a:ext cx="477575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Q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98A532-1B0E-480A-8EE8-7B09BA6C6217}"/>
              </a:ext>
            </a:extLst>
          </p:cNvPr>
          <p:cNvSpPr txBox="1"/>
          <p:nvPr/>
        </p:nvSpPr>
        <p:spPr>
          <a:xfrm>
            <a:off x="158210" y="3767997"/>
            <a:ext cx="710071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*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Nét 1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cong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kín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lượn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bụng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O)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.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  <a:p>
            <a:endParaRPr lang="vi-VN" sz="2800" dirty="0">
              <a:latin typeface="+mj-lt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*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Nét 2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lượn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làn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sóng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).</a:t>
            </a:r>
            <a:endParaRPr lang="vi-VN" sz="2800" dirty="0">
              <a:latin typeface="+mj-lt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5828243-D5B9-484E-B41A-23614E626FAE}"/>
              </a:ext>
            </a:extLst>
          </p:cNvPr>
          <p:cNvSpPr/>
          <p:nvPr/>
        </p:nvSpPr>
        <p:spPr>
          <a:xfrm>
            <a:off x="599019" y="1216566"/>
            <a:ext cx="523907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+mj-lt"/>
                <a:cs typeface="Times New Roman" panose="02020603050405020304" pitchFamily="18" charset="0"/>
              </a:rPr>
              <a:t>- Chữ Q gồm mấy nét?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67381EAD-92E0-4DF8-899B-FA3C389B37FA}"/>
              </a:ext>
            </a:extLst>
          </p:cNvPr>
          <p:cNvSpPr/>
          <p:nvPr/>
        </p:nvSpPr>
        <p:spPr>
          <a:xfrm>
            <a:off x="555818" y="2628848"/>
            <a:ext cx="523907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+mj-lt"/>
                <a:cs typeface="Times New Roman" panose="02020603050405020304" pitchFamily="18" charset="0"/>
              </a:rPr>
              <a:t>- Đó là các nét nào?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B756A0F-2A42-4E66-928A-3CB15B99E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39"/>
          <a:stretch/>
        </p:blipFill>
        <p:spPr>
          <a:xfrm>
            <a:off x="7535373" y="867081"/>
            <a:ext cx="4380855" cy="51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1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E8D7F13-5E7C-499B-BAC2-0309ED064C78}"/>
              </a:ext>
            </a:extLst>
          </p:cNvPr>
          <p:cNvSpPr txBox="1"/>
          <p:nvPr/>
        </p:nvSpPr>
        <p:spPr>
          <a:xfrm>
            <a:off x="309546" y="271097"/>
            <a:ext cx="750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 VIẾT CHỮ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 </a:t>
            </a:r>
            <a:r>
              <a:rPr lang="en-US" sz="32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BECFCC-6284-41FF-B60E-A517DDAD8C97}"/>
              </a:ext>
            </a:extLst>
          </p:cNvPr>
          <p:cNvSpPr txBox="1"/>
          <p:nvPr/>
        </p:nvSpPr>
        <p:spPr>
          <a:xfrm>
            <a:off x="7199047" y="1287244"/>
            <a:ext cx="486826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Nét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đặt bút trên đường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kẻ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ngang 6, đưa bút sang trái, viết nét cong kín, phần cuối lượn vào trong bụng chữ, đến đường kẻ 4 thì lượn lên một chút rồi dừng bút (như chữ hoa O)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Nét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Từ điểm dừng bút của nét 1, lia bút xuống gần đường kẻ 2 (trong chữ O), viết nét lượn ngang từ trong lòng chữ ra ngoài; dừng bút trên đường kẻ 2.</a:t>
            </a:r>
            <a:br>
              <a:rPr lang="vi-VN" dirty="0">
                <a:hlinkClick r:id="rId4"/>
              </a:rPr>
            </a:br>
            <a:br>
              <a:rPr lang="vi-VN" sz="2400" dirty="0">
                <a:hlinkClick r:id="rId5"/>
              </a:rPr>
            </a:b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P3Q1R6UX1VBuNTZts6jDoZXHOPr7ywC">
            <a:hlinkClick r:id="" action="ppaction://media"/>
            <a:extLst>
              <a:ext uri="{FF2B5EF4-FFF2-40B4-BE49-F238E27FC236}">
                <a16:creationId xmlns:a16="http://schemas.microsoft.com/office/drawing/2014/main" id="{4A1A70A9-B193-4640-9BC6-3FA870A8A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483567"/>
            <a:ext cx="7076049" cy="408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6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1FD3A75-DA4F-44B0-988A-796D79CF8FB8}"/>
              </a:ext>
            </a:extLst>
          </p:cNvPr>
          <p:cNvGrpSpPr/>
          <p:nvPr/>
        </p:nvGrpSpPr>
        <p:grpSpPr>
          <a:xfrm>
            <a:off x="2932778" y="2090660"/>
            <a:ext cx="6326442" cy="4767340"/>
            <a:chOff x="-591423" y="1707337"/>
            <a:chExt cx="7679682" cy="5787085"/>
          </a:xfrm>
        </p:grpSpPr>
        <p:pic>
          <p:nvPicPr>
            <p:cNvPr id="3" name="图片 12">
              <a:extLst>
                <a:ext uri="{FF2B5EF4-FFF2-40B4-BE49-F238E27FC236}">
                  <a16:creationId xmlns:a16="http://schemas.microsoft.com/office/drawing/2014/main" id="{55C4E75F-C7CA-46CA-BDB8-705EAC0B9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4" name="图片 13">
              <a:extLst>
                <a:ext uri="{FF2B5EF4-FFF2-40B4-BE49-F238E27FC236}">
                  <a16:creationId xmlns:a16="http://schemas.microsoft.com/office/drawing/2014/main" id="{A1F85501-3363-4EFC-8F83-897B03347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A6DF4BA-FFEE-4233-8224-82C3727848E4}"/>
              </a:ext>
            </a:extLst>
          </p:cNvPr>
          <p:cNvSpPr/>
          <p:nvPr/>
        </p:nvSpPr>
        <p:spPr>
          <a:xfrm>
            <a:off x="2241419" y="890331"/>
            <a:ext cx="77091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all" normalizeH="0" baseline="0" noProof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all" normalizeH="0" baseline="0" noProof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all" normalizeH="0" baseline="0" noProof="0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all" normalizeH="0" baseline="0" noProof="0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57364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êu đề 1">
            <a:extLst>
              <a:ext uri="{FF2B5EF4-FFF2-40B4-BE49-F238E27FC236}">
                <a16:creationId xmlns:a16="http://schemas.microsoft.com/office/drawing/2014/main" id="{4EBC87FE-FD79-4618-9461-6F07ABB22B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65601" y="93479"/>
            <a:ext cx="10348686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bảng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Q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cỡ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vừa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5C4599-58AA-418A-9352-FF824AF9F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287" y="1165905"/>
            <a:ext cx="6067425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6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id="{BD0256C8-DBC6-4791-B48E-3835CA528F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63069" y="231513"/>
            <a:ext cx="978269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bảng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Q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cỡ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nhỏ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22956-80DA-4754-B40C-603597EFF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5" y="1557076"/>
            <a:ext cx="9086850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6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4C63952-B745-4961-B571-F865D1B107CF}"/>
              </a:ext>
            </a:extLst>
          </p:cNvPr>
          <p:cNvSpPr txBox="1"/>
          <p:nvPr/>
        </p:nvSpPr>
        <p:spPr>
          <a:xfrm>
            <a:off x="1059245" y="-60622"/>
            <a:ext cx="8894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Q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DA592BCE-374B-4C62-93C3-F3E273CAF377}"/>
              </a:ext>
            </a:extLst>
          </p:cNvPr>
          <p:cNvSpPr/>
          <p:nvPr/>
        </p:nvSpPr>
        <p:spPr>
          <a:xfrm>
            <a:off x="152507" y="904242"/>
            <a:ext cx="4274350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dụng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E9659-F298-426B-94CB-A3634575FF63}"/>
              </a:ext>
            </a:extLst>
          </p:cNvPr>
          <p:cNvSpPr txBox="1"/>
          <p:nvPr/>
        </p:nvSpPr>
        <p:spPr>
          <a:xfrm>
            <a:off x="6836638" y="4636883"/>
            <a:ext cx="4281782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Q, h, g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6586B-4A7A-423E-8B14-2DA1B7EC9154}"/>
              </a:ext>
            </a:extLst>
          </p:cNvPr>
          <p:cNvSpPr txBox="1"/>
          <p:nvPr/>
        </p:nvSpPr>
        <p:spPr>
          <a:xfrm>
            <a:off x="5976480" y="3059712"/>
            <a:ext cx="3050386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Q.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A93AB-C464-4C69-A922-67FB2E475127}"/>
              </a:ext>
            </a:extLst>
          </p:cNvPr>
          <p:cNvSpPr txBox="1"/>
          <p:nvPr/>
        </p:nvSpPr>
        <p:spPr>
          <a:xfrm>
            <a:off x="537320" y="4118282"/>
            <a:ext cx="10333880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1 con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  <a:endParaRPr lang="vi-VN" sz="28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517877-C17E-42A2-B7AA-4EDA5977FE38}"/>
              </a:ext>
            </a:extLst>
          </p:cNvPr>
          <p:cNvSpPr txBox="1"/>
          <p:nvPr/>
        </p:nvSpPr>
        <p:spPr>
          <a:xfrm>
            <a:off x="537320" y="2898069"/>
            <a:ext cx="5944165" cy="82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7DCF9-EFED-4EC8-88BB-8AFA719A2898}"/>
              </a:ext>
            </a:extLst>
          </p:cNvPr>
          <p:cNvSpPr txBox="1"/>
          <p:nvPr/>
        </p:nvSpPr>
        <p:spPr>
          <a:xfrm>
            <a:off x="581748" y="3430016"/>
            <a:ext cx="103338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D1E2B-A988-4566-8EAD-409F43C7072F}"/>
              </a:ext>
            </a:extLst>
          </p:cNvPr>
          <p:cNvSpPr txBox="1"/>
          <p:nvPr/>
        </p:nvSpPr>
        <p:spPr>
          <a:xfrm>
            <a:off x="581750" y="4485831"/>
            <a:ext cx="650210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c. Những chữ cái nào cao 2.5 ô li ?</a:t>
            </a:r>
            <a:endParaRPr lang="vi-VN" sz="280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D02CAC-F1AE-4BDF-A664-FDA5E4568B58}"/>
              </a:ext>
            </a:extLst>
          </p:cNvPr>
          <p:cNvSpPr txBox="1"/>
          <p:nvPr/>
        </p:nvSpPr>
        <p:spPr>
          <a:xfrm>
            <a:off x="581749" y="4993372"/>
            <a:ext cx="64576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2 ô li ?</a:t>
            </a:r>
            <a:endParaRPr lang="vi-VN" sz="28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F85A96-917B-458A-B503-AB2DEAB5C9BB}"/>
              </a:ext>
            </a:extLst>
          </p:cNvPr>
          <p:cNvSpPr txBox="1"/>
          <p:nvPr/>
        </p:nvSpPr>
        <p:spPr>
          <a:xfrm>
            <a:off x="6858852" y="5109860"/>
            <a:ext cx="4281782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đ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E1987DCD-C1CC-4F98-8CC7-A1788E9D4A47}"/>
              </a:ext>
            </a:extLst>
          </p:cNvPr>
          <p:cNvSpPr txBox="1"/>
          <p:nvPr/>
        </p:nvSpPr>
        <p:spPr>
          <a:xfrm>
            <a:off x="581748" y="5508152"/>
            <a:ext cx="62835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1,5 ô li ?</a:t>
            </a:r>
            <a:endParaRPr lang="vi-VN" sz="28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21" name="TextBox 18">
            <a:extLst>
              <a:ext uri="{FF2B5EF4-FFF2-40B4-BE49-F238E27FC236}">
                <a16:creationId xmlns:a16="http://schemas.microsoft.com/office/drawing/2014/main" id="{20BEC8E4-189B-49BD-AF43-6BD9C48D55D4}"/>
              </a:ext>
            </a:extLst>
          </p:cNvPr>
          <p:cNvSpPr txBox="1"/>
          <p:nvPr/>
        </p:nvSpPr>
        <p:spPr>
          <a:xfrm>
            <a:off x="6814424" y="5656558"/>
            <a:ext cx="4281782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en-US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95602-4CBB-4CB5-81CF-14C9B0255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720" y="1605519"/>
            <a:ext cx="6597424" cy="151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17B2FA60-5046-4758-9A88-802492A4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344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F886439-C1C8-439F-9DA4-B12453CE7CF9}"/>
              </a:ext>
            </a:extLst>
          </p:cNvPr>
          <p:cNvSpPr/>
          <p:nvPr/>
        </p:nvSpPr>
        <p:spPr>
          <a:xfrm>
            <a:off x="2912138" y="397808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855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56ABCD-B12B-4A3E-97E5-774B1E6D8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id="{BB0743EF-320E-4511-84AA-780474F0D8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68117" y="637423"/>
            <a:ext cx="8105775" cy="1325562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Viết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câu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ứng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dụng</a:t>
            </a:r>
            <a:r>
              <a:rPr lang="en-US" b="1" dirty="0">
                <a:solidFill>
                  <a:schemeClr val="bg1"/>
                </a:solidFill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B1530D7-8D39-4B0E-987A-AF30C7B50ABB}"/>
              </a:ext>
            </a:extLst>
          </p:cNvPr>
          <p:cNvSpPr txBox="1"/>
          <p:nvPr/>
        </p:nvSpPr>
        <p:spPr>
          <a:xfrm>
            <a:off x="1633513" y="2319500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Quê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h</a:t>
            </a:r>
            <a:r>
              <a:rPr lang="vi-VN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ơng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đổi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mới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từng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B53EDA5-B47A-4F58-A8E8-83043EF7B3E3}"/>
              </a:ext>
            </a:extLst>
          </p:cNvPr>
          <p:cNvSpPr txBox="1"/>
          <p:nvPr/>
        </p:nvSpPr>
        <p:spPr>
          <a:xfrm>
            <a:off x="1579525" y="3697959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Quê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h</a:t>
            </a:r>
            <a:r>
              <a:rPr lang="vi-VN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ơng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đổi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mới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từng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18BFD-6E5E-4CDB-9342-EA2D48B89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" y="119546"/>
            <a:ext cx="1689065" cy="75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4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0422F1-F90E-4B3B-8EC7-1663A67D2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368922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483164-52C7-4691-95F4-4638E2BDF902}"/>
              </a:ext>
            </a:extLst>
          </p:cNvPr>
          <p:cNvSpPr txBox="1"/>
          <p:nvPr/>
        </p:nvSpPr>
        <p:spPr>
          <a:xfrm>
            <a:off x="5434586" y="1962574"/>
            <a:ext cx="38803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HỌC SINH THỰC HÀNH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0BC6E11F-564B-4085-ADEF-B1F0E1E43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711743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01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28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7FF114DB-2E1D-4C3F-B635-628DD4D4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166"/>
            <a:ext cx="12192000" cy="6407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B72221-AAF0-42E1-B6B8-1494ED6B3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85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7911BE3-59C2-484D-9068-D0BEA5217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030"/>
            <a:ext cx="12192000" cy="64359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608B5C-1458-4FF8-AA94-971745B83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366" y="5148899"/>
            <a:ext cx="11901268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en-US" sz="3200" dirty="0">
                <a:latin typeface="+mj-lt"/>
              </a:rPr>
              <a:t>Tên phù thủy độc ác, nham hiểm đã bắt cóc hết sinh vật biển</a:t>
            </a:r>
            <a:r>
              <a:rPr lang="en-US" altLang="en-US" sz="3200" dirty="0">
                <a:latin typeface="+mj-lt"/>
              </a:rPr>
              <a:t>. </a:t>
            </a:r>
            <a:r>
              <a:rPr lang="en-US" altLang="en-US" sz="3200" dirty="0" err="1">
                <a:latin typeface="+mj-lt"/>
              </a:rPr>
              <a:t>Các</a:t>
            </a:r>
            <a:r>
              <a:rPr lang="en-US" altLang="en-US" sz="3200" dirty="0">
                <a:latin typeface="+mj-lt"/>
              </a:rPr>
              <a:t> </a:t>
            </a:r>
            <a:r>
              <a:rPr lang="en-US" altLang="en-US" sz="3200" dirty="0" err="1">
                <a:latin typeface="+mj-lt"/>
              </a:rPr>
              <a:t>em</a:t>
            </a:r>
            <a:r>
              <a:rPr lang="en-US" altLang="en-US" sz="3200" dirty="0">
                <a:latin typeface="+mj-lt"/>
              </a:rPr>
              <a:t> </a:t>
            </a:r>
            <a:r>
              <a:rPr lang="en-US" altLang="en-US" sz="3200" dirty="0" err="1">
                <a:latin typeface="+mj-lt"/>
              </a:rPr>
              <a:t>hãy</a:t>
            </a:r>
            <a:r>
              <a:rPr lang="en-US" altLang="en-US" sz="3200" dirty="0">
                <a:latin typeface="+mj-lt"/>
              </a:rPr>
              <a:t> </a:t>
            </a:r>
            <a:r>
              <a:rPr lang="en-US" altLang="en-US" sz="3200" dirty="0" err="1">
                <a:latin typeface="+mj-lt"/>
              </a:rPr>
              <a:t>giúp</a:t>
            </a:r>
            <a:r>
              <a:rPr lang="en-US" altLang="en-US" sz="3200" dirty="0">
                <a:latin typeface="+mj-lt"/>
              </a:rPr>
              <a:t> </a:t>
            </a:r>
            <a:r>
              <a:rPr lang="en-US" altLang="en-US" sz="3200" dirty="0" err="1">
                <a:latin typeface="+mj-lt"/>
              </a:rPr>
              <a:t>các</a:t>
            </a:r>
            <a:r>
              <a:rPr lang="en-US" altLang="en-US" sz="3200" dirty="0">
                <a:latin typeface="+mj-lt"/>
              </a:rPr>
              <a:t> </a:t>
            </a:r>
            <a:r>
              <a:rPr lang="en-US" altLang="en-US" sz="3200" dirty="0" err="1">
                <a:latin typeface="+mj-lt"/>
              </a:rPr>
              <a:t>nàng</a:t>
            </a:r>
            <a:r>
              <a:rPr lang="en-US" altLang="en-US" sz="3200" dirty="0">
                <a:latin typeface="+mj-lt"/>
              </a:rPr>
              <a:t> </a:t>
            </a:r>
            <a:r>
              <a:rPr lang="en-US" altLang="en-US" sz="3200" dirty="0" err="1">
                <a:latin typeface="+mj-lt"/>
              </a:rPr>
              <a:t>tiên</a:t>
            </a:r>
            <a:r>
              <a:rPr lang="en-US" altLang="en-US" sz="3200" dirty="0">
                <a:latin typeface="+mj-lt"/>
              </a:rPr>
              <a:t> </a:t>
            </a:r>
            <a:r>
              <a:rPr lang="en-US" altLang="en-US" sz="3200" dirty="0" err="1">
                <a:latin typeface="+mj-lt"/>
              </a:rPr>
              <a:t>cá</a:t>
            </a:r>
            <a:r>
              <a:rPr lang="en-US" altLang="en-US" sz="3200" dirty="0">
                <a:latin typeface="+mj-lt"/>
              </a:rPr>
              <a:t> </a:t>
            </a:r>
            <a:r>
              <a:rPr lang="en-US" altLang="en-US" sz="3200" dirty="0" err="1">
                <a:latin typeface="+mj-lt"/>
              </a:rPr>
              <a:t>giải</a:t>
            </a:r>
            <a:r>
              <a:rPr lang="en-US" altLang="en-US" sz="3200" dirty="0">
                <a:latin typeface="+mj-lt"/>
              </a:rPr>
              <a:t> </a:t>
            </a:r>
            <a:r>
              <a:rPr lang="en-US" altLang="en-US" sz="3200" dirty="0" err="1">
                <a:latin typeface="+mj-lt"/>
              </a:rPr>
              <a:t>cứu</a:t>
            </a:r>
            <a:r>
              <a:rPr lang="en-US" altLang="en-US" sz="3200" dirty="0">
                <a:latin typeface="+mj-lt"/>
              </a:rPr>
              <a:t> </a:t>
            </a:r>
            <a:r>
              <a:rPr lang="en-US" altLang="en-US" sz="3200" dirty="0" err="1">
                <a:latin typeface="+mj-lt"/>
              </a:rPr>
              <a:t>các</a:t>
            </a:r>
            <a:r>
              <a:rPr lang="en-US" altLang="en-US" sz="3200" dirty="0">
                <a:latin typeface="+mj-lt"/>
              </a:rPr>
              <a:t> </a:t>
            </a:r>
            <a:r>
              <a:rPr lang="en-US" altLang="en-US" sz="3200" dirty="0" err="1">
                <a:latin typeface="+mj-lt"/>
              </a:rPr>
              <a:t>sinh</a:t>
            </a:r>
            <a:r>
              <a:rPr lang="en-US" altLang="en-US" sz="3200" dirty="0">
                <a:latin typeface="+mj-lt"/>
              </a:rPr>
              <a:t> </a:t>
            </a:r>
            <a:r>
              <a:rPr lang="en-US" altLang="en-US" sz="3200" dirty="0" err="1">
                <a:latin typeface="+mj-lt"/>
              </a:rPr>
              <a:t>vật</a:t>
            </a:r>
            <a:r>
              <a:rPr lang="en-US" altLang="en-US" sz="3200" dirty="0">
                <a:latin typeface="+mj-lt"/>
              </a:rPr>
              <a:t> </a:t>
            </a:r>
            <a:r>
              <a:rPr lang="en-US" altLang="en-US" sz="3200" dirty="0" err="1">
                <a:latin typeface="+mj-lt"/>
              </a:rPr>
              <a:t>biển</a:t>
            </a:r>
            <a:r>
              <a:rPr lang="en-US" altLang="en-US" sz="3200" dirty="0">
                <a:latin typeface="+mj-lt"/>
              </a:rPr>
              <a:t> </a:t>
            </a:r>
            <a:r>
              <a:rPr lang="en-US" altLang="en-US" sz="3200" dirty="0" err="1">
                <a:latin typeface="+mj-lt"/>
              </a:rPr>
              <a:t>nhé</a:t>
            </a:r>
            <a:r>
              <a:rPr lang="en-US" altLang="en-US" sz="3200" dirty="0"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6781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8031ACEC-8B13-4AF5-99AD-8F33F92EA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098"/>
            <a:ext cx="12192000" cy="6421902"/>
          </a:xfrm>
          <a:prstGeom prst="rect">
            <a:avLst/>
          </a:prstGeom>
        </p:spPr>
      </p:pic>
      <p:pic>
        <p:nvPicPr>
          <p:cNvPr id="4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0C8C4127-3724-4EE3-9CD0-06F7B98A9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13" y="1129544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EDA83EDE-A7A9-4AA0-8618-BECA2A1CB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6" y="965067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2CBF87D2-DA66-4CA4-9E31-F0586D736A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FDBC4E7F-2D04-4824-8852-6536AE8042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2" y="4648200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id="{014528CF-CA32-4ABA-8F51-3B6632BA8BFC}"/>
              </a:ext>
            </a:extLst>
          </p:cNvPr>
          <p:cNvSpPr/>
          <p:nvPr/>
        </p:nvSpPr>
        <p:spPr>
          <a:xfrm>
            <a:off x="9977212" y="5718628"/>
            <a:ext cx="2113188" cy="950686"/>
          </a:xfrm>
          <a:prstGeom prst="notch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u="sng" dirty="0">
                <a:solidFill>
                  <a:schemeClr val="tx1"/>
                </a:solidFill>
              </a:rPr>
              <a:t>VỀ </a:t>
            </a:r>
            <a:r>
              <a:rPr lang="en-US" sz="1400" b="1" u="sng" dirty="0">
                <a:solidFill>
                  <a:schemeClr val="tx1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NHÀ</a:t>
            </a:r>
            <a:r>
              <a:rPr lang="en-US" sz="1400" b="1" u="sng" dirty="0">
                <a:solidFill>
                  <a:schemeClr val="tx1"/>
                </a:solidFill>
              </a:rPr>
              <a:t> THÔI</a:t>
            </a:r>
          </a:p>
        </p:txBody>
      </p:sp>
    </p:spTree>
    <p:extLst>
      <p:ext uri="{BB962C8B-B14F-4D97-AF65-F5344CB8AC3E}">
        <p14:creationId xmlns:p14="http://schemas.microsoft.com/office/powerpoint/2010/main" val="273057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1D091EB-4BE6-4C71-A6C1-412853BA5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736"/>
            <a:ext cx="12192000" cy="6418264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3E872EE6-F662-4F73-B75D-B89C4053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282" y="1002293"/>
            <a:ext cx="5036907" cy="5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E9AC94F-6283-4933-8741-4E5357310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4687" y="5965371"/>
            <a:ext cx="827314" cy="892629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C4FB9FC5-35ED-4B38-AE5D-00793421FCF2}"/>
              </a:ext>
            </a:extLst>
          </p:cNvPr>
          <p:cNvSpPr/>
          <p:nvPr/>
        </p:nvSpPr>
        <p:spPr>
          <a:xfrm>
            <a:off x="8769438" y="618745"/>
            <a:ext cx="1068301" cy="995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B5FF0B73-752E-4953-941B-948C8BA9906C}"/>
              </a:ext>
            </a:extLst>
          </p:cNvPr>
          <p:cNvSpPr/>
          <p:nvPr/>
        </p:nvSpPr>
        <p:spPr>
          <a:xfrm>
            <a:off x="8672787" y="1928646"/>
            <a:ext cx="728387" cy="6240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51237B33-9DF8-4D0D-AC4C-7D55C188A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68" y="4054581"/>
            <a:ext cx="1408215" cy="203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920756CA-EFF3-4591-8938-746E7F02DA1D}"/>
              </a:ext>
            </a:extLst>
          </p:cNvPr>
          <p:cNvSpPr/>
          <p:nvPr/>
        </p:nvSpPr>
        <p:spPr>
          <a:xfrm>
            <a:off x="740229" y="1442536"/>
            <a:ext cx="6678955" cy="2220328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P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99934B2F-3BA7-4073-A71F-007FCE90CCD8}"/>
              </a:ext>
            </a:extLst>
          </p:cNvPr>
          <p:cNvSpPr/>
          <p:nvPr/>
        </p:nvSpPr>
        <p:spPr>
          <a:xfrm>
            <a:off x="4920759" y="3941412"/>
            <a:ext cx="5181183" cy="280070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C00000"/>
                </a:solidFill>
              </a:rPr>
              <a:t>Chữ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hoa</a:t>
            </a:r>
            <a:r>
              <a:rPr lang="en-US" sz="4000" dirty="0">
                <a:solidFill>
                  <a:srgbClr val="C00000"/>
                </a:solidFill>
              </a:rPr>
              <a:t> P </a:t>
            </a:r>
            <a:r>
              <a:rPr lang="en-US" sz="4000" dirty="0" err="1">
                <a:solidFill>
                  <a:srgbClr val="C00000"/>
                </a:solidFill>
              </a:rPr>
              <a:t>cỡ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vừa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cao</a:t>
            </a:r>
            <a:r>
              <a:rPr lang="en-US" sz="4000" dirty="0">
                <a:solidFill>
                  <a:srgbClr val="C00000"/>
                </a:solidFill>
              </a:rPr>
              <a:t> 5 ô li.</a:t>
            </a:r>
          </a:p>
        </p:txBody>
      </p:sp>
    </p:spTree>
    <p:extLst>
      <p:ext uri="{BB962C8B-B14F-4D97-AF65-F5344CB8AC3E}">
        <p14:creationId xmlns:p14="http://schemas.microsoft.com/office/powerpoint/2010/main" val="429243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772BFEA3-1AEA-48A3-A178-6B60ED76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62"/>
            <a:ext cx="12192000" cy="6450037"/>
          </a:xfrm>
          <a:prstGeom prst="rect">
            <a:avLst/>
          </a:prstGeom>
        </p:spPr>
      </p:pic>
      <p:sp>
        <p:nvSpPr>
          <p:cNvPr id="4" name="Oval Callout 1">
            <a:extLst>
              <a:ext uri="{FF2B5EF4-FFF2-40B4-BE49-F238E27FC236}">
                <a16:creationId xmlns:a16="http://schemas.microsoft.com/office/drawing/2014/main" id="{5BB1FBE4-7550-4410-BA6E-027965488F86}"/>
              </a:ext>
            </a:extLst>
          </p:cNvPr>
          <p:cNvSpPr/>
          <p:nvPr/>
        </p:nvSpPr>
        <p:spPr>
          <a:xfrm>
            <a:off x="1585915" y="643732"/>
            <a:ext cx="6716256" cy="2868612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P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5" name="Oval Callout 3">
            <a:extLst>
              <a:ext uri="{FF2B5EF4-FFF2-40B4-BE49-F238E27FC236}">
                <a16:creationId xmlns:a16="http://schemas.microsoft.com/office/drawing/2014/main" id="{A8C576A0-2CB6-4EB0-8468-FC0044BC7320}"/>
              </a:ext>
            </a:extLst>
          </p:cNvPr>
          <p:cNvSpPr/>
          <p:nvPr/>
        </p:nvSpPr>
        <p:spPr>
          <a:xfrm>
            <a:off x="5008565" y="4171950"/>
            <a:ext cx="5891664" cy="233521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P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2,5 ô li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3691987E-4B16-4E57-A93E-8C3769BF0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624045B-327E-4C5F-BFE5-77C4B6BC8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4687" y="5965371"/>
            <a:ext cx="827314" cy="892629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6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CF11FA9F-7476-4751-B304-0FFC1EB23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234"/>
            <a:ext cx="12192000" cy="639376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CB740E6-CF00-45C1-BC9F-B21FE7FDD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5" y="4519848"/>
            <a:ext cx="974728" cy="164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4">
            <a:extLst>
              <a:ext uri="{FF2B5EF4-FFF2-40B4-BE49-F238E27FC236}">
                <a16:creationId xmlns:a16="http://schemas.microsoft.com/office/drawing/2014/main" id="{18406EBC-5937-42C0-9225-2674D89F07B1}"/>
              </a:ext>
            </a:extLst>
          </p:cNvPr>
          <p:cNvSpPr/>
          <p:nvPr/>
        </p:nvSpPr>
        <p:spPr>
          <a:xfrm>
            <a:off x="2236762" y="1065673"/>
            <a:ext cx="4587046" cy="2852737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P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Callout 5">
            <a:extLst>
              <a:ext uri="{FF2B5EF4-FFF2-40B4-BE49-F238E27FC236}">
                <a16:creationId xmlns:a16="http://schemas.microsoft.com/office/drawing/2014/main" id="{24DC5B6E-B690-4B19-8FF3-759F3C9D59EA}"/>
              </a:ext>
            </a:extLst>
          </p:cNvPr>
          <p:cNvSpPr/>
          <p:nvPr/>
        </p:nvSpPr>
        <p:spPr>
          <a:xfrm>
            <a:off x="5231551" y="4394693"/>
            <a:ext cx="6472769" cy="198691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P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D61FC1B-F3FE-42AE-BB7C-7B6BD5FD5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4687" y="5965371"/>
            <a:ext cx="827314" cy="892629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15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FFF83019-F54F-4C7B-9A76-EB601F0E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62"/>
            <a:ext cx="12192000" cy="6450037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id="{A5B0D78C-BD36-49E2-9E43-C3FFBF201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321" y="3891159"/>
            <a:ext cx="1652565" cy="125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DF2C1B16-D18C-4A22-9506-C1085C46EB06}"/>
              </a:ext>
            </a:extLst>
          </p:cNvPr>
          <p:cNvSpPr/>
          <p:nvPr/>
        </p:nvSpPr>
        <p:spPr>
          <a:xfrm>
            <a:off x="1868604" y="533401"/>
            <a:ext cx="5742018" cy="2514598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Nêu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P?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58226121-B697-488B-B480-5F8439E48FEF}"/>
              </a:ext>
            </a:extLst>
          </p:cNvPr>
          <p:cNvSpPr/>
          <p:nvPr/>
        </p:nvSpPr>
        <p:spPr>
          <a:xfrm>
            <a:off x="3933372" y="2926080"/>
            <a:ext cx="8030648" cy="3945413"/>
          </a:xfrm>
          <a:prstGeom prst="wedgeEllipseCallout">
            <a:avLst>
              <a:gd name="adj1" fmla="val -71418"/>
              <a:gd name="adj2" fmla="val -10104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/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móc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ngược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lượn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móc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cong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phía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cong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lượn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DD00957-CD52-4C50-94C5-876EB918E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4687" y="5965371"/>
            <a:ext cx="827314" cy="892629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30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1523</TotalTime>
  <Words>541</Words>
  <Application>Microsoft Office PowerPoint</Application>
  <PresentationFormat>Widescreen</PresentationFormat>
  <Paragraphs>66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HP001 4 hàng</vt:lpstr>
      <vt:lpstr>Impact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bảng con chữ hoa Q cỡ vừa</vt:lpstr>
      <vt:lpstr>Viết bảng con chữ hoa Q cỡ nhỏ</vt:lpstr>
      <vt:lpstr>PowerPoint Presentation</vt:lpstr>
      <vt:lpstr>Viết câu ứng dụng: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77</cp:revision>
  <dcterms:created xsi:type="dcterms:W3CDTF">2021-11-01T08:16:43Z</dcterms:created>
  <dcterms:modified xsi:type="dcterms:W3CDTF">2021-12-29T02:56:20Z</dcterms:modified>
</cp:coreProperties>
</file>