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0" r:id="rId2"/>
    <p:sldId id="258" r:id="rId3"/>
    <p:sldId id="317" r:id="rId4"/>
    <p:sldId id="312" r:id="rId5"/>
    <p:sldId id="313" r:id="rId6"/>
    <p:sldId id="316" r:id="rId7"/>
    <p:sldId id="315" r:id="rId8"/>
    <p:sldId id="310" r:id="rId9"/>
    <p:sldId id="321" r:id="rId10"/>
    <p:sldId id="314" r:id="rId11"/>
    <p:sldId id="319" r:id="rId12"/>
    <p:sldId id="318" r:id="rId13"/>
    <p:sldId id="259" r:id="rId14"/>
    <p:sldId id="303" r:id="rId15"/>
    <p:sldId id="322" r:id="rId16"/>
    <p:sldId id="304" r:id="rId17"/>
    <p:sldId id="324" r:id="rId18"/>
    <p:sldId id="325" r:id="rId19"/>
    <p:sldId id="326" r:id="rId20"/>
    <p:sldId id="403" r:id="rId21"/>
    <p:sldId id="371" r:id="rId22"/>
    <p:sldId id="404" r:id="rId23"/>
    <p:sldId id="407" r:id="rId24"/>
    <p:sldId id="410" r:id="rId25"/>
    <p:sldId id="408" r:id="rId26"/>
    <p:sldId id="409" r:id="rId27"/>
    <p:sldId id="3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B7D9"/>
    <a:srgbClr val="61EBF9"/>
    <a:srgbClr val="E51FBB"/>
    <a:srgbClr val="F187DA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2164" autoAdjust="0"/>
  </p:normalViewPr>
  <p:slideViewPr>
    <p:cSldViewPr snapToGrid="0">
      <p:cViewPr>
        <p:scale>
          <a:sx n="75" d="100"/>
          <a:sy n="75" d="100"/>
        </p:scale>
        <p:origin x="-130" y="-18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24B90-7FE2-438E-8627-9F649C7C7BB2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95E07-2CAC-430A-8627-C82008EBD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1918440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363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1872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5296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9118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01005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21132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3686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650" r:id="rId7"/>
    <p:sldLayoutId id="2147483747" r:id="rId8"/>
    <p:sldLayoutId id="2147483748" r:id="rId9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3.xml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12" Type="http://schemas.openxmlformats.org/officeDocument/2006/relationships/slide" Target="slide10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5.xml"/><Relationship Id="rId10" Type="http://schemas.openxmlformats.org/officeDocument/2006/relationships/slide" Target="slide9.xml"/><Relationship Id="rId4" Type="http://schemas.openxmlformats.org/officeDocument/2006/relationships/slide" Target="slide4.xml"/><Relationship Id="rId9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NULL" TargetMode="Externa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1.png"/><Relationship Id="rId4" Type="http://schemas.microsoft.com/office/2007/relationships/media" Target="../media/media4.mp3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41.png"/><Relationship Id="rId5" Type="http://schemas.openxmlformats.org/officeDocument/2006/relationships/audio" Target="NULL" TargetMode="External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44.png"/><Relationship Id="rId5" Type="http://schemas.openxmlformats.org/officeDocument/2006/relationships/audio" Target="NULL" TargetMode="External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47.png"/><Relationship Id="rId5" Type="http://schemas.openxmlformats.org/officeDocument/2006/relationships/audio" Target="NULL" TargetMode="External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32673" y="1658361"/>
            <a:ext cx="8956299" cy="2336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Đàn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nở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028" y="5013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369" y="629330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749CBE-2723-4FAB-B734-2D0E165ED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12192000" cy="64423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034E99-E329-4EDC-BDD4-5F55A09F6537}"/>
              </a:ext>
            </a:extLst>
          </p:cNvPr>
          <p:cNvSpPr/>
          <p:nvPr/>
        </p:nvSpPr>
        <p:spPr>
          <a:xfrm>
            <a:off x="170295" y="437342"/>
            <a:ext cx="9801851" cy="101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Avo" panose="02040603050506020204" pitchFamily="18" charset="0"/>
              </a:rPr>
              <a:t>Chim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bồ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biểu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tượng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bình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Chim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bồ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giúp</a:t>
            </a:r>
            <a:r>
              <a:rPr lang="en-US" sz="3200" dirty="0"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</a:rPr>
              <a:t>người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thư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23C708-AFC2-4888-B23B-4F6E1F3C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3" y="2163256"/>
            <a:ext cx="4446730" cy="3988161"/>
          </a:xfrm>
          <a:prstGeom prst="rect">
            <a:avLst/>
          </a:prstGeom>
        </p:spPr>
      </p:pic>
      <p:sp>
        <p:nvSpPr>
          <p:cNvPr id="10" name="Action Button: Home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40DCB7FD-CCD4-4B0F-8D2C-746BEB5F6AF9}"/>
              </a:ext>
            </a:extLst>
          </p:cNvPr>
          <p:cNvSpPr/>
          <p:nvPr/>
        </p:nvSpPr>
        <p:spPr>
          <a:xfrm>
            <a:off x="170295" y="6137561"/>
            <a:ext cx="685800" cy="581892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22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chuyện: Vịt con lông vàng - Thư viện mầm non">
            <a:extLst>
              <a:ext uri="{FF2B5EF4-FFF2-40B4-BE49-F238E27FC236}">
                <a16:creationId xmlns="" xmlns:a16="http://schemas.microsoft.com/office/drawing/2014/main" id="{43A42326-2DFE-4BBA-855A-29E04BA05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/>
        </p:blipFill>
        <p:spPr bwMode="auto">
          <a:xfrm>
            <a:off x="1591702" y="1229318"/>
            <a:ext cx="9008596" cy="562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Home 2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2CE6F956-156E-477C-85C4-BA088D4D4BFE}"/>
              </a:ext>
            </a:extLst>
          </p:cNvPr>
          <p:cNvSpPr/>
          <p:nvPr/>
        </p:nvSpPr>
        <p:spPr>
          <a:xfrm>
            <a:off x="131823" y="6056052"/>
            <a:ext cx="685800" cy="581892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991FD92-7C1C-4A46-A7FB-D50321355E06}"/>
              </a:ext>
            </a:extLst>
          </p:cNvPr>
          <p:cNvSpPr/>
          <p:nvPr/>
        </p:nvSpPr>
        <p:spPr>
          <a:xfrm>
            <a:off x="1" y="502964"/>
            <a:ext cx="12191999" cy="1452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UTM Avo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vịt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vịt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con.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Vịt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nuôi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vịt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505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BA5A8C1-30A9-4178-A2BF-11EAA75B1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99"/>
          <a:stretch/>
        </p:blipFill>
        <p:spPr>
          <a:xfrm>
            <a:off x="0" y="447675"/>
            <a:ext cx="12192000" cy="6410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D68E6A-7ED9-47CB-9E17-E147027ED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46" y="2439785"/>
            <a:ext cx="3726871" cy="43212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9C8CFAA-C02E-4748-B26A-362E7140983B}"/>
              </a:ext>
            </a:extLst>
          </p:cNvPr>
          <p:cNvSpPr/>
          <p:nvPr/>
        </p:nvSpPr>
        <p:spPr>
          <a:xfrm>
            <a:off x="1663909" y="584843"/>
            <a:ext cx="9465380" cy="101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Chó rất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trung thành và gần gũi với con người. Người ta nuôi chó để giữ nhà.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Action Button: Home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2043060A-2887-4FA9-9E83-731A1447E8F1}"/>
              </a:ext>
            </a:extLst>
          </p:cNvPr>
          <p:cNvSpPr/>
          <p:nvPr/>
        </p:nvSpPr>
        <p:spPr>
          <a:xfrm>
            <a:off x="142587" y="6119379"/>
            <a:ext cx="685800" cy="581892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41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32">
            <a:extLst>
              <a:ext uri="{FF2B5EF4-FFF2-40B4-BE49-F238E27FC236}">
                <a16:creationId xmlns="" xmlns:a16="http://schemas.microsoft.com/office/drawing/2014/main" id="{9160F304-D3FE-44CE-A91E-4B34DBB1045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060661" y="133153"/>
            <a:ext cx="2063750" cy="59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3657600" lvl="8" indent="-3657600" defTabSz="609524">
              <a:buNone/>
              <a:defRPr/>
            </a:pPr>
            <a:r>
              <a:rPr lang="en-US" altLang="zh-C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BE8CFC1-0A20-43E3-BA44-4B3B4AABB3E2}"/>
              </a:ext>
            </a:extLst>
          </p:cNvPr>
          <p:cNvSpPr txBox="1"/>
          <p:nvPr/>
        </p:nvSpPr>
        <p:spPr>
          <a:xfrm>
            <a:off x="546210" y="7654623"/>
            <a:ext cx="5442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bong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0521654-2387-4D8E-9D04-41C3E1916B6E}"/>
              </a:ext>
            </a:extLst>
          </p:cNvPr>
          <p:cNvSpPr txBox="1"/>
          <p:nvPr/>
        </p:nvSpPr>
        <p:spPr>
          <a:xfrm>
            <a:off x="6573553" y="7777734"/>
            <a:ext cx="4770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bão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E7FAF7-7735-4E81-B2DB-60AC83C1776D}"/>
              </a:ext>
            </a:extLst>
          </p:cNvPr>
          <p:cNvSpPr txBox="1"/>
          <p:nvPr/>
        </p:nvSpPr>
        <p:spPr>
          <a:xfrm>
            <a:off x="124676" y="953713"/>
            <a:ext cx="11935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Xếp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tên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nhóm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nuôi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nuôi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nuôi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hoang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dã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)</a:t>
            </a:r>
            <a:endParaRPr 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="" xmlns:a16="http://schemas.microsoft.com/office/drawing/2014/main" id="{814A24C2-E3CE-4881-9662-AD54AC6A1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54916"/>
              </p:ext>
            </p:extLst>
          </p:nvPr>
        </p:nvGraphicFramePr>
        <p:xfrm>
          <a:off x="909067" y="2839318"/>
          <a:ext cx="10366938" cy="3101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3469">
                  <a:extLst>
                    <a:ext uri="{9D8B030D-6E8A-4147-A177-3AD203B41FA5}">
                      <a16:colId xmlns="" xmlns:a16="http://schemas.microsoft.com/office/drawing/2014/main" val="643338533"/>
                    </a:ext>
                  </a:extLst>
                </a:gridCol>
                <a:gridCol w="5183469">
                  <a:extLst>
                    <a:ext uri="{9D8B030D-6E8A-4147-A177-3AD203B41FA5}">
                      <a16:colId xmlns="" xmlns:a16="http://schemas.microsoft.com/office/drawing/2014/main" val="4286787980"/>
                    </a:ext>
                  </a:extLst>
                </a:gridCol>
              </a:tblGrid>
              <a:tr h="12337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Những con vật được nuôi trong nhà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 (vật nuôi)</a:t>
                      </a:r>
                    </a:p>
                    <a:p>
                      <a:endParaRPr lang="en-US" sz="240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Những con vật không được nuôi trong nhà </a:t>
                      </a:r>
                    </a:p>
                    <a:p>
                      <a:pPr algn="ctr"/>
                      <a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(động vật hoang dã)</a:t>
                      </a:r>
                      <a:endParaRPr lang="en-US" sz="240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52710388"/>
                  </a:ext>
                </a:extLst>
              </a:tr>
              <a:tr h="18676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52373677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19D0906-71F0-426B-A4DA-F0A41C40A126}"/>
              </a:ext>
            </a:extLst>
          </p:cNvPr>
          <p:cNvSpPr txBox="1"/>
          <p:nvPr/>
        </p:nvSpPr>
        <p:spPr>
          <a:xfrm>
            <a:off x="1931436" y="4586709"/>
            <a:ext cx="75080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D01953B-DD91-4592-A2DD-E1861EEB4C88}"/>
              </a:ext>
            </a:extLst>
          </p:cNvPr>
          <p:cNvSpPr txBox="1"/>
          <p:nvPr/>
        </p:nvSpPr>
        <p:spPr>
          <a:xfrm>
            <a:off x="915995" y="4600592"/>
            <a:ext cx="131920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>
                <a:latin typeface="UTM Avo" panose="02040603050506020204" pitchFamily="18" charset="0"/>
                <a:cs typeface="Times New Roman" pitchFamily="18" charset="0"/>
              </a:rPr>
              <a:t>bò, bê,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260741E-A55A-4CE1-9F8D-EA4995283178}"/>
              </a:ext>
            </a:extLst>
          </p:cNvPr>
          <p:cNvSpPr txBox="1"/>
          <p:nvPr/>
        </p:nvSpPr>
        <p:spPr>
          <a:xfrm>
            <a:off x="4114595" y="4601958"/>
            <a:ext cx="65809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vịt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B8CA912-592F-4822-AA48-3F512427EDCA}"/>
              </a:ext>
            </a:extLst>
          </p:cNvPr>
          <p:cNvSpPr txBox="1"/>
          <p:nvPr/>
        </p:nvSpPr>
        <p:spPr>
          <a:xfrm>
            <a:off x="2388683" y="4591013"/>
            <a:ext cx="86251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lợn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AEA430B-BFBE-4CD4-A0B4-DE052E67E44E}"/>
              </a:ext>
            </a:extLst>
          </p:cNvPr>
          <p:cNvSpPr txBox="1"/>
          <p:nvPr/>
        </p:nvSpPr>
        <p:spPr>
          <a:xfrm>
            <a:off x="2988291" y="4596015"/>
            <a:ext cx="123826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bồ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E8AD6D1-9A4A-44A7-89EC-31808449E497}"/>
              </a:ext>
            </a:extLst>
          </p:cNvPr>
          <p:cNvSpPr txBox="1"/>
          <p:nvPr/>
        </p:nvSpPr>
        <p:spPr>
          <a:xfrm>
            <a:off x="4648669" y="4596869"/>
            <a:ext cx="94949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chó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10B7CD6-15E8-42D0-B445-3FECB962B269}"/>
              </a:ext>
            </a:extLst>
          </p:cNvPr>
          <p:cNvSpPr txBox="1"/>
          <p:nvPr/>
        </p:nvSpPr>
        <p:spPr>
          <a:xfrm>
            <a:off x="6182894" y="4605940"/>
            <a:ext cx="168985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hổ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FB370E2-8978-46ED-B4ED-AE655441E715}"/>
              </a:ext>
            </a:extLst>
          </p:cNvPr>
          <p:cNvSpPr txBox="1"/>
          <p:nvPr/>
        </p:nvSpPr>
        <p:spPr>
          <a:xfrm>
            <a:off x="6718881" y="4595807"/>
            <a:ext cx="99255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gấu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0C5DA66-7202-4CBE-97F2-063A635CE43E}"/>
              </a:ext>
            </a:extLst>
          </p:cNvPr>
          <p:cNvSpPr txBox="1"/>
          <p:nvPr/>
        </p:nvSpPr>
        <p:spPr>
          <a:xfrm>
            <a:off x="7417820" y="4594964"/>
            <a:ext cx="101932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sư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7AB64ED-26F7-47D8-99DA-0CCC46830DDE}"/>
              </a:ext>
            </a:extLst>
          </p:cNvPr>
          <p:cNvSpPr txBox="1"/>
          <p:nvPr/>
        </p:nvSpPr>
        <p:spPr>
          <a:xfrm>
            <a:off x="8294909" y="4600674"/>
            <a:ext cx="202765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hươu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itchFamily="18" charset="0"/>
              </a:rPr>
              <a:t>cổ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35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23577B2-05CF-4F38-96A8-D756B2ED1DA6}"/>
              </a:ext>
            </a:extLst>
          </p:cNvPr>
          <p:cNvSpPr/>
          <p:nvPr/>
        </p:nvSpPr>
        <p:spPr>
          <a:xfrm>
            <a:off x="1647507" y="679903"/>
            <a:ext cx="8896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1: ĐÀN GÀ MỚI NỞ (TRÍCH)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6E2DE86-633A-470A-A9B3-91429D4F8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51" y="1865060"/>
            <a:ext cx="9115497" cy="40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7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E69C906-3EE0-4204-A8E4-BA12FE858541}"/>
              </a:ext>
            </a:extLst>
          </p:cNvPr>
          <p:cNvSpPr/>
          <p:nvPr/>
        </p:nvSpPr>
        <p:spPr>
          <a:xfrm>
            <a:off x="755241" y="1295186"/>
            <a:ext cx="361679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Lông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vàng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mát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dịu</a:t>
            </a:r>
            <a:endParaRPr lang="en-US" sz="24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đen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ngời</a:t>
            </a:r>
            <a:endParaRPr lang="en-US" sz="24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Ta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lắm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!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BE276ED-7E37-4EAC-B388-FE8F05F36764}"/>
              </a:ext>
            </a:extLst>
          </p:cNvPr>
          <p:cNvSpPr/>
          <p:nvPr/>
        </p:nvSpPr>
        <p:spPr>
          <a:xfrm>
            <a:off x="4391891" y="357161"/>
            <a:ext cx="30428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Đàn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nở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Trích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C84A09A-3A56-4F51-B21B-E57F23BC3A5F}"/>
              </a:ext>
            </a:extLst>
          </p:cNvPr>
          <p:cNvSpPr/>
          <p:nvPr/>
        </p:nvSpPr>
        <p:spPr>
          <a:xfrm>
            <a:off x="755241" y="3166676"/>
            <a:ext cx="39205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Mẹ dang đôi cánh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Con biến vào trong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Mẹ ngẩng đầu trông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Bọn diều, bọn quạ.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38EB24F-E7E5-4C9D-8D4B-A547738C8D5F}"/>
              </a:ext>
            </a:extLst>
          </p:cNvPr>
          <p:cNvSpPr/>
          <p:nvPr/>
        </p:nvSpPr>
        <p:spPr>
          <a:xfrm>
            <a:off x="4244252" y="1364047"/>
            <a:ext cx="39813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</a:rPr>
              <a:t>Bây giờ thong thả</a:t>
            </a:r>
            <a:br>
              <a:rPr lang="en-US" sz="2400">
                <a:latin typeface="UTM Avo" panose="02040603050506020204" pitchFamily="18" charset="0"/>
              </a:rPr>
            </a:br>
            <a:r>
              <a:rPr lang="en-US" sz="2400">
                <a:latin typeface="UTM Avo" panose="02040603050506020204" pitchFamily="18" charset="0"/>
              </a:rPr>
              <a:t>Mẹ đi lên đầu</a:t>
            </a:r>
            <a:br>
              <a:rPr lang="en-US" sz="2400">
                <a:latin typeface="UTM Avo" panose="02040603050506020204" pitchFamily="18" charset="0"/>
              </a:rPr>
            </a:br>
            <a:r>
              <a:rPr lang="en-US" sz="2400">
                <a:latin typeface="UTM Avo" panose="02040603050506020204" pitchFamily="18" charset="0"/>
              </a:rPr>
              <a:t>Đàn con bé xíu</a:t>
            </a:r>
            <a:br>
              <a:rPr lang="en-US" sz="2400">
                <a:latin typeface="UTM Avo" panose="02040603050506020204" pitchFamily="18" charset="0"/>
              </a:rPr>
            </a:br>
            <a:r>
              <a:rPr lang="en-US" sz="2400">
                <a:latin typeface="UTM Avo" panose="02040603050506020204" pitchFamily="18" charset="0"/>
              </a:rPr>
              <a:t>Líu ríu chạy sau</a:t>
            </a:r>
            <a:endParaRPr lang="en-US" sz="240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87579B6-3C99-44E3-954A-1B520A0CB364}"/>
              </a:ext>
            </a:extLst>
          </p:cNvPr>
          <p:cNvSpPr/>
          <p:nvPr/>
        </p:nvSpPr>
        <p:spPr>
          <a:xfrm>
            <a:off x="4244252" y="3166358"/>
            <a:ext cx="310142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UTM Avo" panose="02040603050506020204" pitchFamily="18" charset="0"/>
              </a:rPr>
              <a:t>Con </a:t>
            </a:r>
            <a:r>
              <a:rPr lang="en-US" sz="2400" dirty="0" err="1">
                <a:latin typeface="UTM Avo" panose="020406030505060202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đẹp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sao</a:t>
            </a:r>
            <a:endParaRPr lang="en-US" sz="2400" dirty="0">
              <a:latin typeface="UTM Avo" panose="020406030505060202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hòn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tơ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nhỏ</a:t>
            </a:r>
            <a:endParaRPr lang="en-US" sz="24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lăn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tròn</a:t>
            </a:r>
            <a:endParaRPr lang="en-US" sz="24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sân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cỏ</a:t>
            </a:r>
            <a:endParaRPr lang="en-US" sz="24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42AC8E8-C330-4BAC-A617-1687CE7A0BCB}"/>
              </a:ext>
            </a:extLst>
          </p:cNvPr>
          <p:cNvSpPr/>
          <p:nvPr/>
        </p:nvSpPr>
        <p:spPr>
          <a:xfrm>
            <a:off x="7733263" y="3221693"/>
            <a:ext cx="39813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Vườn trưa gió mát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Bướm bay rập rờn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Quanh đôi chân mẹ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Một rừng chân con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                        Phạm Hổ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55A9643-373C-4DB1-904A-E311830F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928" y="4977158"/>
            <a:ext cx="7435121" cy="22984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FBD7588-EE1F-4838-8A2B-D8C85E4307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0" t="8236" r="10940" b="67556"/>
          <a:stretch/>
        </p:blipFill>
        <p:spPr>
          <a:xfrm>
            <a:off x="7733263" y="475914"/>
            <a:ext cx="3309971" cy="27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35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6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600"/>
                            </p:stCondLst>
                            <p:childTnLst>
                              <p:par>
                                <p:cTn id="3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2492010-BB1B-4701-B0BE-A187AE482F40}"/>
              </a:ext>
            </a:extLst>
          </p:cNvPr>
          <p:cNvSpPr/>
          <p:nvPr/>
        </p:nvSpPr>
        <p:spPr>
          <a:xfrm>
            <a:off x="622693" y="1440265"/>
            <a:ext cx="361679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Lông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vàng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mát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dịu</a:t>
            </a:r>
            <a:endParaRPr lang="en-US" sz="24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đen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ngời</a:t>
            </a:r>
            <a:endParaRPr lang="en-US" sz="24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Ta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lắm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!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19AC391-6482-4A10-8BF0-D328D3905601}"/>
              </a:ext>
            </a:extLst>
          </p:cNvPr>
          <p:cNvSpPr/>
          <p:nvPr/>
        </p:nvSpPr>
        <p:spPr>
          <a:xfrm>
            <a:off x="622693" y="486158"/>
            <a:ext cx="30428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Đàn gà mới nở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(Trích)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C3BC7AF-B422-40E4-9D7B-24B46FB44477}"/>
              </a:ext>
            </a:extLst>
          </p:cNvPr>
          <p:cNvSpPr/>
          <p:nvPr/>
        </p:nvSpPr>
        <p:spPr>
          <a:xfrm>
            <a:off x="622693" y="3249013"/>
            <a:ext cx="39205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Mẹ dang đôi cánh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Con biến vào trong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Mẹ ngẩng đầu trông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Bọn diều, bọn quạ.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D0A48BDE-5EB6-48FF-808A-0F92E319025A}"/>
              </a:ext>
            </a:extLst>
          </p:cNvPr>
          <p:cNvCxnSpPr/>
          <p:nvPr/>
        </p:nvCxnSpPr>
        <p:spPr>
          <a:xfrm>
            <a:off x="6507206" y="561557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3">
            <a:extLst>
              <a:ext uri="{FF2B5EF4-FFF2-40B4-BE49-F238E27FC236}">
                <a16:creationId xmlns="" xmlns:a16="http://schemas.microsoft.com/office/drawing/2014/main" id="{5A0B5801-F7A0-4B16-98AB-D6585AFB9071}"/>
              </a:ext>
            </a:extLst>
          </p:cNvPr>
          <p:cNvSpPr/>
          <p:nvPr/>
        </p:nvSpPr>
        <p:spPr>
          <a:xfrm>
            <a:off x="7811519" y="644039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5AB9A43-12F4-4582-A4B9-A036B6B702CB}"/>
              </a:ext>
            </a:extLst>
          </p:cNvPr>
          <p:cNvSpPr/>
          <p:nvPr/>
        </p:nvSpPr>
        <p:spPr>
          <a:xfrm>
            <a:off x="622693" y="5112555"/>
            <a:ext cx="39813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</a:rPr>
              <a:t>Bây giờ thong thả</a:t>
            </a:r>
            <a:br>
              <a:rPr lang="en-US" sz="2400">
                <a:latin typeface="UTM Avo" panose="02040603050506020204" pitchFamily="18" charset="0"/>
              </a:rPr>
            </a:br>
            <a:r>
              <a:rPr lang="en-US" sz="2400">
                <a:latin typeface="UTM Avo" panose="02040603050506020204" pitchFamily="18" charset="0"/>
              </a:rPr>
              <a:t>Mẹ đi lên đầu</a:t>
            </a:r>
            <a:br>
              <a:rPr lang="en-US" sz="2400">
                <a:latin typeface="UTM Avo" panose="02040603050506020204" pitchFamily="18" charset="0"/>
              </a:rPr>
            </a:br>
            <a:r>
              <a:rPr lang="en-US" sz="2400">
                <a:latin typeface="UTM Avo" panose="02040603050506020204" pitchFamily="18" charset="0"/>
              </a:rPr>
              <a:t>Đàn con bé xíu</a:t>
            </a:r>
            <a:br>
              <a:rPr lang="en-US" sz="2400">
                <a:latin typeface="UTM Avo" panose="02040603050506020204" pitchFamily="18" charset="0"/>
              </a:rPr>
            </a:br>
            <a:r>
              <a:rPr lang="en-US" sz="2400">
                <a:latin typeface="UTM Avo" panose="02040603050506020204" pitchFamily="18" charset="0"/>
              </a:rPr>
              <a:t>Líu ríu chạy sau</a:t>
            </a:r>
            <a:endParaRPr lang="en-US" sz="240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31C1DB-F5A1-47D6-85F6-1C5F808D1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09" y="5062017"/>
            <a:ext cx="2887798" cy="1670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067FC3-DBF3-4597-AE88-552D931AD6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0" t="8236" r="10940" b="67556"/>
          <a:stretch/>
        </p:blipFill>
        <p:spPr>
          <a:xfrm>
            <a:off x="4239491" y="1121352"/>
            <a:ext cx="1854264" cy="15215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A765257-BC86-4451-85ED-5895D05DDED1}"/>
              </a:ext>
            </a:extLst>
          </p:cNvPr>
          <p:cNvSpPr/>
          <p:nvPr/>
        </p:nvSpPr>
        <p:spPr>
          <a:xfrm>
            <a:off x="6941733" y="1592676"/>
            <a:ext cx="2232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mát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dịu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1B55C29-BE5D-4DCB-BE56-9AF2728FE112}"/>
              </a:ext>
            </a:extLst>
          </p:cNvPr>
          <p:cNvSpPr/>
          <p:nvPr/>
        </p:nvSpPr>
        <p:spPr>
          <a:xfrm>
            <a:off x="6949409" y="2187767"/>
            <a:ext cx="2232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sáng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ngời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B0101B9-8FB5-450F-870F-005774A8A6E5}"/>
              </a:ext>
            </a:extLst>
          </p:cNvPr>
          <p:cNvSpPr/>
          <p:nvPr/>
        </p:nvSpPr>
        <p:spPr>
          <a:xfrm>
            <a:off x="6949409" y="2782858"/>
            <a:ext cx="2232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</a:rPr>
              <a:t>líu ríu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155CD2D-97B6-4682-A793-AE0C0D0E5FE8}"/>
              </a:ext>
            </a:extLst>
          </p:cNvPr>
          <p:cNvSpPr/>
          <p:nvPr/>
        </p:nvSpPr>
        <p:spPr>
          <a:xfrm>
            <a:off x="6949409" y="3293081"/>
            <a:ext cx="2232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hòn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tơ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8085A52-777A-4DD2-A918-E4391C281311}"/>
              </a:ext>
            </a:extLst>
          </p:cNvPr>
          <p:cNvSpPr/>
          <p:nvPr/>
        </p:nvSpPr>
        <p:spPr>
          <a:xfrm>
            <a:off x="629535" y="1460864"/>
            <a:ext cx="398138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UTM Avo" panose="02040603050506020204" pitchFamily="18" charset="0"/>
              </a:rPr>
              <a:t>Con </a:t>
            </a:r>
            <a:r>
              <a:rPr lang="en-US" sz="2400" dirty="0" err="1">
                <a:latin typeface="UTM Avo" panose="020406030505060202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đẹp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sao</a:t>
            </a:r>
            <a:endParaRPr lang="en-US" sz="2400" dirty="0">
              <a:latin typeface="UTM Avo" panose="020406030505060202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hòn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tơ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nhỏ</a:t>
            </a:r>
            <a:endParaRPr lang="en-US" sz="24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lăn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tròn</a:t>
            </a:r>
            <a:endParaRPr lang="en-US" sz="24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sân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cỏ</a:t>
            </a:r>
            <a:endParaRPr lang="en-US" sz="24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C5DD5ED-2131-44E7-9A1F-AD52C6C11ADA}"/>
              </a:ext>
            </a:extLst>
          </p:cNvPr>
          <p:cNvSpPr/>
          <p:nvPr/>
        </p:nvSpPr>
        <p:spPr>
          <a:xfrm>
            <a:off x="629535" y="3249013"/>
            <a:ext cx="39813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Vườn trưa gió mát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Bướm bay rập rờn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Quanh đôi chân mẹ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Một rừng chân con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                        Phạm Hổ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288AED2-E8B7-418E-A877-EC21E594FCE1}"/>
              </a:ext>
            </a:extLst>
          </p:cNvPr>
          <p:cNvSpPr/>
          <p:nvPr/>
        </p:nvSpPr>
        <p:spPr>
          <a:xfrm>
            <a:off x="6949409" y="3887649"/>
            <a:ext cx="2232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lăn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tròn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B75035A-DBCE-4BB3-8D8D-FC96A2E94453}"/>
              </a:ext>
            </a:extLst>
          </p:cNvPr>
          <p:cNvSpPr/>
          <p:nvPr/>
        </p:nvSpPr>
        <p:spPr>
          <a:xfrm>
            <a:off x="6949409" y="4482217"/>
            <a:ext cx="2232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rập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rờn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11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0000000我图PPT\00001PNG素材\儿童卡通\1124.png">
            <a:extLst>
              <a:ext uri="{FF2B5EF4-FFF2-40B4-BE49-F238E27FC236}">
                <a16:creationId xmlns="" xmlns:a16="http://schemas.microsoft.com/office/drawing/2014/main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2377695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14249F1-F075-4BD9-A20D-7D09F6A79962}"/>
              </a:ext>
            </a:extLst>
          </p:cNvPr>
          <p:cNvSpPr/>
          <p:nvPr/>
        </p:nvSpPr>
        <p:spPr>
          <a:xfrm>
            <a:off x="-635406" y="394483"/>
            <a:ext cx="58928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spc="50" dirty="0">
                <a:ln w="11430"/>
                <a:solidFill>
                  <a:srgbClr val="FF0000"/>
                </a:solidFill>
                <a:latin typeface="+mj-lt"/>
                <a:cs typeface="Times New Roman" pitchFamily="18" charset="0"/>
              </a:rPr>
              <a:t>CHÚ THÍCH</a:t>
            </a:r>
            <a:endParaRPr lang="en-US" sz="6000" b="1" spc="50" dirty="0">
              <a:ln w="11430"/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D5FBF49-3FB5-41C4-B842-8ABA6B34502D}"/>
              </a:ext>
            </a:extLst>
          </p:cNvPr>
          <p:cNvSpPr/>
          <p:nvPr/>
        </p:nvSpPr>
        <p:spPr>
          <a:xfrm>
            <a:off x="3336990" y="5759488"/>
            <a:ext cx="50847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Líu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ríu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dính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nhau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5C95472-D8E1-4A5D-8CAF-C689B7BA44A5}"/>
              </a:ext>
            </a:extLst>
          </p:cNvPr>
          <p:cNvSpPr/>
          <p:nvPr/>
        </p:nvSpPr>
        <p:spPr>
          <a:xfrm>
            <a:off x="8855009" y="3959722"/>
            <a:ext cx="31337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Hòn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tơ</a:t>
            </a:r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cuộn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tơ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tơ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sợi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mảnh,mượt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)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9E19D0F-B092-48FA-9875-DECB92485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300" y="1178064"/>
            <a:ext cx="2399262" cy="239926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Chú Gà Con ♫ Gà Con Ơi ♫♫♫ Nhạc thiếu nhi vui nhộn sôi động hay nhất">
            <a:hlinkClick r:id="" action="ppaction://media"/>
            <a:extLst>
              <a:ext uri="{FF2B5EF4-FFF2-40B4-BE49-F238E27FC236}">
                <a16:creationId xmlns="" xmlns:a16="http://schemas.microsoft.com/office/drawing/2014/main" id="{778154D7-57D1-46E4-92CA-6030E25CB1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646" end="98132.42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6347" y="1915886"/>
            <a:ext cx="5113312" cy="3470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6CE570C-0CED-426D-A210-70C32B85DB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347" y="2003010"/>
            <a:ext cx="830062" cy="58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0000000我图PPT\00001PNG素材\儿童卡通\1124.png">
            <a:extLst>
              <a:ext uri="{FF2B5EF4-FFF2-40B4-BE49-F238E27FC236}">
                <a16:creationId xmlns="" xmlns:a16="http://schemas.microsoft.com/office/drawing/2014/main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2377695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D08E4AA-56B4-4FFA-A4BB-CD1261D71D4D}"/>
              </a:ext>
            </a:extLst>
          </p:cNvPr>
          <p:cNvSpPr/>
          <p:nvPr/>
        </p:nvSpPr>
        <p:spPr>
          <a:xfrm>
            <a:off x="5821581" y="5251691"/>
            <a:ext cx="51494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Dập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dờn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2" name="video bươm bướm">
            <a:hlinkClick r:id="" action="ppaction://media"/>
            <a:extLst>
              <a:ext uri="{FF2B5EF4-FFF2-40B4-BE49-F238E27FC236}">
                <a16:creationId xmlns="" xmlns:a16="http://schemas.microsoft.com/office/drawing/2014/main" id="{2BAAC39D-3C63-4AA3-9C20-0F712F27D5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2522" y="902314"/>
            <a:ext cx="7126827" cy="39981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DDED76-585C-48B2-9037-17DE05612B0A}"/>
              </a:ext>
            </a:extLst>
          </p:cNvPr>
          <p:cNvSpPr/>
          <p:nvPr/>
        </p:nvSpPr>
        <p:spPr>
          <a:xfrm>
            <a:off x="-519291" y="394482"/>
            <a:ext cx="58928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spc="50" dirty="0">
                <a:ln w="11430"/>
                <a:solidFill>
                  <a:srgbClr val="FF0000"/>
                </a:solidFill>
                <a:latin typeface="+mj-lt"/>
                <a:cs typeface="Times New Roman" pitchFamily="18" charset="0"/>
              </a:rPr>
              <a:t>CHÚ THÍCH</a:t>
            </a:r>
            <a:endParaRPr lang="en-US" sz="6000" b="1" spc="50" dirty="0">
              <a:ln w="11430"/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51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E69C906-3EE0-4204-A8E4-BA12FE858541}"/>
              </a:ext>
            </a:extLst>
          </p:cNvPr>
          <p:cNvSpPr/>
          <p:nvPr/>
        </p:nvSpPr>
        <p:spPr>
          <a:xfrm>
            <a:off x="755241" y="1295186"/>
            <a:ext cx="361679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dịu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ngời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!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BE276ED-7E37-4EAC-B388-FE8F05F36764}"/>
              </a:ext>
            </a:extLst>
          </p:cNvPr>
          <p:cNvSpPr/>
          <p:nvPr/>
        </p:nvSpPr>
        <p:spPr>
          <a:xfrm>
            <a:off x="4372039" y="409940"/>
            <a:ext cx="30428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Đàn gà mới nở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(Trích)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C84A09A-3A56-4F51-B21B-E57F23BC3A5F}"/>
              </a:ext>
            </a:extLst>
          </p:cNvPr>
          <p:cNvSpPr/>
          <p:nvPr/>
        </p:nvSpPr>
        <p:spPr>
          <a:xfrm>
            <a:off x="755241" y="3166676"/>
            <a:ext cx="39205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Mẹ dang đôi cánh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Con biến vào trong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Mẹ ngẩng đầu trông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Bọn diều, bọn quạ.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38EB24F-E7E5-4C9D-8D4B-A547738C8D5F}"/>
              </a:ext>
            </a:extLst>
          </p:cNvPr>
          <p:cNvSpPr/>
          <p:nvPr/>
        </p:nvSpPr>
        <p:spPr>
          <a:xfrm>
            <a:off x="4244252" y="1364047"/>
            <a:ext cx="39813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Bây giờ thong thả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 đi lên đầu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Đàn con bé xíu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Líu ríu chạy sau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87579B6-3C99-44E3-954A-1B520A0CB364}"/>
              </a:ext>
            </a:extLst>
          </p:cNvPr>
          <p:cNvSpPr/>
          <p:nvPr/>
        </p:nvSpPr>
        <p:spPr>
          <a:xfrm>
            <a:off x="4244252" y="3217158"/>
            <a:ext cx="398138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mẹ đẹp sao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Những hòn tơ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Chạy như lăn tròn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Trên sân, trên cỏ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42AC8E8-C330-4BAC-A617-1687CE7A0BCB}"/>
              </a:ext>
            </a:extLst>
          </p:cNvPr>
          <p:cNvSpPr/>
          <p:nvPr/>
        </p:nvSpPr>
        <p:spPr>
          <a:xfrm>
            <a:off x="7733263" y="3221693"/>
            <a:ext cx="39813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Vườn trưa gió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Bướm bay rập rờn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Quanh đôi chân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Một rừng chân 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                       Phạm Hổ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FBD7588-EE1F-4838-8A2B-D8C85E430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0" t="8236" r="10940" b="67556"/>
          <a:stretch/>
        </p:blipFill>
        <p:spPr>
          <a:xfrm>
            <a:off x="7733263" y="475914"/>
            <a:ext cx="3309971" cy="2716003"/>
          </a:xfrm>
          <a:prstGeom prst="rect">
            <a:avLst/>
          </a:prstGeom>
        </p:spPr>
      </p:pic>
      <p:sp>
        <p:nvSpPr>
          <p:cNvPr id="10" name="Rounded Rectangle 1">
            <a:extLst>
              <a:ext uri="{FF2B5EF4-FFF2-40B4-BE49-F238E27FC236}">
                <a16:creationId xmlns="" xmlns:a16="http://schemas.microsoft.com/office/drawing/2014/main" id="{810515A3-8631-4396-A6A0-92BBEE1075D4}"/>
              </a:ext>
            </a:extLst>
          </p:cNvPr>
          <p:cNvSpPr/>
          <p:nvPr/>
        </p:nvSpPr>
        <p:spPr>
          <a:xfrm>
            <a:off x="1666267" y="5301101"/>
            <a:ext cx="6066996" cy="964787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BC673A0-7C87-406F-8F60-AD937C8B2563}"/>
              </a:ext>
            </a:extLst>
          </p:cNvPr>
          <p:cNvCxnSpPr>
            <a:cxnSpLocks/>
          </p:cNvCxnSpPr>
          <p:nvPr/>
        </p:nvCxnSpPr>
        <p:spPr>
          <a:xfrm flipH="1">
            <a:off x="755241" y="1428306"/>
            <a:ext cx="16235" cy="160781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69832FD-9520-4493-BBFD-7A6232A5AE11}"/>
              </a:ext>
            </a:extLst>
          </p:cNvPr>
          <p:cNvCxnSpPr>
            <a:cxnSpLocks/>
          </p:cNvCxnSpPr>
          <p:nvPr/>
        </p:nvCxnSpPr>
        <p:spPr>
          <a:xfrm>
            <a:off x="771476" y="3288369"/>
            <a:ext cx="0" cy="159859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9E95D6D3-457E-45A4-BAC1-E2901ECEFA11}"/>
              </a:ext>
            </a:extLst>
          </p:cNvPr>
          <p:cNvSpPr/>
          <p:nvPr/>
        </p:nvSpPr>
        <p:spPr>
          <a:xfrm>
            <a:off x="237774" y="1247342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cs typeface="Times New Roman" pitchFamily="18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55662ECD-C53F-4B77-9A0F-2492D2712C4C}"/>
              </a:ext>
            </a:extLst>
          </p:cNvPr>
          <p:cNvSpPr/>
          <p:nvPr/>
        </p:nvSpPr>
        <p:spPr>
          <a:xfrm>
            <a:off x="288460" y="3177889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cs typeface="Times New Roman" pitchFamily="18" charset="0"/>
              </a:rPr>
              <a:t>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33F85662-9D31-4796-904C-5CF8FA1D55DA}"/>
              </a:ext>
            </a:extLst>
          </p:cNvPr>
          <p:cNvCxnSpPr>
            <a:cxnSpLocks/>
          </p:cNvCxnSpPr>
          <p:nvPr/>
        </p:nvCxnSpPr>
        <p:spPr>
          <a:xfrm>
            <a:off x="4250020" y="1524924"/>
            <a:ext cx="2851" cy="128939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913D1D11-315E-445C-A588-22220F2DAF1A}"/>
              </a:ext>
            </a:extLst>
          </p:cNvPr>
          <p:cNvCxnSpPr>
            <a:cxnSpLocks/>
          </p:cNvCxnSpPr>
          <p:nvPr/>
        </p:nvCxnSpPr>
        <p:spPr>
          <a:xfrm>
            <a:off x="4252369" y="3318849"/>
            <a:ext cx="502" cy="159859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4AD5FBFC-34AA-44F5-BF0A-D79FEA8C9BC2}"/>
              </a:ext>
            </a:extLst>
          </p:cNvPr>
          <p:cNvSpPr/>
          <p:nvPr/>
        </p:nvSpPr>
        <p:spPr>
          <a:xfrm>
            <a:off x="3738371" y="1428306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cs typeface="Times New Roman" pitchFamily="18" charset="0"/>
              </a:rPr>
              <a:t>3</a:t>
            </a:r>
            <a:endParaRPr lang="vi-VN" sz="2800" b="1" dirty="0">
              <a:cs typeface="Times New Roman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9879E525-A70B-4B2E-A4D6-E225109D4F5C}"/>
              </a:ext>
            </a:extLst>
          </p:cNvPr>
          <p:cNvSpPr/>
          <p:nvPr/>
        </p:nvSpPr>
        <p:spPr>
          <a:xfrm>
            <a:off x="3779983" y="3253471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Times New Roman" pitchFamily="18" charset="0"/>
              </a:rPr>
              <a:t>4</a:t>
            </a:r>
            <a:endParaRPr lang="vi-VN" sz="2800" b="1" dirty="0">
              <a:cs typeface="Times New Roman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22EE585C-A46E-4448-9409-B38E0BE577B9}"/>
              </a:ext>
            </a:extLst>
          </p:cNvPr>
          <p:cNvCxnSpPr>
            <a:cxnSpLocks/>
          </p:cNvCxnSpPr>
          <p:nvPr/>
        </p:nvCxnSpPr>
        <p:spPr>
          <a:xfrm>
            <a:off x="7733263" y="3393913"/>
            <a:ext cx="0" cy="152352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D45FBDD9-9205-4073-B698-7EB59337724E}"/>
              </a:ext>
            </a:extLst>
          </p:cNvPr>
          <p:cNvSpPr/>
          <p:nvPr/>
        </p:nvSpPr>
        <p:spPr>
          <a:xfrm>
            <a:off x="7209945" y="3191109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Times New Roman" pitchFamily="18" charset="0"/>
              </a:rPr>
              <a:t>5</a:t>
            </a:r>
            <a:endParaRPr lang="vi-VN" sz="2800" b="1" dirty="0">
              <a:cs typeface="Times New Roman" pitchFamily="18" charset="0"/>
            </a:endParaRPr>
          </a:p>
        </p:txBody>
      </p:sp>
      <p:sp>
        <p:nvSpPr>
          <p:cNvPr id="31" name="Rounded Rectangle 13">
            <a:extLst>
              <a:ext uri="{FF2B5EF4-FFF2-40B4-BE49-F238E27FC236}">
                <a16:creationId xmlns="" xmlns:a16="http://schemas.microsoft.com/office/drawing/2014/main" id="{F5225927-8912-4759-82E7-7E462A14B95E}"/>
              </a:ext>
            </a:extLst>
          </p:cNvPr>
          <p:cNvSpPr/>
          <p:nvPr/>
        </p:nvSpPr>
        <p:spPr>
          <a:xfrm>
            <a:off x="1259174" y="533392"/>
            <a:ext cx="280990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Rounded Rectangle 13">
            <a:extLst>
              <a:ext uri="{FF2B5EF4-FFF2-40B4-BE49-F238E27FC236}">
                <a16:creationId xmlns="" xmlns:a16="http://schemas.microsoft.com/office/drawing/2014/main" id="{C271FA23-EB99-4D04-893B-E6CF33420C99}"/>
              </a:ext>
            </a:extLst>
          </p:cNvPr>
          <p:cNvSpPr/>
          <p:nvPr/>
        </p:nvSpPr>
        <p:spPr>
          <a:xfrm>
            <a:off x="1178111" y="515117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 CẢ 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38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0" grpId="0" animBg="1"/>
      <p:bldP spid="20" grpId="1" animBg="1"/>
      <p:bldP spid="22" grpId="0" animBg="1"/>
      <p:bldP spid="22" grpId="1" animBg="1"/>
      <p:bldP spid="25" grpId="0" animBg="1"/>
      <p:bldP spid="25" grpId="1" animBg="1"/>
      <p:bldP spid="26" grpId="0" animBg="1"/>
      <p:bldP spid="26" grpId="1" animBg="1"/>
      <p:bldP spid="29" grpId="0" animBg="1"/>
      <p:bldP spid="29" grpId="1" animBg="1"/>
      <p:bldP spid="31" grpId="0" animBg="1"/>
      <p:bldP spid="31" grpId="1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32">
            <a:extLst>
              <a:ext uri="{FF2B5EF4-FFF2-40B4-BE49-F238E27FC236}">
                <a16:creationId xmlns="" xmlns:a16="http://schemas.microsoft.com/office/drawing/2014/main" id="{9160F304-D3FE-44CE-A91E-4B34DBB1045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519006" y="138234"/>
            <a:ext cx="2391464" cy="59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3657600" lvl="8" indent="-3657600" defTabSz="609524">
              <a:buNone/>
              <a:defRPr/>
            </a:pPr>
            <a:r>
              <a:rPr lang="en-US" altLang="zh-C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0ED321C-5D2F-47F0-B172-6687DFF0EF17}"/>
              </a:ext>
            </a:extLst>
          </p:cNvPr>
          <p:cNvSpPr txBox="1"/>
          <p:nvPr/>
        </p:nvSpPr>
        <p:spPr>
          <a:xfrm>
            <a:off x="532588" y="730371"/>
            <a:ext cx="11507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68325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200">
                <a:latin typeface="UTM Avo" panose="02040603050506020204" pitchFamily="18" charset="0"/>
                <a:cs typeface="Times New Roman" pitchFamily="18" charset="0"/>
              </a:rPr>
              <a:t>Hãy gọi tên các con vật dưới đây, nói điều em biết về các con vật đó: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01EF959E-D5B2-434F-AD0A-D5781CB9BE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1" b="3839"/>
          <a:stretch/>
        </p:blipFill>
        <p:spPr>
          <a:xfrm>
            <a:off x="1122218" y="1807589"/>
            <a:ext cx="9947564" cy="4625791"/>
          </a:xfrm>
          <a:prstGeom prst="rect">
            <a:avLst/>
          </a:prstGeom>
        </p:spPr>
      </p:pic>
      <p:sp>
        <p:nvSpPr>
          <p:cNvPr id="6" name="Speech Bubble: Rectangle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CC3111-4C71-4DD4-897A-A42FBD725E89}"/>
              </a:ext>
            </a:extLst>
          </p:cNvPr>
          <p:cNvSpPr/>
          <p:nvPr/>
        </p:nvSpPr>
        <p:spPr>
          <a:xfrm>
            <a:off x="5884050" y="2078734"/>
            <a:ext cx="928254" cy="651164"/>
          </a:xfrm>
          <a:prstGeom prst="wedgeRectCallout">
            <a:avLst>
              <a:gd name="adj1" fmla="val -31281"/>
              <a:gd name="adj2" fmla="val 92519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Gấu</a:t>
            </a:r>
          </a:p>
        </p:txBody>
      </p:sp>
      <p:sp>
        <p:nvSpPr>
          <p:cNvPr id="13" name="Speech Bubble: Rectangle 12">
            <a:hlinkClick r:id="rId5" action="ppaction://hlinksldjump"/>
            <a:extLst>
              <a:ext uri="{FF2B5EF4-FFF2-40B4-BE49-F238E27FC236}">
                <a16:creationId xmlns="" xmlns:a16="http://schemas.microsoft.com/office/drawing/2014/main" id="{BE69662B-6167-43E5-8D1F-BE02049C5C81}"/>
              </a:ext>
            </a:extLst>
          </p:cNvPr>
          <p:cNvSpPr/>
          <p:nvPr/>
        </p:nvSpPr>
        <p:spPr>
          <a:xfrm>
            <a:off x="9652749" y="1458060"/>
            <a:ext cx="1159912" cy="651164"/>
          </a:xfrm>
          <a:prstGeom prst="wedgeRectCallout">
            <a:avLst>
              <a:gd name="adj1" fmla="val -77550"/>
              <a:gd name="adj2" fmla="val 77625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Sư tử</a:t>
            </a:r>
          </a:p>
        </p:txBody>
      </p:sp>
      <p:sp>
        <p:nvSpPr>
          <p:cNvPr id="14" name="Speech Bubble: Rectangle 13">
            <a:hlinkClick r:id="rId6" action="ppaction://hlinksldjump"/>
            <a:extLst>
              <a:ext uri="{FF2B5EF4-FFF2-40B4-BE49-F238E27FC236}">
                <a16:creationId xmlns="" xmlns:a16="http://schemas.microsoft.com/office/drawing/2014/main" id="{DC6B58B1-3364-4975-91D2-5BE4F41CAFD9}"/>
              </a:ext>
            </a:extLst>
          </p:cNvPr>
          <p:cNvSpPr/>
          <p:nvPr/>
        </p:nvSpPr>
        <p:spPr>
          <a:xfrm>
            <a:off x="9616846" y="2774150"/>
            <a:ext cx="1430076" cy="797011"/>
          </a:xfrm>
          <a:prstGeom prst="wedgeRectCallout">
            <a:avLst>
              <a:gd name="adj1" fmla="val -86035"/>
              <a:gd name="adj2" fmla="val 3116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Hươu cao cổ</a:t>
            </a:r>
          </a:p>
        </p:txBody>
      </p:sp>
      <p:sp>
        <p:nvSpPr>
          <p:cNvPr id="15" name="Speech Bubble: Rectangle 14">
            <a:hlinkClick r:id="rId7" action="ppaction://hlinksldjump"/>
            <a:extLst>
              <a:ext uri="{FF2B5EF4-FFF2-40B4-BE49-F238E27FC236}">
                <a16:creationId xmlns="" xmlns:a16="http://schemas.microsoft.com/office/drawing/2014/main" id="{DC59F8CC-3DC4-42F9-B039-35EB59521E6C}"/>
              </a:ext>
            </a:extLst>
          </p:cNvPr>
          <p:cNvSpPr/>
          <p:nvPr/>
        </p:nvSpPr>
        <p:spPr>
          <a:xfrm>
            <a:off x="2475832" y="2078734"/>
            <a:ext cx="928254" cy="651164"/>
          </a:xfrm>
          <a:prstGeom prst="wedgeRectCallout">
            <a:avLst>
              <a:gd name="adj1" fmla="val 140361"/>
              <a:gd name="adj2" fmla="val 69115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16" name="Speech Bubble: Rectangle 15">
            <a:hlinkClick r:id="rId8" action="ppaction://hlinksldjump"/>
            <a:extLst>
              <a:ext uri="{FF2B5EF4-FFF2-40B4-BE49-F238E27FC236}">
                <a16:creationId xmlns="" xmlns:a16="http://schemas.microsoft.com/office/drawing/2014/main" id="{D4B3A720-1DA3-4123-9596-66328ABB9FF4}"/>
              </a:ext>
            </a:extLst>
          </p:cNvPr>
          <p:cNvSpPr/>
          <p:nvPr/>
        </p:nvSpPr>
        <p:spPr>
          <a:xfrm>
            <a:off x="1270486" y="3201326"/>
            <a:ext cx="1430076" cy="797011"/>
          </a:xfrm>
          <a:prstGeom prst="wedgeRectCallout">
            <a:avLst>
              <a:gd name="adj1" fmla="val 79457"/>
              <a:gd name="adj2" fmla="val 52094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Bò và bê</a:t>
            </a:r>
          </a:p>
        </p:txBody>
      </p:sp>
      <p:sp>
        <p:nvSpPr>
          <p:cNvPr id="17" name="Speech Bubble: Rectangl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FDBECCC8-CBCD-42FC-A879-683D825ED555}"/>
              </a:ext>
            </a:extLst>
          </p:cNvPr>
          <p:cNvSpPr/>
          <p:nvPr/>
        </p:nvSpPr>
        <p:spPr>
          <a:xfrm>
            <a:off x="1547578" y="4604127"/>
            <a:ext cx="928254" cy="651164"/>
          </a:xfrm>
          <a:prstGeom prst="wedgeRectCallout">
            <a:avLst>
              <a:gd name="adj1" fmla="val 128421"/>
              <a:gd name="adj2" fmla="val 265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Gà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="" xmlns:a16="http://schemas.microsoft.com/office/drawing/2014/main" id="{5AC561C0-F519-47B6-9A72-86C7777CEB5E}"/>
              </a:ext>
            </a:extLst>
          </p:cNvPr>
          <p:cNvSpPr/>
          <p:nvPr/>
        </p:nvSpPr>
        <p:spPr>
          <a:xfrm>
            <a:off x="4955796" y="4143637"/>
            <a:ext cx="928254" cy="651164"/>
          </a:xfrm>
          <a:prstGeom prst="wedgeRectCallout">
            <a:avLst>
              <a:gd name="adj1" fmla="val -16356"/>
              <a:gd name="adj2" fmla="val 1052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Vịt</a:t>
            </a:r>
          </a:p>
        </p:txBody>
      </p:sp>
      <p:sp>
        <p:nvSpPr>
          <p:cNvPr id="19" name="Speech Bubble: Rectangle 18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2D72D78-DF4A-4A9D-A783-A7B046B565C2}"/>
              </a:ext>
            </a:extLst>
          </p:cNvPr>
          <p:cNvSpPr/>
          <p:nvPr/>
        </p:nvSpPr>
        <p:spPr>
          <a:xfrm>
            <a:off x="6534140" y="3896824"/>
            <a:ext cx="928254" cy="651164"/>
          </a:xfrm>
          <a:prstGeom prst="wedgeRectCallout">
            <a:avLst>
              <a:gd name="adj1" fmla="val -31281"/>
              <a:gd name="adj2" fmla="val 92519"/>
            </a:avLst>
          </a:prstGeom>
          <a:solidFill>
            <a:srgbClr val="E51F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Lợn</a:t>
            </a:r>
          </a:p>
        </p:txBody>
      </p:sp>
      <p:sp>
        <p:nvSpPr>
          <p:cNvPr id="20" name="Speech Bubble: Rectangle 1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1FAFB41B-F5F0-4202-B4B4-3D6D61A8AD16}"/>
              </a:ext>
            </a:extLst>
          </p:cNvPr>
          <p:cNvSpPr/>
          <p:nvPr/>
        </p:nvSpPr>
        <p:spPr>
          <a:xfrm>
            <a:off x="5799202" y="5546437"/>
            <a:ext cx="928254" cy="651164"/>
          </a:xfrm>
          <a:prstGeom prst="wedgeRectCallout">
            <a:avLst>
              <a:gd name="adj1" fmla="val 102754"/>
              <a:gd name="adj2" fmla="val -3639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Chó</a:t>
            </a:r>
          </a:p>
        </p:txBody>
      </p:sp>
      <p:sp>
        <p:nvSpPr>
          <p:cNvPr id="22" name="Speech Bubble: Rectangle 2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12BA314A-64FA-4697-9766-B149BE9CEEDF}"/>
              </a:ext>
            </a:extLst>
          </p:cNvPr>
          <p:cNvSpPr/>
          <p:nvPr/>
        </p:nvSpPr>
        <p:spPr>
          <a:xfrm>
            <a:off x="7570522" y="4222406"/>
            <a:ext cx="1397071" cy="493625"/>
          </a:xfrm>
          <a:prstGeom prst="wedgeRectCallout">
            <a:avLst>
              <a:gd name="adj1" fmla="val 60107"/>
              <a:gd name="adj2" fmla="val 140159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Bồ câu</a:t>
            </a:r>
          </a:p>
        </p:txBody>
      </p:sp>
      <p:sp>
        <p:nvSpPr>
          <p:cNvPr id="21" name="Action Button: Home 2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F5FA55C-DAB0-4FC6-910E-04368A544991}"/>
              </a:ext>
            </a:extLst>
          </p:cNvPr>
          <p:cNvSpPr/>
          <p:nvPr/>
        </p:nvSpPr>
        <p:spPr>
          <a:xfrm>
            <a:off x="11506200" y="5836683"/>
            <a:ext cx="685800" cy="581892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14" y="1202743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166488" y="3198356"/>
            <a:ext cx="4051118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5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anose="02040603050506020204" pitchFamily="18" charset="0"/>
                <a:cs typeface="Times New Roman" pitchFamily="18" charset="0"/>
              </a:rPr>
              <a:t>ĐỌC HIỂU</a:t>
            </a:r>
          </a:p>
        </p:txBody>
      </p:sp>
      <p:pic>
        <p:nvPicPr>
          <p:cNvPr id="11" name="55">
            <a:extLst>
              <a:ext uri="{FF2B5EF4-FFF2-40B4-BE49-F238E27FC236}">
                <a16:creationId xmlns=""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0" y="3373368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=""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70" y="3592464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=""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67" y="495286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92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BA1C40-A587-4CC4-905F-C60ECB403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" y="434753"/>
            <a:ext cx="12190413" cy="64228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C5D02D4-D67D-4A6F-A449-78308F0CF850}"/>
              </a:ext>
            </a:extLst>
          </p:cNvPr>
          <p:cNvSpPr/>
          <p:nvPr/>
        </p:nvSpPr>
        <p:spPr>
          <a:xfrm>
            <a:off x="1485443" y="499007"/>
            <a:ext cx="9647169" cy="1569520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 defTabSz="914309">
              <a:defRPr/>
            </a:pPr>
            <a:r>
              <a:rPr lang="en-US" sz="9599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UTM Avo" panose="02040603050506020204" pitchFamily="18" charset="0"/>
              </a:rPr>
              <a:t>Gà</a:t>
            </a:r>
            <a:r>
              <a:rPr lang="en-US" sz="9599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vi-VN" sz="9599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UTM Avo" panose="02040603050506020204" pitchFamily="18" charset="0"/>
              </a:rPr>
              <a:t>con lạc mẹ</a:t>
            </a:r>
            <a:endParaRPr lang="en-US" sz="9599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4" name="Tieng-vit-keu-www_tiengdong_com.mp3">
            <a:hlinkClick r:id="" action="ppaction://media"/>
            <a:extLst>
              <a:ext uri="{FF2B5EF4-FFF2-40B4-BE49-F238E27FC236}">
                <a16:creationId xmlns="" xmlns:a16="http://schemas.microsoft.com/office/drawing/2014/main" id="{023A159B-662F-4902-ABE3-D009D0229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4537" y="1458943"/>
            <a:ext cx="609521" cy="609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1AFCEAA-B5EC-4FF0-9E55-629BFC12D0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82" y="3751787"/>
            <a:ext cx="2828156" cy="2607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945B44E-76B0-4317-835F-EFAF2F29CD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89" y="4841649"/>
            <a:ext cx="1007323" cy="14627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199993E-9561-4DF0-8555-7F28EFF433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592" y="4814661"/>
            <a:ext cx="1007323" cy="14627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6136DEA-2711-43CC-A12C-EF27F25628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075" y="4876912"/>
            <a:ext cx="1007323" cy="1462717"/>
          </a:xfrm>
          <a:prstGeom prst="rect">
            <a:avLst/>
          </a:prstGeom>
        </p:spPr>
      </p:pic>
      <p:pic>
        <p:nvPicPr>
          <p:cNvPr id="20" name="gà con">
            <a:hlinkClick r:id="" action="ppaction://media"/>
            <a:extLst>
              <a:ext uri="{FF2B5EF4-FFF2-40B4-BE49-F238E27FC236}">
                <a16:creationId xmlns="" xmlns:a16="http://schemas.microsoft.com/office/drawing/2014/main" id="{F31DFAD1-F84E-47FB-A39B-D5A497A246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394" end="37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77538" y="7095556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672BF23-B45B-4171-85C4-6E511F2EF7E8}"/>
              </a:ext>
            </a:extLst>
          </p:cNvPr>
          <p:cNvSpPr txBox="1"/>
          <p:nvPr/>
        </p:nvSpPr>
        <p:spPr>
          <a:xfrm>
            <a:off x="2207111" y="2044005"/>
            <a:ext cx="8203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chú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gà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mãi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ham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mất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gà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gà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mẹ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6119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2.96296E-6 L 2.083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5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2" grpId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BA1C40-A587-4CC4-905F-C60ECB403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" y="379568"/>
            <a:ext cx="12190413" cy="647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DEB08E3-9937-45AD-A0F6-4A0A14DF7D34}"/>
              </a:ext>
            </a:extLst>
          </p:cNvPr>
          <p:cNvSpPr/>
          <p:nvPr/>
        </p:nvSpPr>
        <p:spPr>
          <a:xfrm>
            <a:off x="2210316" y="265589"/>
            <a:ext cx="10209470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khổ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a)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con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b)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Đàn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Nối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  <a:cs typeface="Times New Roman" pitchFamily="18" charset="0"/>
              </a:rPr>
              <a:t> 	</a:t>
            </a: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0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6888CCD4-EB6D-40A0-AC25-7C747C1F6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3586" y="1858277"/>
            <a:ext cx="609521" cy="609521"/>
          </a:xfrm>
          <a:prstGeom prst="rect">
            <a:avLst/>
          </a:prstGeom>
        </p:spPr>
      </p:pic>
      <p:pic>
        <p:nvPicPr>
          <p:cNvPr id="13" name="Tieng-vit-keu-www_tiengdong_com.mp3">
            <a:hlinkClick r:id="" action="ppaction://media"/>
            <a:extLst>
              <a:ext uri="{FF2B5EF4-FFF2-40B4-BE49-F238E27FC236}">
                <a16:creationId xmlns="" xmlns:a16="http://schemas.microsoft.com/office/drawing/2014/main" id="{AB1652DB-5C61-48BA-A047-998A2D8816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62628" y="3892931"/>
            <a:ext cx="609521" cy="6095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E8F34C3-4E07-48B2-A5A1-8768464AE9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519" y="4313494"/>
            <a:ext cx="2714434" cy="2502369"/>
          </a:xfrm>
          <a:prstGeom prst="rect">
            <a:avLst/>
          </a:prstGeom>
        </p:spPr>
      </p:pic>
      <p:pic>
        <p:nvPicPr>
          <p:cNvPr id="17" name="gà con">
            <a:hlinkClick r:id="" action="ppaction://media"/>
            <a:extLst>
              <a:ext uri="{FF2B5EF4-FFF2-40B4-BE49-F238E27FC236}">
                <a16:creationId xmlns="" xmlns:a16="http://schemas.microsoft.com/office/drawing/2014/main" id="{770CFEF6-D1F9-4A45-95CD-2D5274C1476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394" end="37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77538" y="7095556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174A30F-330E-4D2F-BBB6-B04A5A8A68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77" y="5724196"/>
            <a:ext cx="702523" cy="1020122"/>
          </a:xfrm>
          <a:prstGeom prst="rect">
            <a:avLst/>
          </a:prstGeom>
        </p:spPr>
      </p:pic>
      <p:sp>
        <p:nvSpPr>
          <p:cNvPr id="19" name="Rounded Rectangle 1">
            <a:extLst>
              <a:ext uri="{FF2B5EF4-FFF2-40B4-BE49-F238E27FC236}">
                <a16:creationId xmlns="" xmlns:a16="http://schemas.microsoft.com/office/drawing/2014/main" id="{9B2F4D01-CFBE-48C0-92AA-E6E8A0A819C0}"/>
              </a:ext>
            </a:extLst>
          </p:cNvPr>
          <p:cNvSpPr/>
          <p:nvPr/>
        </p:nvSpPr>
        <p:spPr>
          <a:xfrm>
            <a:off x="1377208" y="2594538"/>
            <a:ext cx="4782189" cy="6096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con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="" xmlns:a16="http://schemas.microsoft.com/office/drawing/2014/main" id="{B6AD321B-56F1-4060-B018-905CAA9575E3}"/>
              </a:ext>
            </a:extLst>
          </p:cNvPr>
          <p:cNvSpPr/>
          <p:nvPr/>
        </p:nvSpPr>
        <p:spPr>
          <a:xfrm>
            <a:off x="1377208" y="3489798"/>
            <a:ext cx="4782189" cy="69920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ctr"/>
            <a:endParaRPr lang="vi-VN" sz="2800" b="1" dirty="0">
              <a:cs typeface="Times New Roman" pitchFamily="18" charset="0"/>
            </a:endParaRPr>
          </a:p>
        </p:txBody>
      </p:sp>
      <p:sp>
        <p:nvSpPr>
          <p:cNvPr id="21" name="Rounded Rectangle 6">
            <a:extLst>
              <a:ext uri="{FF2B5EF4-FFF2-40B4-BE49-F238E27FC236}">
                <a16:creationId xmlns="" xmlns:a16="http://schemas.microsoft.com/office/drawing/2014/main" id="{AE17AEFF-271D-49C9-941E-B069456BB733}"/>
              </a:ext>
            </a:extLst>
          </p:cNvPr>
          <p:cNvSpPr/>
          <p:nvPr/>
        </p:nvSpPr>
        <p:spPr>
          <a:xfrm>
            <a:off x="7659973" y="2526528"/>
            <a:ext cx="3725583" cy="609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UTM Avo" panose="02040603050506020204" pitchFamily="18" charset="0"/>
                <a:cs typeface="Times New Roman" pitchFamily="18" charset="0"/>
              </a:rPr>
              <a:t>Khổ thơ 1  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="" xmlns:a16="http://schemas.microsoft.com/office/drawing/2014/main" id="{72478EDC-0312-4932-BA9E-B3C885BFADF4}"/>
              </a:ext>
            </a:extLst>
          </p:cNvPr>
          <p:cNvSpPr/>
          <p:nvPr/>
        </p:nvSpPr>
        <p:spPr>
          <a:xfrm>
            <a:off x="7659974" y="3489798"/>
            <a:ext cx="3725582" cy="609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UTM Avo" panose="02040603050506020204" pitchFamily="18" charset="0"/>
                <a:cs typeface="Times New Roman" pitchFamily="18" charset="0"/>
              </a:rPr>
              <a:t>Khổ thơ 2, 3, 4, 5</a:t>
            </a:r>
            <a:endParaRPr lang="vi-VN" sz="2800" dirty="0">
              <a:cs typeface="Times New Roman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226E5A80-A857-4576-9AC9-638CDF15C1BF}"/>
              </a:ext>
            </a:extLst>
          </p:cNvPr>
          <p:cNvCxnSpPr>
            <a:cxnSpLocks/>
          </p:cNvCxnSpPr>
          <p:nvPr/>
        </p:nvCxnSpPr>
        <p:spPr>
          <a:xfrm>
            <a:off x="6146523" y="2893760"/>
            <a:ext cx="1513450" cy="557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2EEC3960-7134-4FEE-B24A-51C44800F322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6168074" y="3794598"/>
            <a:ext cx="1491900" cy="4480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F479A8BB-09E3-48EB-B9EE-B36E67DDB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5986" y="201067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2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95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9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95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70600" decel="29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55 -0.00254 L -0.91289 0.02338 " pathEditMode="relative" rAng="0" ptsTypes="AA">
                                      <p:cBhvr>
                                        <p:cTn id="4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73" y="129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8.33333E-7 2.22222E-6 L -0.9724 0.03264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20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7" grpId="0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BA1C40-A587-4CC4-905F-C60ECB403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" y="431371"/>
            <a:ext cx="12190413" cy="64637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DEB08E3-9937-45AD-A0F6-4A0A14DF7D34}"/>
              </a:ext>
            </a:extLst>
          </p:cNvPr>
          <p:cNvSpPr/>
          <p:nvPr/>
        </p:nvSpPr>
        <p:spPr>
          <a:xfrm>
            <a:off x="968699" y="463023"/>
            <a:ext cx="10209470" cy="1395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itchFamily="18" charset="0"/>
              </a:rPr>
              <a:t>che</a:t>
            </a:r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itchFamily="18" charset="0"/>
              </a:rPr>
              <a:t>chở</a:t>
            </a:r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 con?</a:t>
            </a:r>
          </a:p>
          <a:p>
            <a:pPr algn="ctr"/>
            <a:r>
              <a:rPr lang="vi-VN" sz="2400" b="1" dirty="0">
                <a:latin typeface="UTM Avo" panose="02040603050506020204" pitchFamily="18" charset="0"/>
                <a:cs typeface="Times New Roman" pitchFamily="18" charset="0"/>
              </a:rPr>
              <a:t>Đánh dấu</a:t>
            </a:r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  <a:sym typeface="Wingdings 2"/>
              </a:rPr>
              <a:t></a:t>
            </a:r>
            <a:r>
              <a:rPr lang="vi-VN" sz="2400" b="1" dirty="0">
                <a:latin typeface="UTM Avo" panose="02040603050506020204" pitchFamily="18" charset="0"/>
                <a:cs typeface="Times New Roman" pitchFamily="18" charset="0"/>
              </a:rPr>
              <a:t> vào ô </a:t>
            </a:r>
            <a:r>
              <a:rPr lang="en-US" sz="2400" b="1" dirty="0" err="1">
                <a:latin typeface="UTM Avo" panose="02040603050506020204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itchFamily="18" charset="0"/>
              </a:rPr>
              <a:t>hợp</a:t>
            </a:r>
            <a:r>
              <a:rPr lang="vi-VN" sz="2400" b="1" dirty="0">
                <a:latin typeface="UTM Avo" panose="02040603050506020204" pitchFamily="18" charset="0"/>
                <a:cs typeface="Times New Roman" pitchFamily="18" charset="0"/>
              </a:rPr>
              <a:t>:</a:t>
            </a:r>
            <a:endParaRPr lang="en-US" sz="2400" b="1" dirty="0"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 	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0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6888CCD4-EB6D-40A0-AC25-7C747C1F6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3586" y="1858277"/>
            <a:ext cx="609521" cy="609521"/>
          </a:xfrm>
          <a:prstGeom prst="rect">
            <a:avLst/>
          </a:prstGeom>
        </p:spPr>
      </p:pic>
      <p:pic>
        <p:nvPicPr>
          <p:cNvPr id="13" name="Tieng-vit-keu-www_tiengdong_com.mp3">
            <a:hlinkClick r:id="" action="ppaction://media"/>
            <a:extLst>
              <a:ext uri="{FF2B5EF4-FFF2-40B4-BE49-F238E27FC236}">
                <a16:creationId xmlns="" xmlns:a16="http://schemas.microsoft.com/office/drawing/2014/main" id="{AB1652DB-5C61-48BA-A047-998A2D8816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62628" y="3892931"/>
            <a:ext cx="609521" cy="609521"/>
          </a:xfrm>
          <a:prstGeom prst="rect">
            <a:avLst/>
          </a:prstGeom>
        </p:spPr>
      </p:pic>
      <p:pic>
        <p:nvPicPr>
          <p:cNvPr id="17" name="gà con">
            <a:hlinkClick r:id="" action="ppaction://media"/>
            <a:extLst>
              <a:ext uri="{FF2B5EF4-FFF2-40B4-BE49-F238E27FC236}">
                <a16:creationId xmlns="" xmlns:a16="http://schemas.microsoft.com/office/drawing/2014/main" id="{770CFEF6-D1F9-4A45-95CD-2D5274C1476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394" end="37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77538" y="7095556"/>
            <a:ext cx="609600" cy="609600"/>
          </a:xfrm>
          <a:prstGeom prst="rect">
            <a:avLst/>
          </a:prstGeom>
        </p:spPr>
      </p:pic>
      <p:graphicFrame>
        <p:nvGraphicFramePr>
          <p:cNvPr id="24" name="Table 14">
            <a:extLst>
              <a:ext uri="{FF2B5EF4-FFF2-40B4-BE49-F238E27FC236}">
                <a16:creationId xmlns="" xmlns:a16="http://schemas.microsoft.com/office/drawing/2014/main" id="{71A0B087-347D-48B3-A42E-CA024E962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904539"/>
              </p:ext>
            </p:extLst>
          </p:nvPr>
        </p:nvGraphicFramePr>
        <p:xfrm>
          <a:off x="617437" y="1371600"/>
          <a:ext cx="10709924" cy="3383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539216">
                  <a:extLst>
                    <a:ext uri="{9D8B030D-6E8A-4147-A177-3AD203B41FA5}">
                      <a16:colId xmlns="" xmlns:a16="http://schemas.microsoft.com/office/drawing/2014/main" val="2899345062"/>
                    </a:ext>
                  </a:extLst>
                </a:gridCol>
                <a:gridCol w="1469755">
                  <a:extLst>
                    <a:ext uri="{9D8B030D-6E8A-4147-A177-3AD203B41FA5}">
                      <a16:colId xmlns="" xmlns:a16="http://schemas.microsoft.com/office/drawing/2014/main" val="2511127809"/>
                    </a:ext>
                  </a:extLst>
                </a:gridCol>
                <a:gridCol w="1700953">
                  <a:extLst>
                    <a:ext uri="{9D8B030D-6E8A-4147-A177-3AD203B41FA5}">
                      <a16:colId xmlns="" xmlns:a16="http://schemas.microsoft.com/office/drawing/2014/main" val="975335804"/>
                    </a:ext>
                  </a:extLst>
                </a:gridCol>
              </a:tblGrid>
              <a:tr h="39601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ĐÚNG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97477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a)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Nhìn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thoáng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thấy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bóng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diều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quạ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dang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đôi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cánh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đàn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89449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UTM Avo" panose="02040603050506020204" pitchFamily="18" charset="0"/>
                        </a:rPr>
                        <a:t>b) Khi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lũ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diều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quạ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đã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đi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gà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mẹ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thong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thả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đi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lên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đầu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dắt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đàn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con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bé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tí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líu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ríu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chạy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sau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85262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latin typeface="UTM Avo" panose="02040603050506020204" pitchFamily="18" charset="0"/>
                        </a:rPr>
                        <a:t>c) Đàn con như những hòn tơ chạy trên sân, trên cỏ.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7635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UTM Avo" panose="02040603050506020204" pitchFamily="18" charset="0"/>
                        </a:rPr>
                        <a:t>d)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Vườn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trưa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một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rừng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chân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con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được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che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chở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dưới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đôi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cánh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mẹ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64088625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E54F09C-86EA-441A-A1AC-7FE015B3FD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93" y="4990026"/>
            <a:ext cx="2066583" cy="19051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D1E3982-9DB9-4EAD-8D1B-F138AEEFC6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361" y="5809233"/>
            <a:ext cx="647837" cy="9407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EE9E2E8-659C-4CDF-8568-43FA3B557A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245" y="5777874"/>
            <a:ext cx="679692" cy="98696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3CA9DFB3-BCD7-4694-992C-91F7D59721A6}"/>
              </a:ext>
            </a:extLst>
          </p:cNvPr>
          <p:cNvSpPr/>
          <p:nvPr/>
        </p:nvSpPr>
        <p:spPr>
          <a:xfrm>
            <a:off x="8527371" y="2005006"/>
            <a:ext cx="617397" cy="769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9935E54-B945-4513-AC68-C8075FFF24CF}"/>
              </a:ext>
            </a:extLst>
          </p:cNvPr>
          <p:cNvSpPr/>
          <p:nvPr/>
        </p:nvSpPr>
        <p:spPr>
          <a:xfrm>
            <a:off x="8547214" y="2720117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57360232-7BEE-48B9-834B-4019DEF28362}"/>
              </a:ext>
            </a:extLst>
          </p:cNvPr>
          <p:cNvSpPr/>
          <p:nvPr/>
        </p:nvSpPr>
        <p:spPr>
          <a:xfrm>
            <a:off x="10132136" y="3351393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5086437-B935-4384-AD6C-2D5AEDC662C3}"/>
              </a:ext>
            </a:extLst>
          </p:cNvPr>
          <p:cNvSpPr/>
          <p:nvPr/>
        </p:nvSpPr>
        <p:spPr>
          <a:xfrm>
            <a:off x="8547213" y="3953891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736C7DBB-B485-4AC2-B0CB-968A8A84F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5986" y="2010677"/>
            <a:ext cx="609521" cy="609521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F55A3E4A-E28B-4A21-995F-75B9081C0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48386" y="2163077"/>
            <a:ext cx="609521" cy="609521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E60FB74D-C611-48E3-BB90-468EFC910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00786" y="231547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50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9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95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9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95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70600" decel="29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90534 0.02592 " pathEditMode="relative" rAng="0" ptsTypes="AA">
                                      <p:cBhvr>
                                        <p:cTn id="61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73" y="129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125E-6 -1.85185E-6 L -0.97239 0.03264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20" y="162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04167E-6 7.40741E-7 L -0.9806 0.03125 " pathEditMode="relative" rAng="0" ptsTypes="AA">
                                      <p:cBhvr>
                                        <p:cTn id="6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36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7" grpId="0"/>
      <p:bldP spid="30" grpId="0"/>
      <p:bldP spid="31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BA1C40-A587-4CC4-905F-C60ECB403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3" y="431214"/>
            <a:ext cx="12174367" cy="64228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DEB08E3-9937-45AD-A0F6-4A0A14DF7D34}"/>
              </a:ext>
            </a:extLst>
          </p:cNvPr>
          <p:cNvSpPr/>
          <p:nvPr/>
        </p:nvSpPr>
        <p:spPr>
          <a:xfrm>
            <a:off x="968699" y="463023"/>
            <a:ext cx="10209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tả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đáng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Đánh dấu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Wingdings 2"/>
              </a:rPr>
              <a:t></a:t>
            </a:r>
            <a:r>
              <a:rPr lang="vi-VN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vào ô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hợp</a:t>
            </a:r>
            <a:r>
              <a:rPr lang="vi-VN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0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6888CCD4-EB6D-40A0-AC25-7C747C1F6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3586" y="1858277"/>
            <a:ext cx="609521" cy="609521"/>
          </a:xfrm>
          <a:prstGeom prst="rect">
            <a:avLst/>
          </a:prstGeom>
        </p:spPr>
      </p:pic>
      <p:pic>
        <p:nvPicPr>
          <p:cNvPr id="13" name="Tieng-vit-keu-www_tiengdong_com.mp3">
            <a:hlinkClick r:id="" action="ppaction://media"/>
            <a:extLst>
              <a:ext uri="{FF2B5EF4-FFF2-40B4-BE49-F238E27FC236}">
                <a16:creationId xmlns="" xmlns:a16="http://schemas.microsoft.com/office/drawing/2014/main" id="{AB1652DB-5C61-48BA-A047-998A2D8816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62628" y="3892931"/>
            <a:ext cx="609521" cy="609521"/>
          </a:xfrm>
          <a:prstGeom prst="rect">
            <a:avLst/>
          </a:prstGeom>
        </p:spPr>
      </p:pic>
      <p:pic>
        <p:nvPicPr>
          <p:cNvPr id="17" name="gà con">
            <a:hlinkClick r:id="" action="ppaction://media"/>
            <a:extLst>
              <a:ext uri="{FF2B5EF4-FFF2-40B4-BE49-F238E27FC236}">
                <a16:creationId xmlns="" xmlns:a16="http://schemas.microsoft.com/office/drawing/2014/main" id="{770CFEF6-D1F9-4A45-95CD-2D5274C1476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394" end="37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77538" y="7095556"/>
            <a:ext cx="609600" cy="609600"/>
          </a:xfrm>
          <a:prstGeom prst="rect">
            <a:avLst/>
          </a:prstGeom>
        </p:spPr>
      </p:pic>
      <p:graphicFrame>
        <p:nvGraphicFramePr>
          <p:cNvPr id="24" name="Table 14">
            <a:extLst>
              <a:ext uri="{FF2B5EF4-FFF2-40B4-BE49-F238E27FC236}">
                <a16:creationId xmlns="" xmlns:a16="http://schemas.microsoft.com/office/drawing/2014/main" id="{71A0B087-347D-48B3-A42E-CA024E962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602503"/>
              </p:ext>
            </p:extLst>
          </p:nvPr>
        </p:nvGraphicFramePr>
        <p:xfrm>
          <a:off x="1184621" y="1371600"/>
          <a:ext cx="9642286" cy="2956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87655">
                  <a:extLst>
                    <a:ext uri="{9D8B030D-6E8A-4147-A177-3AD203B41FA5}">
                      <a16:colId xmlns="" xmlns:a16="http://schemas.microsoft.com/office/drawing/2014/main" val="2899345062"/>
                    </a:ext>
                  </a:extLst>
                </a:gridCol>
                <a:gridCol w="1323240">
                  <a:extLst>
                    <a:ext uri="{9D8B030D-6E8A-4147-A177-3AD203B41FA5}">
                      <a16:colId xmlns="" xmlns:a16="http://schemas.microsoft.com/office/drawing/2014/main" val="2511127809"/>
                    </a:ext>
                  </a:extLst>
                </a:gridCol>
                <a:gridCol w="1531391">
                  <a:extLst>
                    <a:ext uri="{9D8B030D-6E8A-4147-A177-3AD203B41FA5}">
                      <a16:colId xmlns="" xmlns:a16="http://schemas.microsoft.com/office/drawing/2014/main" val="975335804"/>
                    </a:ext>
                  </a:extLst>
                </a:gridCol>
              </a:tblGrid>
              <a:tr h="39601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ĐÚNG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97477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>
                          <a:latin typeface="UTM Avo" panose="02040603050506020204" pitchFamily="18" charset="0"/>
                          <a:cs typeface="Times New Roman" pitchFamily="18" charset="0"/>
                        </a:rPr>
                        <a:t>a) Cái mỏ tí hon. Cái chân bé xíu.</a:t>
                      </a:r>
                      <a:endParaRPr lang="en-US" sz="280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89449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>
                          <a:latin typeface="UTM Avo" panose="02040603050506020204" pitchFamily="18" charset="0"/>
                        </a:rPr>
                        <a:t>b) Lông vàng mát dịu. Mắt đen sáng ngời.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85262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>
                          <a:latin typeface="UTM Avo" panose="02040603050506020204" pitchFamily="18" charset="0"/>
                        </a:rPr>
                        <a:t>c)Vườn trưa gió mát, bướm bay dập dờn.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7635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UTM Avo" panose="02040603050506020204" pitchFamily="18" charset="0"/>
                        </a:rPr>
                        <a:t>d) </a:t>
                      </a:r>
                      <a:r>
                        <a:rPr lang="en-US" sz="2800" dirty="0" err="1">
                          <a:latin typeface="UTM Avo" panose="02040603050506020204" pitchFamily="18" charset="0"/>
                        </a:rPr>
                        <a:t>Đàn</a:t>
                      </a:r>
                      <a:r>
                        <a:rPr lang="en-US" sz="2800" dirty="0">
                          <a:latin typeface="UTM Avo" panose="02040603050506020204" pitchFamily="18" charset="0"/>
                        </a:rPr>
                        <a:t> con </a:t>
                      </a:r>
                      <a:r>
                        <a:rPr lang="en-US" sz="2800" dirty="0" err="1">
                          <a:latin typeface="UTM Avo" panose="02040603050506020204" pitchFamily="18" charset="0"/>
                        </a:rPr>
                        <a:t>như</a:t>
                      </a:r>
                      <a:r>
                        <a:rPr 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</a:rPr>
                        <a:t>những</a:t>
                      </a:r>
                      <a:r>
                        <a:rPr 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</a:rPr>
                        <a:t>hòn</a:t>
                      </a:r>
                      <a:r>
                        <a:rPr 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</a:rPr>
                        <a:t>tơ</a:t>
                      </a:r>
                      <a:r>
                        <a:rPr 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</a:rPr>
                        <a:t>nhỏ</a:t>
                      </a:r>
                      <a:r>
                        <a:rPr lang="en-US" sz="2800" dirty="0"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UTM Avo" panose="02040603050506020204" pitchFamily="18" charset="0"/>
                        </a:rPr>
                        <a:t>chạy</a:t>
                      </a:r>
                      <a:r>
                        <a:rPr 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</a:rPr>
                        <a:t>lăn</a:t>
                      </a:r>
                      <a:r>
                        <a:rPr 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</a:rPr>
                        <a:t>tròn</a:t>
                      </a:r>
                      <a:r>
                        <a:rPr 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</a:rPr>
                        <a:t>trên</a:t>
                      </a:r>
                      <a:r>
                        <a:rPr 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</a:rPr>
                        <a:t>sân</a:t>
                      </a:r>
                      <a:r>
                        <a:rPr lang="en-US" sz="2800" dirty="0"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UTM Avo" panose="02040603050506020204" pitchFamily="18" charset="0"/>
                        </a:rPr>
                        <a:t>trên</a:t>
                      </a:r>
                      <a:r>
                        <a:rPr 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</a:rPr>
                        <a:t>cỏ</a:t>
                      </a:r>
                      <a:r>
                        <a:rPr lang="en-US" sz="2800" dirty="0">
                          <a:latin typeface="UTM Avo" panose="020406030505060202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64088625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E54F09C-86EA-441A-A1AC-7FE015B3FD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561" y="4929405"/>
            <a:ext cx="2079591" cy="19171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D1E3982-9DB9-4EAD-8D1B-F138AEEFC6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303" y="5729825"/>
            <a:ext cx="702523" cy="10201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EE9E2E8-659C-4CDF-8568-43FA3B557A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71" y="5729825"/>
            <a:ext cx="702523" cy="10201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9D2F307-9434-49B3-AD79-ED8608F95C69}"/>
              </a:ext>
            </a:extLst>
          </p:cNvPr>
          <p:cNvSpPr/>
          <p:nvPr/>
        </p:nvSpPr>
        <p:spPr>
          <a:xfrm>
            <a:off x="8394812" y="1703883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4E81945-A9D5-46B1-BBA6-3BAF09444160}"/>
              </a:ext>
            </a:extLst>
          </p:cNvPr>
          <p:cNvSpPr/>
          <p:nvPr/>
        </p:nvSpPr>
        <p:spPr>
          <a:xfrm>
            <a:off x="8394811" y="2266842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36C7E06-4902-43A7-9391-82D3C888D60F}"/>
              </a:ext>
            </a:extLst>
          </p:cNvPr>
          <p:cNvSpPr/>
          <p:nvPr/>
        </p:nvSpPr>
        <p:spPr>
          <a:xfrm>
            <a:off x="9656073" y="2798108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4F16466-8395-4127-9212-33CA8F6A130D}"/>
              </a:ext>
            </a:extLst>
          </p:cNvPr>
          <p:cNvSpPr/>
          <p:nvPr/>
        </p:nvSpPr>
        <p:spPr>
          <a:xfrm>
            <a:off x="8394810" y="3508260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55215BC-C395-43D9-B321-608A272B40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021" y="5733449"/>
            <a:ext cx="702523" cy="1020122"/>
          </a:xfrm>
          <a:prstGeom prst="rect">
            <a:avLst/>
          </a:prstGeom>
        </p:spPr>
      </p:pic>
      <p:pic>
        <p:nvPicPr>
          <p:cNvPr id="20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81EB6A32-7630-477A-9CF7-0131F6B6A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5986" y="2010677"/>
            <a:ext cx="609521" cy="609521"/>
          </a:xfrm>
          <a:prstGeom prst="rect">
            <a:avLst/>
          </a:prstGeom>
        </p:spPr>
      </p:pic>
      <p:pic>
        <p:nvPicPr>
          <p:cNvPr id="21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1E819F1B-44F0-4C70-920D-BB6E7229A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48386" y="2163077"/>
            <a:ext cx="609521" cy="609521"/>
          </a:xfrm>
          <a:prstGeom prst="rect">
            <a:avLst/>
          </a:prstGeom>
        </p:spPr>
      </p:pic>
      <p:pic>
        <p:nvPicPr>
          <p:cNvPr id="22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7A2A39BA-A80B-489B-9E2A-FC28713A0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00786" y="231547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44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5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95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9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9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95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70600" decel="29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90534 0.02593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73" y="12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75E-6 -2.22222E-6 L -0.97239 0.03264 " pathEditMode="relative" rAng="0" ptsTypes="AA">
                                      <p:cBhvr>
                                        <p:cTn id="59" dur="4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20" y="16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2.22222E-6 L -0.9724 0.03264 " pathEditMode="relative" rAng="0" ptsTypes="AA">
                                      <p:cBhvr>
                                        <p:cTn id="61" dur="3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20" y="162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1.875E-6 3.33333E-6 L -0.99101 0.02824 " pathEditMode="relative" rAng="0" ptsTypes="AA">
                                      <p:cBhvr>
                                        <p:cTn id="63" dur="3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57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E474FDA-61FC-4175-8D0E-A55E2E33B30E}"/>
              </a:ext>
            </a:extLst>
          </p:cNvPr>
          <p:cNvSpPr/>
          <p:nvPr/>
        </p:nvSpPr>
        <p:spPr>
          <a:xfrm>
            <a:off x="858941" y="1161594"/>
            <a:ext cx="9351858" cy="303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1. </a:t>
            </a:r>
            <a:r>
              <a:rPr lang="vi-VN" sz="3200" dirty="0">
                <a:latin typeface="UTM Avo" panose="02040603050506020204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  <a:cs typeface="Times New Roman" pitchFamily="18" charset="0"/>
              </a:rPr>
              <a:t> từ chỉ đặc điểm trong câu sau:</a:t>
            </a: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Lông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                        .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Mắt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                          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endParaRPr lang="vi-VN" sz="36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FE2ECD6-2851-4802-80BB-496FB6F98A2E}"/>
              </a:ext>
            </a:extLst>
          </p:cNvPr>
          <p:cNvSpPr/>
          <p:nvPr/>
        </p:nvSpPr>
        <p:spPr>
          <a:xfrm>
            <a:off x="634336" y="3429000"/>
            <a:ext cx="11557664" cy="1293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cs typeface="Times New Roman" pitchFamily="18" charset="0"/>
              </a:rPr>
              <a:t>từ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trả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vi-VN" sz="28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DCAD4E9-1818-4494-AF73-3982694C8081}"/>
              </a:ext>
            </a:extLst>
          </p:cNvPr>
          <p:cNvCxnSpPr/>
          <p:nvPr/>
        </p:nvCxnSpPr>
        <p:spPr>
          <a:xfrm flipH="1">
            <a:off x="1893425" y="1996749"/>
            <a:ext cx="134911" cy="62958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673DB14-368F-4018-B81B-2D87ED1E0851}"/>
              </a:ext>
            </a:extLst>
          </p:cNvPr>
          <p:cNvCxnSpPr/>
          <p:nvPr/>
        </p:nvCxnSpPr>
        <p:spPr>
          <a:xfrm flipH="1">
            <a:off x="2966883" y="2020626"/>
            <a:ext cx="134911" cy="62958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14E2B7D-53FB-4E1E-80BF-B01787C773C1}"/>
              </a:ext>
            </a:extLst>
          </p:cNvPr>
          <p:cNvCxnSpPr/>
          <p:nvPr/>
        </p:nvCxnSpPr>
        <p:spPr>
          <a:xfrm flipH="1">
            <a:off x="1718874" y="2769249"/>
            <a:ext cx="133912" cy="5743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BED962D-734F-498C-8F41-9F477ACC55DC}"/>
              </a:ext>
            </a:extLst>
          </p:cNvPr>
          <p:cNvCxnSpPr/>
          <p:nvPr/>
        </p:nvCxnSpPr>
        <p:spPr>
          <a:xfrm flipH="1">
            <a:off x="2607624" y="2759089"/>
            <a:ext cx="134911" cy="62958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8864FE5-46E7-451F-8628-49AD64DEEBDC}"/>
              </a:ext>
            </a:extLst>
          </p:cNvPr>
          <p:cNvSpPr txBox="1"/>
          <p:nvPr/>
        </p:nvSpPr>
        <p:spPr>
          <a:xfrm>
            <a:off x="1981201" y="2022808"/>
            <a:ext cx="1087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vàng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888DB84-84B4-4F44-B0FC-6307CC4F1D3E}"/>
              </a:ext>
            </a:extLst>
          </p:cNvPr>
          <p:cNvSpPr txBox="1"/>
          <p:nvPr/>
        </p:nvSpPr>
        <p:spPr>
          <a:xfrm>
            <a:off x="3135691" y="2029692"/>
            <a:ext cx="162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mát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dịu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00A284-F0B9-4C27-B77D-BFCF8D376F12}"/>
              </a:ext>
            </a:extLst>
          </p:cNvPr>
          <p:cNvSpPr txBox="1"/>
          <p:nvPr/>
        </p:nvSpPr>
        <p:spPr>
          <a:xfrm>
            <a:off x="1846289" y="2760901"/>
            <a:ext cx="83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đen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F9D4395-F4F5-465E-8062-87FCF293AFFB}"/>
              </a:ext>
            </a:extLst>
          </p:cNvPr>
          <p:cNvSpPr txBox="1"/>
          <p:nvPr/>
        </p:nvSpPr>
        <p:spPr>
          <a:xfrm>
            <a:off x="2763943" y="2758799"/>
            <a:ext cx="1869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ngời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17" name="Rounded Rectangle 13">
            <a:extLst>
              <a:ext uri="{FF2B5EF4-FFF2-40B4-BE49-F238E27FC236}">
                <a16:creationId xmlns="" xmlns:a16="http://schemas.microsoft.com/office/drawing/2014/main" id="{EB78612E-424D-41AE-BD92-3C5CB71DEDF9}"/>
              </a:ext>
            </a:extLst>
          </p:cNvPr>
          <p:cNvSpPr/>
          <p:nvPr/>
        </p:nvSpPr>
        <p:spPr>
          <a:xfrm>
            <a:off x="181494" y="523251"/>
            <a:ext cx="3074760" cy="638343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0C0468E-6FDF-40DA-8A27-F2A4210A879F}"/>
              </a:ext>
            </a:extLst>
          </p:cNvPr>
          <p:cNvSpPr/>
          <p:nvPr/>
        </p:nvSpPr>
        <p:spPr>
          <a:xfrm>
            <a:off x="192126" y="4898949"/>
            <a:ext cx="11929920" cy="658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cs typeface="Times New Roman" pitchFamily="18" charset="0"/>
              </a:rPr>
              <a:t>từ 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vàng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mát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dịu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đen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ngời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trả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? </a:t>
            </a:r>
            <a:endParaRPr lang="vi-VN" sz="28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D224739-C5BC-4672-A5D1-C1519F0AE296}"/>
              </a:ext>
            </a:extLst>
          </p:cNvPr>
          <p:cNvSpPr/>
          <p:nvPr/>
        </p:nvSpPr>
        <p:spPr>
          <a:xfrm>
            <a:off x="181494" y="5606333"/>
            <a:ext cx="11557664" cy="658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lông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đôi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mắt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con.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35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FE2ECD6-2851-4802-80BB-496FB6F98A2E}"/>
              </a:ext>
            </a:extLst>
          </p:cNvPr>
          <p:cNvSpPr/>
          <p:nvPr/>
        </p:nvSpPr>
        <p:spPr>
          <a:xfrm>
            <a:off x="634336" y="1614971"/>
            <a:ext cx="11557664" cy="1387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3.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dặt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phẩy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chỗ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lợn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trâu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bò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, …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nuôi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7" name="Rounded Rectangle 13">
            <a:extLst>
              <a:ext uri="{FF2B5EF4-FFF2-40B4-BE49-F238E27FC236}">
                <a16:creationId xmlns="" xmlns:a16="http://schemas.microsoft.com/office/drawing/2014/main" id="{C34DAD4B-645C-44FF-83E6-E45DDFE7D19E}"/>
              </a:ext>
            </a:extLst>
          </p:cNvPr>
          <p:cNvSpPr/>
          <p:nvPr/>
        </p:nvSpPr>
        <p:spPr>
          <a:xfrm>
            <a:off x="542251" y="628183"/>
            <a:ext cx="3074760" cy="638343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73B0030-1E4A-4A83-91B8-40669284EA1D}"/>
              </a:ext>
            </a:extLst>
          </p:cNvPr>
          <p:cNvSpPr/>
          <p:nvPr/>
        </p:nvSpPr>
        <p:spPr>
          <a:xfrm>
            <a:off x="634336" y="3183908"/>
            <a:ext cx="11557664" cy="735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Gà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lợn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trâu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bò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, …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nuôi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69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66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1CBC60-9F9A-4140-8483-44AE35DC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1"/>
            <a:ext cx="12192000" cy="66086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4341475-2929-4D6D-8E01-D587C2C0181E}"/>
              </a:ext>
            </a:extLst>
          </p:cNvPr>
          <p:cNvSpPr/>
          <p:nvPr/>
        </p:nvSpPr>
        <p:spPr>
          <a:xfrm>
            <a:off x="4781861" y="1444343"/>
            <a:ext cx="7197245" cy="101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Hổ sống trong rừng. Nó là con vật rất hung dữ.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8D1396-EFDC-4C81-B615-20C6163A9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10" y="3116493"/>
            <a:ext cx="4451327" cy="3644524"/>
          </a:xfrm>
          <a:prstGeom prst="rect">
            <a:avLst/>
          </a:prstGeom>
        </p:spPr>
      </p:pic>
      <p:sp>
        <p:nvSpPr>
          <p:cNvPr id="8" name="Action Button: Home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2A6AA84C-F9A7-4793-B8BD-9975A0F75A08}"/>
              </a:ext>
            </a:extLst>
          </p:cNvPr>
          <p:cNvSpPr/>
          <p:nvPr/>
        </p:nvSpPr>
        <p:spPr>
          <a:xfrm>
            <a:off x="170296" y="6276108"/>
            <a:ext cx="685800" cy="581892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39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1CBC60-9F9A-4140-8483-44AE35DC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808"/>
            <a:ext cx="12192000" cy="6608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09E707-EBA8-428E-970C-822C7D6C9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189" y="3137881"/>
            <a:ext cx="4187666" cy="3498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C02E951-AAF4-4649-97B6-585259F0772E}"/>
              </a:ext>
            </a:extLst>
          </p:cNvPr>
          <p:cNvSpPr/>
          <p:nvPr/>
        </p:nvSpPr>
        <p:spPr>
          <a:xfrm>
            <a:off x="3981024" y="764013"/>
            <a:ext cx="8210976" cy="101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Gấu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mật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ong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Nó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hung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dữ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. </a:t>
            </a:r>
          </a:p>
        </p:txBody>
      </p:sp>
      <p:sp>
        <p:nvSpPr>
          <p:cNvPr id="9" name="Action Button: Home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B6711B69-BD1E-4972-A897-3FBB91E47EE4}"/>
              </a:ext>
            </a:extLst>
          </p:cNvPr>
          <p:cNvSpPr/>
          <p:nvPr/>
        </p:nvSpPr>
        <p:spPr>
          <a:xfrm>
            <a:off x="198005" y="6276108"/>
            <a:ext cx="685800" cy="581892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39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1CBC60-9F9A-4140-8483-44AE35DC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1"/>
            <a:ext cx="12192000" cy="66086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4341475-2929-4D6D-8E01-D587C2C0181E}"/>
              </a:ext>
            </a:extLst>
          </p:cNvPr>
          <p:cNvSpPr/>
          <p:nvPr/>
        </p:nvSpPr>
        <p:spPr>
          <a:xfrm>
            <a:off x="2113613" y="544699"/>
            <a:ext cx="10078387" cy="101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Avo" panose="02040603050506020204" pitchFamily="18" charset="0"/>
              </a:rPr>
              <a:t>Sư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sống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trong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rừng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Nó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</a:rPr>
              <a:t>vật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rất</a:t>
            </a:r>
            <a:r>
              <a:rPr lang="en-US" sz="3200" dirty="0">
                <a:latin typeface="UTM Avo" panose="02040603050506020204" pitchFamily="18" charset="0"/>
              </a:rPr>
              <a:t> hung </a:t>
            </a:r>
            <a:r>
              <a:rPr lang="en-US" sz="3200" dirty="0" err="1">
                <a:latin typeface="UTM Avo" panose="02040603050506020204" pitchFamily="18" charset="0"/>
              </a:rPr>
              <a:t>dữ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Sư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gọi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chúa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rừng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xanh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E744C28-D8F9-4F26-A1F9-CDA41E5A6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2" y="2126673"/>
            <a:ext cx="6234546" cy="4468091"/>
          </a:xfrm>
          <a:prstGeom prst="rect">
            <a:avLst/>
          </a:prstGeom>
        </p:spPr>
      </p:pic>
      <p:sp>
        <p:nvSpPr>
          <p:cNvPr id="7" name="Action Button: Home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2FD94943-45D6-460E-A0E3-C891EC27EBA8}"/>
              </a:ext>
            </a:extLst>
          </p:cNvPr>
          <p:cNvSpPr/>
          <p:nvPr/>
        </p:nvSpPr>
        <p:spPr>
          <a:xfrm>
            <a:off x="170296" y="6303818"/>
            <a:ext cx="685800" cy="581892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23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8514F58-9276-45F2-9986-7934FE29A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" y="484908"/>
            <a:ext cx="12189611" cy="6470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7D6B4D-058E-4030-A9ED-43DF5A0EB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3" y="2783001"/>
            <a:ext cx="6206836" cy="38728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AA62BAD-64FF-4D9B-BC63-B0B724BE724F}"/>
              </a:ext>
            </a:extLst>
          </p:cNvPr>
          <p:cNvSpPr/>
          <p:nvPr/>
        </p:nvSpPr>
        <p:spPr>
          <a:xfrm>
            <a:off x="4182256" y="614623"/>
            <a:ext cx="7794885" cy="101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UTM Avo"/>
              </a:rPr>
              <a:t>Mẹ bò và con bê đang gặm cỏ non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</p:txBody>
      </p:sp>
      <p:sp>
        <p:nvSpPr>
          <p:cNvPr id="8" name="Action Button: Home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DDE7F3A8-250C-4457-B513-75B659696FD0}"/>
              </a:ext>
            </a:extLst>
          </p:cNvPr>
          <p:cNvSpPr/>
          <p:nvPr/>
        </p:nvSpPr>
        <p:spPr>
          <a:xfrm>
            <a:off x="211859" y="6276108"/>
            <a:ext cx="685800" cy="581892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53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A602B4-C8C1-4816-BA35-EFCA1F1F9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792"/>
            <a:ext cx="12192000" cy="6415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DB60323-C846-45D3-BDA3-40C0764E2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8" y="2432026"/>
            <a:ext cx="3838142" cy="40940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BE18CB1-D18A-4FC0-A025-97A0E6073AA9}"/>
              </a:ext>
            </a:extLst>
          </p:cNvPr>
          <p:cNvSpPr/>
          <p:nvPr/>
        </p:nvSpPr>
        <p:spPr>
          <a:xfrm>
            <a:off x="3019610" y="480850"/>
            <a:ext cx="8084468" cy="101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Hươu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cao cổ sống ở châu Phi. Cổ nó rất dài. Nó rất hiền.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Action Button: Home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262B1039-F9CD-4378-A034-4526CA218112}"/>
              </a:ext>
            </a:extLst>
          </p:cNvPr>
          <p:cNvSpPr/>
          <p:nvPr/>
        </p:nvSpPr>
        <p:spPr>
          <a:xfrm>
            <a:off x="235958" y="6124262"/>
            <a:ext cx="685800" cy="581892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64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6DE43F-AB37-46B4-8C31-B1F45E9BE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9"/>
            <a:ext cx="12192000" cy="6415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19645F7-C1D7-49B4-AA7C-7EEA043BC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8" y="2963357"/>
            <a:ext cx="4307736" cy="327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280467E-715D-4D77-B599-E3790AA84A12}"/>
              </a:ext>
            </a:extLst>
          </p:cNvPr>
          <p:cNvSpPr/>
          <p:nvPr/>
        </p:nvSpPr>
        <p:spPr>
          <a:xfrm>
            <a:off x="582468" y="532651"/>
            <a:ext cx="10204668" cy="101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UTM Avo"/>
              </a:rPr>
              <a:t>Đây là gà trống, gà mái và đàn gà con.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ta nuôi gà để lấy trứng và thịt.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Action Button: Home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ED51113A-6000-4923-A605-D0F80A37EA6C}"/>
              </a:ext>
            </a:extLst>
          </p:cNvPr>
          <p:cNvSpPr/>
          <p:nvPr/>
        </p:nvSpPr>
        <p:spPr>
          <a:xfrm>
            <a:off x="239568" y="6152165"/>
            <a:ext cx="685800" cy="526472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A71201B-4A44-42E0-BC69-E2FAFBAD31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35" y="5333811"/>
            <a:ext cx="1551258" cy="1263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AC50D46-19B1-47D9-AC26-FC627D0C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786107"/>
            <a:ext cx="1076354" cy="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05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BA5A8C1-30A9-4178-A2BF-11EAA75B1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99"/>
          <a:stretch/>
        </p:blipFill>
        <p:spPr>
          <a:xfrm>
            <a:off x="0" y="447675"/>
            <a:ext cx="12192000" cy="6410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D15B3F-09DF-459E-88EA-C2E4B2722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09" y="3131128"/>
            <a:ext cx="6151418" cy="34454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187A474-B281-44BE-85C1-60F3F738A0FD}"/>
              </a:ext>
            </a:extLst>
          </p:cNvPr>
          <p:cNvSpPr/>
          <p:nvPr/>
        </p:nvSpPr>
        <p:spPr>
          <a:xfrm>
            <a:off x="883804" y="1057033"/>
            <a:ext cx="10785424" cy="101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Lợn được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nuôi nhiều ở quê. Người ta thường nuôi lợn để ăn thịt.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Action Button: Home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C8D3F952-66EA-427B-AD98-30F57E32192C}"/>
              </a:ext>
            </a:extLst>
          </p:cNvPr>
          <p:cNvSpPr/>
          <p:nvPr/>
        </p:nvSpPr>
        <p:spPr>
          <a:xfrm>
            <a:off x="198004" y="6119379"/>
            <a:ext cx="685800" cy="581892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031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2443</TotalTime>
  <Words>1100</Words>
  <Application>Microsoft Office PowerPoint</Application>
  <PresentationFormat>Custom</PresentationFormat>
  <Paragraphs>185</Paragraphs>
  <Slides>27</Slides>
  <Notes>1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56</cp:revision>
  <dcterms:created xsi:type="dcterms:W3CDTF">2021-11-01T08:16:43Z</dcterms:created>
  <dcterms:modified xsi:type="dcterms:W3CDTF">2023-01-12T02:03:50Z</dcterms:modified>
</cp:coreProperties>
</file>