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68" r:id="rId4"/>
    <p:sldId id="266" r:id="rId5"/>
    <p:sldId id="257" r:id="rId6"/>
    <p:sldId id="258" r:id="rId7"/>
    <p:sldId id="259" r:id="rId8"/>
    <p:sldId id="271" r:id="rId9"/>
    <p:sldId id="260" r:id="rId10"/>
    <p:sldId id="272" r:id="rId11"/>
    <p:sldId id="270" r:id="rId12"/>
    <p:sldId id="264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5" r:id="rId25"/>
    <p:sldId id="284" r:id="rId26"/>
  </p:sldIdLst>
  <p:sldSz cx="18288000" cy="10287000"/>
  <p:notesSz cx="6858000" cy="9144000"/>
  <p:embeddedFontLst>
    <p:embeddedFont>
      <p:font typeface="Arial" panose="020B060402020202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8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350" y="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5.svg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838200" y="-952500"/>
            <a:ext cx="3573260" cy="2597960"/>
          </a:xfrm>
          <a:custGeom>
            <a:avLst/>
            <a:gdLst/>
            <a:ahLst/>
            <a:cxnLst/>
            <a:rect l="l" t="t" r="r" b="b"/>
            <a:pathLst>
              <a:path w="7135520" h="5187923">
                <a:moveTo>
                  <a:pt x="0" y="0"/>
                </a:moveTo>
                <a:lnTo>
                  <a:pt x="7135520" y="0"/>
                </a:lnTo>
                <a:lnTo>
                  <a:pt x="7135520" y="5187923"/>
                </a:lnTo>
                <a:lnTo>
                  <a:pt x="0" y="5187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F41F3D6-5D5D-78AA-017C-C29F3900E648}"/>
              </a:ext>
            </a:extLst>
          </p:cNvPr>
          <p:cNvSpPr/>
          <p:nvPr/>
        </p:nvSpPr>
        <p:spPr>
          <a:xfrm>
            <a:off x="15240000" y="7505700"/>
            <a:ext cx="3795024" cy="3760523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1" y="0"/>
                </a:lnTo>
                <a:lnTo>
                  <a:pt x="8799921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B9C76-6F32-E313-05C2-6429ED353D3A}"/>
              </a:ext>
            </a:extLst>
          </p:cNvPr>
          <p:cNvSpPr txBox="1"/>
          <p:nvPr/>
        </p:nvSpPr>
        <p:spPr>
          <a:xfrm>
            <a:off x="3345180" y="2441414"/>
            <a:ext cx="11597640" cy="5404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8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CHÀO MỪNG CÁC EM ĐẾN VỚI BÀI GIẢNG HÔM NAY</a:t>
            </a:r>
            <a:endParaRPr lang="vi-VN" sz="80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677150" y="876300"/>
            <a:ext cx="29337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</a:t>
            </a:r>
            <a:endParaRPr lang="vi-VN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93209" y="7886700"/>
            <a:ext cx="3930482" cy="3894750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F115643-6904-71E7-F709-4779F1AA3001}"/>
              </a:ext>
            </a:extLst>
          </p:cNvPr>
          <p:cNvSpPr/>
          <p:nvPr/>
        </p:nvSpPr>
        <p:spPr>
          <a:xfrm>
            <a:off x="1167764" y="2560805"/>
            <a:ext cx="6739890" cy="1211095"/>
          </a:xfrm>
          <a:prstGeom prst="wedgeRectCallout">
            <a:avLst>
              <a:gd name="adj1" fmla="val 57134"/>
              <a:gd name="adj2" fmla="val 37498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định viết thư cho ai?</a:t>
            </a:r>
            <a:endParaRPr lang="pt-BR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EDE7098F-C95D-DD60-7006-E9CC85E0D280}"/>
              </a:ext>
            </a:extLst>
          </p:cNvPr>
          <p:cNvSpPr/>
          <p:nvPr/>
        </p:nvSpPr>
        <p:spPr>
          <a:xfrm>
            <a:off x="2610129" y="4305300"/>
            <a:ext cx="3855161" cy="5218491"/>
          </a:xfrm>
          <a:custGeom>
            <a:avLst/>
            <a:gdLst/>
            <a:ahLst/>
            <a:cxnLst/>
            <a:rect l="l" t="t" r="r" b="b"/>
            <a:pathLst>
              <a:path w="821281" h="1111717">
                <a:moveTo>
                  <a:pt x="0" y="0"/>
                </a:moveTo>
                <a:lnTo>
                  <a:pt x="821281" y="0"/>
                </a:lnTo>
                <a:lnTo>
                  <a:pt x="821281" y="1111717"/>
                </a:lnTo>
                <a:lnTo>
                  <a:pt x="0" y="11117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55A95-5BEC-2D1F-CC5D-804C67F70828}"/>
              </a:ext>
            </a:extLst>
          </p:cNvPr>
          <p:cNvSpPr txBox="1"/>
          <p:nvPr/>
        </p:nvSpPr>
        <p:spPr>
          <a:xfrm>
            <a:off x="8464268" y="2560805"/>
            <a:ext cx="8077200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Ông bà hoặc cô bác ở xa.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ở nơi khác mà em quen trong dịp nghỉ hè.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học cũ đã theo bố mẹ chuyển đến một nơi khác.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vừa đạt thành tích xuất sắc về học tập hoặc thể thao, văn nghệ.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bạn có hoàn cảnh khó khăn...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677150" y="876300"/>
            <a:ext cx="29337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</a:t>
            </a:r>
            <a:endParaRPr lang="vi-VN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93209" y="7886700"/>
            <a:ext cx="3930482" cy="3894750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EDE7098F-C95D-DD60-7006-E9CC85E0D280}"/>
              </a:ext>
            </a:extLst>
          </p:cNvPr>
          <p:cNvSpPr/>
          <p:nvPr/>
        </p:nvSpPr>
        <p:spPr>
          <a:xfrm>
            <a:off x="2610129" y="4305300"/>
            <a:ext cx="3855161" cy="5218491"/>
          </a:xfrm>
          <a:custGeom>
            <a:avLst/>
            <a:gdLst/>
            <a:ahLst/>
            <a:cxnLst/>
            <a:rect l="l" t="t" r="r" b="b"/>
            <a:pathLst>
              <a:path w="821281" h="1111717">
                <a:moveTo>
                  <a:pt x="0" y="0"/>
                </a:moveTo>
                <a:lnTo>
                  <a:pt x="821281" y="0"/>
                </a:lnTo>
                <a:lnTo>
                  <a:pt x="821281" y="1111717"/>
                </a:lnTo>
                <a:lnTo>
                  <a:pt x="0" y="11117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55A95-5BEC-2D1F-CC5D-804C67F70828}"/>
              </a:ext>
            </a:extLst>
          </p:cNvPr>
          <p:cNvSpPr txBox="1"/>
          <p:nvPr/>
        </p:nvSpPr>
        <p:spPr>
          <a:xfrm>
            <a:off x="9140472" y="4668906"/>
            <a:ext cx="532186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viết thư để: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Thăm hỏi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vui, chia buồn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àm quen,...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50F951D4-E5D6-CD62-164F-AAB0F6F46D14}"/>
              </a:ext>
            </a:extLst>
          </p:cNvPr>
          <p:cNvSpPr/>
          <p:nvPr/>
        </p:nvSpPr>
        <p:spPr>
          <a:xfrm>
            <a:off x="4329015" y="2269611"/>
            <a:ext cx="9622913" cy="1512692"/>
          </a:xfrm>
          <a:prstGeom prst="wedgeRectCallout">
            <a:avLst>
              <a:gd name="adj1" fmla="val -34844"/>
              <a:gd name="adj2" fmla="val 86501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viết thư cho người đó để làm gì?</a:t>
            </a:r>
            <a:endParaRPr lang="vi-VN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694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37103" y="1028700"/>
            <a:ext cx="8799922" cy="8719922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011093" y="1827551"/>
            <a:ext cx="4812588" cy="6631898"/>
          </a:xfrm>
          <a:custGeom>
            <a:avLst/>
            <a:gdLst/>
            <a:ahLst/>
            <a:cxnLst/>
            <a:rect l="l" t="t" r="r" b="b"/>
            <a:pathLst>
              <a:path w="4812588" h="6631898">
                <a:moveTo>
                  <a:pt x="0" y="0"/>
                </a:moveTo>
                <a:lnTo>
                  <a:pt x="4812589" y="0"/>
                </a:lnTo>
                <a:lnTo>
                  <a:pt x="4812589" y="6631898"/>
                </a:lnTo>
                <a:lnTo>
                  <a:pt x="0" y="66318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45F1D9B-DE8B-05DD-2EBF-A1F944A7D42D}"/>
              </a:ext>
            </a:extLst>
          </p:cNvPr>
          <p:cNvSpPr/>
          <p:nvPr/>
        </p:nvSpPr>
        <p:spPr>
          <a:xfrm>
            <a:off x="1143000" y="1714500"/>
            <a:ext cx="7394103" cy="4648200"/>
          </a:xfrm>
          <a:prstGeom prst="cloudCallout">
            <a:avLst>
              <a:gd name="adj1" fmla="val 92691"/>
              <a:gd name="adj2" fmla="val -27604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THƯ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93209" y="7886700"/>
            <a:ext cx="3930482" cy="3894750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7D86F96D-FDA7-FA53-DBC9-75E8ECFE6233}"/>
              </a:ext>
            </a:extLst>
          </p:cNvPr>
          <p:cNvSpPr/>
          <p:nvPr/>
        </p:nvSpPr>
        <p:spPr>
          <a:xfrm>
            <a:off x="2464195" y="1714500"/>
            <a:ext cx="13359609" cy="5809073"/>
          </a:xfrm>
          <a:prstGeom prst="snip2DiagRect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dàn ý đã lập ở những tiết học trước, hãy viết một bức thư theo đề bài em đã chọn: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Thư gửi người thân.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Thư gửi thầy cô.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Thư gửi bạn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Thư gửi một người khác</a:t>
            </a: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3904D1AC-2398-8241-63FD-CED40C274BFD}"/>
              </a:ext>
            </a:extLst>
          </p:cNvPr>
          <p:cNvSpPr/>
          <p:nvPr/>
        </p:nvSpPr>
        <p:spPr>
          <a:xfrm>
            <a:off x="-228600" y="6800551"/>
            <a:ext cx="4267200" cy="3643124"/>
          </a:xfrm>
          <a:custGeom>
            <a:avLst/>
            <a:gdLst/>
            <a:ahLst/>
            <a:cxnLst/>
            <a:rect l="l" t="t" r="r" b="b"/>
            <a:pathLst>
              <a:path w="1001276" h="854839">
                <a:moveTo>
                  <a:pt x="0" y="0"/>
                </a:moveTo>
                <a:lnTo>
                  <a:pt x="1001276" y="0"/>
                </a:lnTo>
                <a:lnTo>
                  <a:pt x="1001276" y="854839"/>
                </a:lnTo>
                <a:lnTo>
                  <a:pt x="0" y="854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35362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377955" y="762508"/>
            <a:ext cx="5532090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7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CB4B57-7237-8E35-7580-E3C30AB03F1F}"/>
              </a:ext>
            </a:extLst>
          </p:cNvPr>
          <p:cNvGrpSpPr/>
          <p:nvPr/>
        </p:nvGrpSpPr>
        <p:grpSpPr>
          <a:xfrm>
            <a:off x="3914775" y="2476500"/>
            <a:ext cx="10458450" cy="8196812"/>
            <a:chOff x="3914775" y="2476500"/>
            <a:chExt cx="10458450" cy="8196812"/>
          </a:xfrm>
        </p:grpSpPr>
        <p:sp>
          <p:nvSpPr>
            <p:cNvPr id="6" name="Freeform 35">
              <a:extLst>
                <a:ext uri="{FF2B5EF4-FFF2-40B4-BE49-F238E27FC236}">
                  <a16:creationId xmlns:a16="http://schemas.microsoft.com/office/drawing/2014/main" id="{00808913-5AF0-0D0B-CF7C-4950F1C3BE19}"/>
                </a:ext>
              </a:extLst>
            </p:cNvPr>
            <p:cNvSpPr/>
            <p:nvPr/>
          </p:nvSpPr>
          <p:spPr>
            <a:xfrm>
              <a:off x="3914775" y="2476500"/>
              <a:ext cx="10458450" cy="8196812"/>
            </a:xfrm>
            <a:custGeom>
              <a:avLst/>
              <a:gdLst/>
              <a:ahLst/>
              <a:cxnLst/>
              <a:rect l="l" t="t" r="r" b="b"/>
              <a:pathLst>
                <a:path w="1638271" h="1283995">
                  <a:moveTo>
                    <a:pt x="0" y="0"/>
                  </a:moveTo>
                  <a:lnTo>
                    <a:pt x="1638272" y="0"/>
                  </a:lnTo>
                  <a:lnTo>
                    <a:pt x="1638272" y="1283995"/>
                  </a:lnTo>
                  <a:lnTo>
                    <a:pt x="0" y="1283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5A5F4230-6468-8120-6138-19EBCD5BCB00}"/>
                </a:ext>
              </a:extLst>
            </p:cNvPr>
            <p:cNvSpPr txBox="1"/>
            <p:nvPr/>
          </p:nvSpPr>
          <p:spPr>
            <a:xfrm>
              <a:off x="5684490" y="3848100"/>
              <a:ext cx="681231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vi-VN" sz="7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LÒNG NHÂN ÁI</a:t>
              </a:r>
              <a:endPara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20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0AAB960A-ADAD-B089-11FA-FB5648B139E7}"/>
              </a:ext>
            </a:extLst>
          </p:cNvPr>
          <p:cNvSpPr txBox="1"/>
          <p:nvPr/>
        </p:nvSpPr>
        <p:spPr>
          <a:xfrm>
            <a:off x="2334428" y="7464504"/>
            <a:ext cx="5532090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45EBDC2F-22CC-5548-A207-EDA3AF10C4EC}"/>
              </a:ext>
            </a:extLst>
          </p:cNvPr>
          <p:cNvSpPr/>
          <p:nvPr/>
        </p:nvSpPr>
        <p:spPr>
          <a:xfrm>
            <a:off x="9448800" y="1257300"/>
            <a:ext cx="8113787" cy="8040025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F1380CA-CEA6-D90E-3EE7-00DEB417BAC8}"/>
              </a:ext>
            </a:extLst>
          </p:cNvPr>
          <p:cNvSpPr/>
          <p:nvPr/>
        </p:nvSpPr>
        <p:spPr>
          <a:xfrm>
            <a:off x="11716933" y="1905925"/>
            <a:ext cx="4648732" cy="5865833"/>
          </a:xfrm>
          <a:custGeom>
            <a:avLst/>
            <a:gdLst/>
            <a:ahLst/>
            <a:cxnLst/>
            <a:rect l="l" t="t" r="r" b="b"/>
            <a:pathLst>
              <a:path w="5041848" h="6361872">
                <a:moveTo>
                  <a:pt x="0" y="0"/>
                </a:moveTo>
                <a:lnTo>
                  <a:pt x="5041848" y="0"/>
                </a:lnTo>
                <a:lnTo>
                  <a:pt x="5041848" y="6361872"/>
                </a:lnTo>
                <a:lnTo>
                  <a:pt x="0" y="6361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5CD74C6-3079-3DA8-0CEC-CC296A806457}"/>
              </a:ext>
            </a:extLst>
          </p:cNvPr>
          <p:cNvSpPr/>
          <p:nvPr/>
        </p:nvSpPr>
        <p:spPr>
          <a:xfrm>
            <a:off x="904546" y="1028700"/>
            <a:ext cx="8391854" cy="5562600"/>
          </a:xfrm>
          <a:prstGeom prst="cloudCallout">
            <a:avLst>
              <a:gd name="adj1" fmla="val 86807"/>
              <a:gd name="adj2" fmla="val -16562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kể tên những câu chuyện mà em đã đọc, nghe nói về lòng nhân ái.</a:t>
            </a:r>
            <a:endParaRPr lang="vi-VN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95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677150" y="800100"/>
            <a:ext cx="29337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</a:t>
            </a:r>
            <a:endParaRPr lang="vi-VN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392400" y="7786807"/>
            <a:ext cx="4031291" cy="3994643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F398D5D5-5AB1-2EF5-2ECC-BEC30BACAD5D}"/>
              </a:ext>
            </a:extLst>
          </p:cNvPr>
          <p:cNvSpPr/>
          <p:nvPr/>
        </p:nvSpPr>
        <p:spPr>
          <a:xfrm>
            <a:off x="1066800" y="8343900"/>
            <a:ext cx="5181600" cy="1143000"/>
          </a:xfrm>
          <a:prstGeom prst="foldedCorner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tích hồ Ba Bể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206C466-E850-298C-24D3-36F925053F4B}"/>
              </a:ext>
            </a:extLst>
          </p:cNvPr>
          <p:cNvSpPr/>
          <p:nvPr/>
        </p:nvSpPr>
        <p:spPr>
          <a:xfrm>
            <a:off x="6553200" y="8343900"/>
            <a:ext cx="5181600" cy="1143000"/>
          </a:xfrm>
          <a:prstGeom prst="foldedCorner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tre trăm đốt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AEB31504-AF76-4B2E-6597-87D966FE513F}"/>
              </a:ext>
            </a:extLst>
          </p:cNvPr>
          <p:cNvSpPr/>
          <p:nvPr/>
        </p:nvSpPr>
        <p:spPr>
          <a:xfrm>
            <a:off x="12039600" y="8343900"/>
            <a:ext cx="5181600" cy="1143000"/>
          </a:xfrm>
          <a:prstGeom prst="foldedCorner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 Cám</a:t>
            </a:r>
          </a:p>
        </p:txBody>
      </p:sp>
      <p:pic>
        <p:nvPicPr>
          <p:cNvPr id="1026" name="Picture 2" descr="Tranh Truyện Dân Gian Việt Nam - Sự Tích Hồ Ba Bể - Hồng Hà, Phạm Ngọc Tuấn  | NetaBooks">
            <a:extLst>
              <a:ext uri="{FF2B5EF4-FFF2-40B4-BE49-F238E27FC236}">
                <a16:creationId xmlns:a16="http://schemas.microsoft.com/office/drawing/2014/main" id="{E8AA515A-BD4E-2F54-7860-814442355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r="14571"/>
          <a:stretch/>
        </p:blipFill>
        <p:spPr bwMode="auto">
          <a:xfrm>
            <a:off x="1428367" y="1806832"/>
            <a:ext cx="4458465" cy="63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h truyện dân gian Việt Nam - Cây tre trăm đốt – Nhà xuất bản Kim Đồng">
            <a:extLst>
              <a:ext uri="{FF2B5EF4-FFF2-40B4-BE49-F238E27FC236}">
                <a16:creationId xmlns:a16="http://schemas.microsoft.com/office/drawing/2014/main" id="{D108F7F5-1C2C-69B6-187B-41CA5DA1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67" y="1806832"/>
            <a:ext cx="4458465" cy="63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ổng hợp tranh minh họa truyện cổ tích tấm cám và những câu chuyện khác">
            <a:extLst>
              <a:ext uri="{FF2B5EF4-FFF2-40B4-BE49-F238E27FC236}">
                <a16:creationId xmlns:a16="http://schemas.microsoft.com/office/drawing/2014/main" id="{AAF6BAEE-BE00-4888-9E21-013EEAA8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1167" y="1806832"/>
            <a:ext cx="4458466" cy="63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66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4800600" y="800100"/>
            <a:ext cx="86868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0FDAEFD4-053C-7EBE-E498-8E151E23E3DD}"/>
              </a:ext>
            </a:extLst>
          </p:cNvPr>
          <p:cNvSpPr/>
          <p:nvPr/>
        </p:nvSpPr>
        <p:spPr>
          <a:xfrm>
            <a:off x="1538072" y="2628900"/>
            <a:ext cx="4114800" cy="2286000"/>
          </a:xfrm>
          <a:prstGeom prst="cloudCallout">
            <a:avLst>
              <a:gd name="adj1" fmla="val 86468"/>
              <a:gd name="adj2" fmla="val 49167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1ABA1657-2737-407C-8517-91C7F06D7EFC}"/>
              </a:ext>
            </a:extLst>
          </p:cNvPr>
          <p:cNvSpPr/>
          <p:nvPr/>
        </p:nvSpPr>
        <p:spPr>
          <a:xfrm>
            <a:off x="12191999" y="1815763"/>
            <a:ext cx="5506269" cy="3861137"/>
          </a:xfrm>
          <a:prstGeom prst="cloudCallout">
            <a:avLst>
              <a:gd name="adj1" fmla="val -80312"/>
              <a:gd name="adj2" fmla="val 30592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trao đổi</a:t>
            </a:r>
          </a:p>
        </p:txBody>
      </p:sp>
      <p:sp>
        <p:nvSpPr>
          <p:cNvPr id="3" name="Freeform 53">
            <a:extLst>
              <a:ext uri="{FF2B5EF4-FFF2-40B4-BE49-F238E27FC236}">
                <a16:creationId xmlns:a16="http://schemas.microsoft.com/office/drawing/2014/main" id="{7D0D2BF2-9D2C-99E2-3A1B-3A647DC45DE8}"/>
              </a:ext>
            </a:extLst>
          </p:cNvPr>
          <p:cNvSpPr/>
          <p:nvPr/>
        </p:nvSpPr>
        <p:spPr>
          <a:xfrm>
            <a:off x="4800600" y="3977640"/>
            <a:ext cx="8701051" cy="6286500"/>
          </a:xfrm>
          <a:custGeom>
            <a:avLst/>
            <a:gdLst/>
            <a:ahLst/>
            <a:cxnLst/>
            <a:rect l="l" t="t" r="r" b="b"/>
            <a:pathLst>
              <a:path w="1474210" h="1065116">
                <a:moveTo>
                  <a:pt x="0" y="0"/>
                </a:moveTo>
                <a:lnTo>
                  <a:pt x="1474210" y="0"/>
                </a:lnTo>
                <a:lnTo>
                  <a:pt x="1474210" y="1065116"/>
                </a:lnTo>
                <a:lnTo>
                  <a:pt x="0" y="10651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852396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93209" y="7886700"/>
            <a:ext cx="3930482" cy="3894750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50F951D4-E5D6-CD62-164F-AAB0F6F46D14}"/>
              </a:ext>
            </a:extLst>
          </p:cNvPr>
          <p:cNvSpPr/>
          <p:nvPr/>
        </p:nvSpPr>
        <p:spPr>
          <a:xfrm>
            <a:off x="1844040" y="3695700"/>
            <a:ext cx="7178039" cy="5029200"/>
          </a:xfrm>
          <a:prstGeom prst="wedgeRectCallout">
            <a:avLst>
              <a:gd name="adj1" fmla="val -21541"/>
              <a:gd name="adj2" fmla="val 63471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 1: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 bày ý kiến về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lòng nhân ái của nhân vật trong một câu chuyện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 học ở Bài 11.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5614F313-66C7-CF45-92DA-6EBC2A2AD669}"/>
              </a:ext>
            </a:extLst>
          </p:cNvPr>
          <p:cNvSpPr/>
          <p:nvPr/>
        </p:nvSpPr>
        <p:spPr>
          <a:xfrm>
            <a:off x="9525000" y="3695700"/>
            <a:ext cx="7178040" cy="5029200"/>
          </a:xfrm>
          <a:prstGeom prst="wedgeRectCallout">
            <a:avLst>
              <a:gd name="adj1" fmla="val -21541"/>
              <a:gd name="adj2" fmla="val 63471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 2: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 bày ý kiến về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 hiện của lòng nhân ái trong đời sống.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8AC3E4E-17B9-3CCA-60EE-3DAE82732A89}"/>
              </a:ext>
            </a:extLst>
          </p:cNvPr>
          <p:cNvSpPr/>
          <p:nvPr/>
        </p:nvSpPr>
        <p:spPr>
          <a:xfrm>
            <a:off x="5992160" y="990600"/>
            <a:ext cx="6059837" cy="1943100"/>
          </a:xfrm>
          <a:prstGeom prst="cloud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Chuẩn bị</a:t>
            </a:r>
          </a:p>
        </p:txBody>
      </p:sp>
    </p:spTree>
    <p:extLst>
      <p:ext uri="{BB962C8B-B14F-4D97-AF65-F5344CB8AC3E}">
        <p14:creationId xmlns:p14="http://schemas.microsoft.com/office/powerpoint/2010/main" val="1789317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930D2B8C-414D-2E5F-A138-3AB9B4C2F681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3CDF9E45-3D47-B7FA-ED85-BE7B47FF2AD3}"/>
              </a:ext>
            </a:extLst>
          </p:cNvPr>
          <p:cNvSpPr/>
          <p:nvPr/>
        </p:nvSpPr>
        <p:spPr>
          <a:xfrm>
            <a:off x="15392400" y="7786807"/>
            <a:ext cx="4031291" cy="3994643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D825C0-C287-22F1-FF76-EBCB2737DFF9}"/>
              </a:ext>
            </a:extLst>
          </p:cNvPr>
          <p:cNvGrpSpPr/>
          <p:nvPr/>
        </p:nvGrpSpPr>
        <p:grpSpPr>
          <a:xfrm>
            <a:off x="3886200" y="1048094"/>
            <a:ext cx="10200396" cy="4095406"/>
            <a:chOff x="3929502" y="342900"/>
            <a:chExt cx="10200396" cy="40954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A4F13E-89F7-7F03-72B7-BFDB2223629A}"/>
                </a:ext>
              </a:extLst>
            </p:cNvPr>
            <p:cNvSpPr/>
            <p:nvPr/>
          </p:nvSpPr>
          <p:spPr>
            <a:xfrm>
              <a:off x="5410200" y="342900"/>
              <a:ext cx="7239000" cy="14659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D81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881049D9-0A6B-643C-BF30-629EAB1D7086}"/>
                </a:ext>
              </a:extLst>
            </p:cNvPr>
            <p:cNvSpPr/>
            <p:nvPr/>
          </p:nvSpPr>
          <p:spPr>
            <a:xfrm>
              <a:off x="3929502" y="1747950"/>
              <a:ext cx="10200396" cy="2690356"/>
            </a:xfrm>
            <a:custGeom>
              <a:avLst/>
              <a:gdLst/>
              <a:ahLst/>
              <a:cxnLst/>
              <a:rect l="l" t="t" r="r" b="b"/>
              <a:pathLst>
                <a:path w="2865843" h="755866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EC8CAB0-5C2B-AE74-69F7-A052E29766D9}"/>
              </a:ext>
            </a:extLst>
          </p:cNvPr>
          <p:cNvSpPr/>
          <p:nvPr/>
        </p:nvSpPr>
        <p:spPr>
          <a:xfrm>
            <a:off x="3352798" y="5872280"/>
            <a:ext cx="5105400" cy="3226707"/>
          </a:xfrm>
          <a:prstGeom prst="wedgeRectCallout">
            <a:avLst>
              <a:gd name="adj1" fmla="val -21970"/>
              <a:gd name="adj2" fmla="val -57908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 bài yêu cầu chúng ta làm gì?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A109F93-F1B0-387E-B21E-B6D5138F67E5}"/>
              </a:ext>
            </a:extLst>
          </p:cNvPr>
          <p:cNvSpPr/>
          <p:nvPr/>
        </p:nvSpPr>
        <p:spPr>
          <a:xfrm>
            <a:off x="9144001" y="5872280"/>
            <a:ext cx="5740884" cy="3226707"/>
          </a:xfrm>
          <a:prstGeom prst="wedgeRectCallout">
            <a:avLst>
              <a:gd name="adj1" fmla="val -20549"/>
              <a:gd name="adj2" fmla="val -57568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gợi ý,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 ta phải làm gì? 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6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88332" y="1075381"/>
            <a:ext cx="8799922" cy="8719922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87200" y="2644050"/>
            <a:ext cx="2802186" cy="6906398"/>
          </a:xfrm>
          <a:custGeom>
            <a:avLst/>
            <a:gdLst/>
            <a:ahLst/>
            <a:cxnLst/>
            <a:rect l="l" t="t" r="r" b="b"/>
            <a:pathLst>
              <a:path w="2802186" h="6906398">
                <a:moveTo>
                  <a:pt x="0" y="0"/>
                </a:moveTo>
                <a:lnTo>
                  <a:pt x="2802186" y="0"/>
                </a:lnTo>
                <a:lnTo>
                  <a:pt x="2802186" y="6906398"/>
                </a:lnTo>
                <a:lnTo>
                  <a:pt x="0" y="6906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95CD74C6-3079-3DA8-0CEC-CC296A806457}"/>
              </a:ext>
            </a:extLst>
          </p:cNvPr>
          <p:cNvSpPr/>
          <p:nvPr/>
        </p:nvSpPr>
        <p:spPr>
          <a:xfrm>
            <a:off x="904546" y="1714500"/>
            <a:ext cx="7553654" cy="4876800"/>
          </a:xfrm>
          <a:prstGeom prst="cloudCallout">
            <a:avLst>
              <a:gd name="adj1" fmla="val 86807"/>
              <a:gd name="adj2" fmla="val -16562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nhắc lại cấu tạo của một bức thư thăm hỏi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AAB960A-ADAD-B089-11FA-FB5648B139E7}"/>
              </a:ext>
            </a:extLst>
          </p:cNvPr>
          <p:cNvSpPr txBox="1"/>
          <p:nvPr/>
        </p:nvSpPr>
        <p:spPr>
          <a:xfrm>
            <a:off x="1915328" y="7464504"/>
            <a:ext cx="5532090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677150" y="876300"/>
            <a:ext cx="29337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</a:t>
            </a:r>
            <a:endParaRPr lang="vi-VN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93209" y="7886700"/>
            <a:ext cx="3930482" cy="3894750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F115643-6904-71E7-F709-4779F1AA3001}"/>
              </a:ext>
            </a:extLst>
          </p:cNvPr>
          <p:cNvSpPr/>
          <p:nvPr/>
        </p:nvSpPr>
        <p:spPr>
          <a:xfrm>
            <a:off x="4241482" y="2432916"/>
            <a:ext cx="9805036" cy="1211095"/>
          </a:xfrm>
          <a:prstGeom prst="wedgeRectCallout">
            <a:avLst>
              <a:gd name="adj1" fmla="val -22135"/>
              <a:gd name="adj2" fmla="val 68957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 bài yêu cầu chúng ta làm gì?</a:t>
            </a:r>
            <a:endParaRPr lang="pt-BR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55A95-5BEC-2D1F-CC5D-804C67F70828}"/>
              </a:ext>
            </a:extLst>
          </p:cNvPr>
          <p:cNvSpPr txBox="1"/>
          <p:nvPr/>
        </p:nvSpPr>
        <p:spPr>
          <a:xfrm>
            <a:off x="7416009" y="4851344"/>
            <a:ext cx="8077200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 bày ý kiến về lòng nhân ái của nhân vật trong một câu chuyện đã học ở Bài 11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oặc biểu hiện của lòng nhân ái trong đời sống.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E1A681A9-784E-A9C1-3526-75234E9F2A51}"/>
              </a:ext>
            </a:extLst>
          </p:cNvPr>
          <p:cNvSpPr/>
          <p:nvPr/>
        </p:nvSpPr>
        <p:spPr>
          <a:xfrm>
            <a:off x="2011252" y="4229100"/>
            <a:ext cx="4922948" cy="6172200"/>
          </a:xfrm>
          <a:custGeom>
            <a:avLst/>
            <a:gdLst/>
            <a:ahLst/>
            <a:cxnLst/>
            <a:rect l="l" t="t" r="r" b="b"/>
            <a:pathLst>
              <a:path w="808375" h="1051681">
                <a:moveTo>
                  <a:pt x="0" y="0"/>
                </a:moveTo>
                <a:lnTo>
                  <a:pt x="808375" y="0"/>
                </a:lnTo>
                <a:lnTo>
                  <a:pt x="808375" y="1051681"/>
                </a:lnTo>
                <a:lnTo>
                  <a:pt x="0" y="1051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68143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93209" y="7886700"/>
            <a:ext cx="3930482" cy="3894750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F115643-6904-71E7-F709-4779F1AA3001}"/>
              </a:ext>
            </a:extLst>
          </p:cNvPr>
          <p:cNvSpPr/>
          <p:nvPr/>
        </p:nvSpPr>
        <p:spPr>
          <a:xfrm>
            <a:off x="4241482" y="920356"/>
            <a:ext cx="9805036" cy="1211095"/>
          </a:xfrm>
          <a:prstGeom prst="wedgeRectCallout">
            <a:avLst>
              <a:gd name="adj1" fmla="val -22135"/>
              <a:gd name="adj2" fmla="val 68957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gợi ý, chúng ta phải làm gì?</a:t>
            </a:r>
            <a:endParaRPr lang="pt-BR" sz="4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455A95-5BEC-2D1F-CC5D-804C67F70828}"/>
              </a:ext>
            </a:extLst>
          </p:cNvPr>
          <p:cNvSpPr txBox="1"/>
          <p:nvPr/>
        </p:nvSpPr>
        <p:spPr>
          <a:xfrm>
            <a:off x="7416008" y="2728993"/>
            <a:ext cx="8433591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đề 1, chúng ta phải dựa vào một câu chuyện đã học ở Bài 11 để trình bày ý kiến về lòng nhân ái của nhân vật trong truyện.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 đề 2, chúng ta phải dựa vào sự quan sát đời sống, vốn hiểu biết cá nhân để trình bảy ý kiến về biểu hiện của lòng nhân ái trong đời sống.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7">
            <a:extLst>
              <a:ext uri="{FF2B5EF4-FFF2-40B4-BE49-F238E27FC236}">
                <a16:creationId xmlns:a16="http://schemas.microsoft.com/office/drawing/2014/main" id="{D58C2EF5-A3FE-C5A2-A241-A85F822B56D2}"/>
              </a:ext>
            </a:extLst>
          </p:cNvPr>
          <p:cNvSpPr/>
          <p:nvPr/>
        </p:nvSpPr>
        <p:spPr>
          <a:xfrm>
            <a:off x="2011252" y="4229100"/>
            <a:ext cx="4922948" cy="6172200"/>
          </a:xfrm>
          <a:custGeom>
            <a:avLst/>
            <a:gdLst/>
            <a:ahLst/>
            <a:cxnLst/>
            <a:rect l="l" t="t" r="r" b="b"/>
            <a:pathLst>
              <a:path w="808375" h="1051681">
                <a:moveTo>
                  <a:pt x="0" y="0"/>
                </a:moveTo>
                <a:lnTo>
                  <a:pt x="808375" y="0"/>
                </a:lnTo>
                <a:lnTo>
                  <a:pt x="808375" y="1051681"/>
                </a:lnTo>
                <a:lnTo>
                  <a:pt x="0" y="10516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74465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93209" y="7886700"/>
            <a:ext cx="3930482" cy="3894750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18AC3E4E-17B9-3CCA-60EE-3DAE82732A89}"/>
              </a:ext>
            </a:extLst>
          </p:cNvPr>
          <p:cNvSpPr/>
          <p:nvPr/>
        </p:nvSpPr>
        <p:spPr>
          <a:xfrm>
            <a:off x="3244288" y="645840"/>
            <a:ext cx="11914840" cy="2667000"/>
          </a:xfrm>
          <a:prstGeom prst="cloud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Giới thiệu và trao đổi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B983E8-9556-5E48-CE68-5845BF678A3B}"/>
              </a:ext>
            </a:extLst>
          </p:cNvPr>
          <p:cNvSpPr/>
          <p:nvPr/>
        </p:nvSpPr>
        <p:spPr>
          <a:xfrm>
            <a:off x="5543550" y="3924300"/>
            <a:ext cx="7200900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trong nhóm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647BC72-EEED-2573-961E-348E3C29A741}"/>
              </a:ext>
            </a:extLst>
          </p:cNvPr>
          <p:cNvCxnSpPr>
            <a:cxnSpLocks/>
            <a:stCxn id="12" idx="3"/>
            <a:endCxn id="20" idx="0"/>
          </p:cNvCxnSpPr>
          <p:nvPr/>
        </p:nvCxnSpPr>
        <p:spPr>
          <a:xfrm>
            <a:off x="12744450" y="4533900"/>
            <a:ext cx="205098" cy="1774029"/>
          </a:xfrm>
          <a:prstGeom prst="bentConnector2">
            <a:avLst/>
          </a:prstGeom>
          <a:ln>
            <a:solidFill>
              <a:srgbClr val="CD81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63545C9-AC9B-B557-3C89-FE06533FC2DE}"/>
              </a:ext>
            </a:extLst>
          </p:cNvPr>
          <p:cNvSpPr txBox="1"/>
          <p:nvPr/>
        </p:nvSpPr>
        <p:spPr>
          <a:xfrm>
            <a:off x="2057400" y="6307929"/>
            <a:ext cx="655701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 1: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 thiệu 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chuyện và các nhân vật trong câu chuyện, nếu nhận xét về tính cách của các nhân vật,... 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A80C5F-CD5F-3221-3B0D-CBC88740C9F6}"/>
              </a:ext>
            </a:extLst>
          </p:cNvPr>
          <p:cNvSpPr txBox="1"/>
          <p:nvPr/>
        </p:nvSpPr>
        <p:spPr>
          <a:xfrm>
            <a:off x="10421127" y="6307929"/>
            <a:ext cx="505684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 2: 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 thiệu nội dung sẽ trình bày; nêu biểu hiện của lòng nhân ái trong đời sống....</a:t>
            </a:r>
            <a:endParaRPr lang="vi-VN" sz="3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7212DD63-0EE7-D9F9-6B93-695E8212CA40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 flipV="1">
            <a:off x="5488312" y="4533900"/>
            <a:ext cx="55238" cy="1926420"/>
          </a:xfrm>
          <a:prstGeom prst="bentConnector2">
            <a:avLst/>
          </a:prstGeom>
          <a:ln>
            <a:solidFill>
              <a:srgbClr val="CD81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80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>
            <a:off x="15493209" y="7886700"/>
            <a:ext cx="3930482" cy="3894750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B983E8-9556-5E48-CE68-5845BF678A3B}"/>
              </a:ext>
            </a:extLst>
          </p:cNvPr>
          <p:cNvSpPr/>
          <p:nvPr/>
        </p:nvSpPr>
        <p:spPr>
          <a:xfrm>
            <a:off x="5543550" y="978220"/>
            <a:ext cx="7200900" cy="121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trước lớp</a:t>
            </a:r>
          </a:p>
        </p:txBody>
      </p:sp>
      <p:sp>
        <p:nvSpPr>
          <p:cNvPr id="3" name="Freeform 55">
            <a:extLst>
              <a:ext uri="{FF2B5EF4-FFF2-40B4-BE49-F238E27FC236}">
                <a16:creationId xmlns:a16="http://schemas.microsoft.com/office/drawing/2014/main" id="{D3D98342-8A59-ED7A-907E-F6F0579E2553}"/>
              </a:ext>
            </a:extLst>
          </p:cNvPr>
          <p:cNvSpPr/>
          <p:nvPr/>
        </p:nvSpPr>
        <p:spPr>
          <a:xfrm>
            <a:off x="3646074" y="2933700"/>
            <a:ext cx="10995851" cy="6308875"/>
          </a:xfrm>
          <a:custGeom>
            <a:avLst/>
            <a:gdLst/>
            <a:ahLst/>
            <a:cxnLst/>
            <a:rect l="l" t="t" r="r" b="b"/>
            <a:pathLst>
              <a:path w="1622014" h="930631">
                <a:moveTo>
                  <a:pt x="0" y="0"/>
                </a:moveTo>
                <a:lnTo>
                  <a:pt x="1622014" y="0"/>
                </a:lnTo>
                <a:lnTo>
                  <a:pt x="1622014" y="930631"/>
                </a:lnTo>
                <a:lnTo>
                  <a:pt x="0" y="9306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818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90666" y="1449304"/>
            <a:ext cx="5530008" cy="7388391"/>
          </a:xfrm>
          <a:custGeom>
            <a:avLst/>
            <a:gdLst/>
            <a:ahLst/>
            <a:cxnLst/>
            <a:rect l="l" t="t" r="r" b="b"/>
            <a:pathLst>
              <a:path w="5530008" h="7388391">
                <a:moveTo>
                  <a:pt x="0" y="0"/>
                </a:moveTo>
                <a:lnTo>
                  <a:pt x="5530008" y="0"/>
                </a:lnTo>
                <a:lnTo>
                  <a:pt x="5530008" y="7388392"/>
                </a:lnTo>
                <a:lnTo>
                  <a:pt x="0" y="7388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76400" y="1449304"/>
            <a:ext cx="9329506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</a:pPr>
            <a:r>
              <a:rPr lang="vi-VN" sz="7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7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69250-AA06-EB44-72BB-0538858B6CE0}"/>
              </a:ext>
            </a:extLst>
          </p:cNvPr>
          <p:cNvSpPr/>
          <p:nvPr/>
        </p:nvSpPr>
        <p:spPr>
          <a:xfrm>
            <a:off x="1571033" y="3027932"/>
            <a:ext cx="9525000" cy="2667000"/>
          </a:xfrm>
          <a:prstGeom prst="rect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nhận xét của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 để cả lớp rút kinh nghiệm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86BAF-50E1-C95E-4ED4-35B59924A10D}"/>
              </a:ext>
            </a:extLst>
          </p:cNvPr>
          <p:cNvSpPr/>
          <p:nvPr/>
        </p:nvSpPr>
        <p:spPr>
          <a:xfrm>
            <a:off x="1571033" y="6408576"/>
            <a:ext cx="9525000" cy="2667000"/>
          </a:xfrm>
          <a:prstGeom prst="rect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huẩn bị bài đọc 4: Con sóng lan xa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838200" y="-952500"/>
            <a:ext cx="3573260" cy="2597960"/>
          </a:xfrm>
          <a:custGeom>
            <a:avLst/>
            <a:gdLst/>
            <a:ahLst/>
            <a:cxnLst/>
            <a:rect l="l" t="t" r="r" b="b"/>
            <a:pathLst>
              <a:path w="7135520" h="5187923">
                <a:moveTo>
                  <a:pt x="0" y="0"/>
                </a:moveTo>
                <a:lnTo>
                  <a:pt x="7135520" y="0"/>
                </a:lnTo>
                <a:lnTo>
                  <a:pt x="7135520" y="5187923"/>
                </a:lnTo>
                <a:lnTo>
                  <a:pt x="0" y="5187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F41F3D6-5D5D-78AA-017C-C29F3900E648}"/>
              </a:ext>
            </a:extLst>
          </p:cNvPr>
          <p:cNvSpPr/>
          <p:nvPr/>
        </p:nvSpPr>
        <p:spPr>
          <a:xfrm>
            <a:off x="15240000" y="7505700"/>
            <a:ext cx="3795024" cy="3760523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1" y="0"/>
                </a:lnTo>
                <a:lnTo>
                  <a:pt x="8799921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1B9C76-6F32-E313-05C2-6429ED353D3A}"/>
              </a:ext>
            </a:extLst>
          </p:cNvPr>
          <p:cNvSpPr txBox="1"/>
          <p:nvPr/>
        </p:nvSpPr>
        <p:spPr>
          <a:xfrm>
            <a:off x="3345180" y="3009900"/>
            <a:ext cx="11597640" cy="3557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8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XIN CHÀO TẠM BIỆT VÀ HẸN GẶP LẠI!</a:t>
            </a:r>
            <a:endParaRPr lang="vi-VN" sz="8000" b="1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73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Pentagon 18"/>
          <p:cNvSpPr/>
          <p:nvPr/>
        </p:nvSpPr>
        <p:spPr>
          <a:xfrm>
            <a:off x="0" y="1104900"/>
            <a:ext cx="11125200" cy="1143000"/>
          </a:xfrm>
          <a:prstGeom prst="homePlate">
            <a:avLst/>
          </a:prstGeom>
          <a:solidFill>
            <a:schemeClr val="bg1"/>
          </a:solidFill>
          <a:ln w="28575"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 tạo của một bức thư thăm hỏi</a:t>
            </a:r>
            <a:endParaRPr lang="vi-VN" sz="44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857500"/>
            <a:ext cx="12268200" cy="6324600"/>
          </a:xfrm>
          <a:prstGeom prst="rect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540000" bIns="180000" rtlCol="0" anchor="ctr"/>
          <a:lstStyle/>
          <a:p>
            <a:pPr algn="r">
              <a:lnSpc>
                <a:spcPct val="150000"/>
              </a:lnSpc>
            </a:pP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thư</a:t>
            </a:r>
            <a:endParaRPr lang="en-US" sz="3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138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</a:p>
          <a:p>
            <a:pPr marL="881380" lvl="1" indent="-514350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tự giới thiệu (nếu cần)</a:t>
            </a:r>
          </a:p>
          <a:p>
            <a:pPr marL="881380" lvl="1" indent="-514350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thăm hỏi</a:t>
            </a:r>
          </a:p>
          <a:p>
            <a:pPr marL="881380" lvl="1" indent="-514350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 tin về tình hình bản thân </a:t>
            </a:r>
          </a:p>
          <a:p>
            <a:pPr marL="881380" lvl="1" indent="-514350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chúc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viết thư</a:t>
            </a:r>
            <a:endParaRPr lang="vi-VN" sz="2000" i="1" dirty="0"/>
          </a:p>
        </p:txBody>
      </p:sp>
      <p:sp>
        <p:nvSpPr>
          <p:cNvPr id="7" name="Freeform 3"/>
          <p:cNvSpPr/>
          <p:nvPr/>
        </p:nvSpPr>
        <p:spPr>
          <a:xfrm>
            <a:off x="0" y="5278723"/>
            <a:ext cx="5909472" cy="5008277"/>
          </a:xfrm>
          <a:custGeom>
            <a:avLst/>
            <a:gdLst/>
            <a:ahLst/>
            <a:cxnLst/>
            <a:rect l="l" t="t" r="r" b="b"/>
            <a:pathLst>
              <a:path w="2492188" h="2112129">
                <a:moveTo>
                  <a:pt x="0" y="0"/>
                </a:moveTo>
                <a:lnTo>
                  <a:pt x="2492188" y="0"/>
                </a:lnTo>
                <a:lnTo>
                  <a:pt x="2492188" y="2112130"/>
                </a:lnTo>
                <a:lnTo>
                  <a:pt x="0" y="2112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9702" y="1028700"/>
            <a:ext cx="8799922" cy="8719922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1" y="0"/>
                </a:lnTo>
                <a:lnTo>
                  <a:pt x="8799921" y="8719922"/>
                </a:lnTo>
                <a:lnTo>
                  <a:pt x="0" y="8719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33368" y="1827551"/>
            <a:ext cx="4812588" cy="6631898"/>
          </a:xfrm>
          <a:custGeom>
            <a:avLst/>
            <a:gdLst/>
            <a:ahLst/>
            <a:cxnLst/>
            <a:rect l="l" t="t" r="r" b="b"/>
            <a:pathLst>
              <a:path w="4812588" h="6631898">
                <a:moveTo>
                  <a:pt x="0" y="0"/>
                </a:moveTo>
                <a:lnTo>
                  <a:pt x="4812589" y="0"/>
                </a:lnTo>
                <a:lnTo>
                  <a:pt x="4812589" y="6631898"/>
                </a:lnTo>
                <a:lnTo>
                  <a:pt x="0" y="66318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660916-73F7-E44A-0E0F-013A7E83746D}"/>
              </a:ext>
            </a:extLst>
          </p:cNvPr>
          <p:cNvGrpSpPr/>
          <p:nvPr/>
        </p:nvGrpSpPr>
        <p:grpSpPr>
          <a:xfrm>
            <a:off x="2819400" y="1028700"/>
            <a:ext cx="3801860" cy="2764165"/>
            <a:chOff x="2819400" y="1028700"/>
            <a:chExt cx="3801860" cy="2764165"/>
          </a:xfrm>
        </p:grpSpPr>
        <p:sp>
          <p:nvSpPr>
            <p:cNvPr id="4" name="Freeform 4"/>
            <p:cNvSpPr/>
            <p:nvPr/>
          </p:nvSpPr>
          <p:spPr>
            <a:xfrm>
              <a:off x="2819400" y="1028700"/>
              <a:ext cx="3801860" cy="2764165"/>
            </a:xfrm>
            <a:custGeom>
              <a:avLst/>
              <a:gdLst/>
              <a:ahLst/>
              <a:cxnLst/>
              <a:rect l="l" t="t" r="r" b="b"/>
              <a:pathLst>
                <a:path w="7135520" h="5187923">
                  <a:moveTo>
                    <a:pt x="0" y="0"/>
                  </a:moveTo>
                  <a:lnTo>
                    <a:pt x="7135520" y="0"/>
                  </a:lnTo>
                  <a:lnTo>
                    <a:pt x="7135520" y="5187923"/>
                  </a:lnTo>
                  <a:lnTo>
                    <a:pt x="0" y="5187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045329" y="2019300"/>
              <a:ext cx="3350002" cy="11028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/>
              <a:r>
                <a:rPr lang="vi-VN" sz="72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11</a:t>
              </a:r>
              <a:endParaRPr lang="en-US" sz="7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29548" y="4229100"/>
            <a:ext cx="7781563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3: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7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VIẾT THƯ THĂM HỎI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3890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">
            <a:extLst>
              <a:ext uri="{FF2B5EF4-FFF2-40B4-BE49-F238E27FC236}">
                <a16:creationId xmlns:a16="http://schemas.microsoft.com/office/drawing/2014/main" id="{F1D172F4-7F0D-A711-04CA-F8788B90C9EF}"/>
              </a:ext>
            </a:extLst>
          </p:cNvPr>
          <p:cNvSpPr/>
          <p:nvPr/>
        </p:nvSpPr>
        <p:spPr>
          <a:xfrm>
            <a:off x="1219200" y="7200900"/>
            <a:ext cx="2286000" cy="2286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C7B0"/>
          </a:solidFill>
        </p:spPr>
      </p:sp>
      <p:sp>
        <p:nvSpPr>
          <p:cNvPr id="2" name="Freeform 2"/>
          <p:cNvSpPr/>
          <p:nvPr/>
        </p:nvSpPr>
        <p:spPr>
          <a:xfrm>
            <a:off x="1614271" y="3412416"/>
            <a:ext cx="2667000" cy="6074484"/>
          </a:xfrm>
          <a:custGeom>
            <a:avLst/>
            <a:gdLst/>
            <a:ahLst/>
            <a:cxnLst/>
            <a:rect l="l" t="t" r="r" b="b"/>
            <a:pathLst>
              <a:path w="1339212" h="3050252">
                <a:moveTo>
                  <a:pt x="0" y="0"/>
                </a:moveTo>
                <a:lnTo>
                  <a:pt x="1339211" y="0"/>
                </a:lnTo>
                <a:lnTo>
                  <a:pt x="1339211" y="3050252"/>
                </a:lnTo>
                <a:lnTo>
                  <a:pt x="0" y="3050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977529" y="3412416"/>
            <a:ext cx="4509871" cy="6074484"/>
          </a:xfrm>
          <a:custGeom>
            <a:avLst/>
            <a:gdLst/>
            <a:ahLst/>
            <a:cxnLst/>
            <a:rect l="l" t="t" r="r" b="b"/>
            <a:pathLst>
              <a:path w="1995270" h="2749545">
                <a:moveTo>
                  <a:pt x="0" y="0"/>
                </a:moveTo>
                <a:lnTo>
                  <a:pt x="1995270" y="0"/>
                </a:lnTo>
                <a:lnTo>
                  <a:pt x="1995270" y="2749545"/>
                </a:lnTo>
                <a:lnTo>
                  <a:pt x="0" y="274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538327" y="8496300"/>
            <a:ext cx="2182146" cy="751998"/>
          </a:xfrm>
          <a:custGeom>
            <a:avLst/>
            <a:gdLst/>
            <a:ahLst/>
            <a:cxnLst/>
            <a:rect l="l" t="t" r="r" b="b"/>
            <a:pathLst>
              <a:path w="2182146" h="751998">
                <a:moveTo>
                  <a:pt x="0" y="751999"/>
                </a:moveTo>
                <a:lnTo>
                  <a:pt x="2182146" y="751999"/>
                </a:lnTo>
                <a:lnTo>
                  <a:pt x="2182146" y="0"/>
                </a:lnTo>
                <a:lnTo>
                  <a:pt x="0" y="0"/>
                </a:lnTo>
                <a:lnTo>
                  <a:pt x="0" y="75199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00600" y="800100"/>
            <a:ext cx="86868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vi-VN" sz="6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0FDAEFD4-053C-7EBE-E498-8E151E23E3DD}"/>
              </a:ext>
            </a:extLst>
          </p:cNvPr>
          <p:cNvSpPr/>
          <p:nvPr/>
        </p:nvSpPr>
        <p:spPr>
          <a:xfrm>
            <a:off x="4100729" y="2269416"/>
            <a:ext cx="4114800" cy="2286000"/>
          </a:xfrm>
          <a:prstGeom prst="cloudCallout">
            <a:avLst>
              <a:gd name="adj1" fmla="val -57976"/>
              <a:gd name="adj2" fmla="val 29167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1ABA1657-2737-407C-8517-91C7F06D7EFC}"/>
              </a:ext>
            </a:extLst>
          </p:cNvPr>
          <p:cNvSpPr/>
          <p:nvPr/>
        </p:nvSpPr>
        <p:spPr>
          <a:xfrm>
            <a:off x="12406529" y="2269416"/>
            <a:ext cx="4114800" cy="2286000"/>
          </a:xfrm>
          <a:prstGeom prst="cloudCallout">
            <a:avLst>
              <a:gd name="adj1" fmla="val -57976"/>
              <a:gd name="adj2" fmla="val 29167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thư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1567078"/>
            <a:ext cx="8799922" cy="8719922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743200" y="5789213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FC7B0"/>
          </a:solidFill>
        </p:spPr>
      </p:sp>
      <p:sp>
        <p:nvSpPr>
          <p:cNvPr id="6" name="Freeform 6"/>
          <p:cNvSpPr/>
          <p:nvPr/>
        </p:nvSpPr>
        <p:spPr>
          <a:xfrm>
            <a:off x="3513663" y="1948459"/>
            <a:ext cx="3041233" cy="6926854"/>
          </a:xfrm>
          <a:custGeom>
            <a:avLst/>
            <a:gdLst/>
            <a:ahLst/>
            <a:cxnLst/>
            <a:rect l="l" t="t" r="r" b="b"/>
            <a:pathLst>
              <a:path w="3041233" h="6926854">
                <a:moveTo>
                  <a:pt x="3041232" y="0"/>
                </a:moveTo>
                <a:lnTo>
                  <a:pt x="0" y="0"/>
                </a:lnTo>
                <a:lnTo>
                  <a:pt x="0" y="6926854"/>
                </a:lnTo>
                <a:lnTo>
                  <a:pt x="3041232" y="6926854"/>
                </a:lnTo>
                <a:lnTo>
                  <a:pt x="304123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128DA37-BF07-72A3-180C-2CD937374D92}"/>
              </a:ext>
            </a:extLst>
          </p:cNvPr>
          <p:cNvSpPr/>
          <p:nvPr/>
        </p:nvSpPr>
        <p:spPr>
          <a:xfrm>
            <a:off x="9966863" y="1628300"/>
            <a:ext cx="7394103" cy="4160913"/>
          </a:xfrm>
          <a:prstGeom prst="cloudCallout">
            <a:avLst>
              <a:gd name="adj1" fmla="val -103526"/>
              <a:gd name="adj2" fmla="val -20645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52000" rtlCol="0" anchor="ctr"/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400" y="7786807"/>
            <a:ext cx="4031291" cy="3994643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743200" y="700682"/>
            <a:ext cx="14135100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 vào dàn ý đã lập ở những tiết học trước, hãy viết một bức thư theo đề bài em đã chọn: </a:t>
            </a:r>
            <a:endParaRPr lang="vi-VN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9F13B277-1F92-2EE7-A5BA-F69A741AFE26}"/>
              </a:ext>
            </a:extLst>
          </p:cNvPr>
          <p:cNvSpPr/>
          <p:nvPr/>
        </p:nvSpPr>
        <p:spPr>
          <a:xfrm>
            <a:off x="4686300" y="3091833"/>
            <a:ext cx="5105400" cy="3186349"/>
          </a:xfrm>
          <a:prstGeom prst="cloud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Thư gửi người thân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B4F5D1F-E66C-10A5-3734-5E8DF9148D27}"/>
              </a:ext>
            </a:extLst>
          </p:cNvPr>
          <p:cNvSpPr/>
          <p:nvPr/>
        </p:nvSpPr>
        <p:spPr>
          <a:xfrm>
            <a:off x="11772900" y="3086100"/>
            <a:ext cx="5105400" cy="3186349"/>
          </a:xfrm>
          <a:prstGeom prst="cloud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Thư gửi thầy cô.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B724E8D0-770B-9E7F-6EF2-D4A54A291087}"/>
              </a:ext>
            </a:extLst>
          </p:cNvPr>
          <p:cNvSpPr/>
          <p:nvPr/>
        </p:nvSpPr>
        <p:spPr>
          <a:xfrm>
            <a:off x="1620987" y="6405702"/>
            <a:ext cx="5105400" cy="3186349"/>
          </a:xfrm>
          <a:prstGeom prst="cloud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Thư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gửi bạn.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FB6FE79E-1E85-BAB2-10BE-A23D9705397A}"/>
              </a:ext>
            </a:extLst>
          </p:cNvPr>
          <p:cNvSpPr/>
          <p:nvPr/>
        </p:nvSpPr>
        <p:spPr>
          <a:xfrm>
            <a:off x="7848600" y="6399969"/>
            <a:ext cx="5800652" cy="3186349"/>
          </a:xfrm>
          <a:prstGeom prst="cloud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Thư gửi một người khác.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334B950-358B-F849-4BD0-07A4B9B1E277}"/>
              </a:ext>
            </a:extLst>
          </p:cNvPr>
          <p:cNvSpPr/>
          <p:nvPr/>
        </p:nvSpPr>
        <p:spPr>
          <a:xfrm rot="4613043">
            <a:off x="-823422" y="3060643"/>
            <a:ext cx="3819780" cy="3237263"/>
          </a:xfrm>
          <a:custGeom>
            <a:avLst/>
            <a:gdLst/>
            <a:ahLst/>
            <a:cxnLst/>
            <a:rect l="l" t="t" r="r" b="b"/>
            <a:pathLst>
              <a:path w="2492188" h="2112129">
                <a:moveTo>
                  <a:pt x="0" y="0"/>
                </a:moveTo>
                <a:lnTo>
                  <a:pt x="2492188" y="0"/>
                </a:lnTo>
                <a:lnTo>
                  <a:pt x="2492188" y="2112130"/>
                </a:lnTo>
                <a:lnTo>
                  <a:pt x="0" y="2112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677150" y="1470123"/>
            <a:ext cx="29337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 ý</a:t>
            </a:r>
            <a:endParaRPr lang="vi-VN" sz="5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EEDD2A36-020C-B799-2FA6-FE6D42D63515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F398D5D5-5AB1-2EF5-2ECC-BEC30BACAD5D}"/>
              </a:ext>
            </a:extLst>
          </p:cNvPr>
          <p:cNvSpPr/>
          <p:nvPr/>
        </p:nvSpPr>
        <p:spPr>
          <a:xfrm>
            <a:off x="1066800" y="3009900"/>
            <a:ext cx="4267200" cy="5253089"/>
          </a:xfrm>
          <a:prstGeom prst="foldedCorner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 thư cần </a:t>
            </a:r>
          </a:p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đủ các phần cần thiết.</a:t>
            </a:r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B206C466-E850-298C-24D3-36F925053F4B}"/>
              </a:ext>
            </a:extLst>
          </p:cNvPr>
          <p:cNvSpPr/>
          <p:nvPr/>
        </p:nvSpPr>
        <p:spPr>
          <a:xfrm>
            <a:off x="5791200" y="3009900"/>
            <a:ext cx="5791200" cy="5253089"/>
          </a:xfrm>
          <a:prstGeom prst="foldedCorner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 thư cần </a:t>
            </a:r>
          </a:p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tình cảm chân thành của em.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AEB31504-AF76-4B2E-6597-87D966FE513F}"/>
              </a:ext>
            </a:extLst>
          </p:cNvPr>
          <p:cNvSpPr/>
          <p:nvPr/>
        </p:nvSpPr>
        <p:spPr>
          <a:xfrm>
            <a:off x="12039600" y="3009900"/>
            <a:ext cx="5181600" cy="5253089"/>
          </a:xfrm>
          <a:prstGeom prst="foldedCorner">
            <a:avLst/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bức thư đúng </a:t>
            </a:r>
          </a:p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chính tả, </a:t>
            </a:r>
          </a:p>
          <a:p>
            <a:pPr algn="ctr">
              <a:lnSpc>
                <a:spcPct val="150000"/>
              </a:lnSpc>
            </a:pPr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từ, đặt câu.</a:t>
            </a:r>
          </a:p>
        </p:txBody>
      </p:sp>
      <p:sp>
        <p:nvSpPr>
          <p:cNvPr id="2" name="Freeform 2"/>
          <p:cNvSpPr/>
          <p:nvPr/>
        </p:nvSpPr>
        <p:spPr>
          <a:xfrm>
            <a:off x="15392400" y="7786807"/>
            <a:ext cx="4031291" cy="3994643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7218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930D2B8C-414D-2E5F-A138-3AB9B4C2F681}"/>
              </a:ext>
            </a:extLst>
          </p:cNvPr>
          <p:cNvSpPr/>
          <p:nvPr/>
        </p:nvSpPr>
        <p:spPr>
          <a:xfrm rot="2830029">
            <a:off x="-1349183" y="-1803700"/>
            <a:ext cx="3926663" cy="3491161"/>
          </a:xfrm>
          <a:custGeom>
            <a:avLst/>
            <a:gdLst/>
            <a:ahLst/>
            <a:cxnLst/>
            <a:rect l="l" t="t" r="r" b="b"/>
            <a:pathLst>
              <a:path w="4013551" h="3568412">
                <a:moveTo>
                  <a:pt x="0" y="0"/>
                </a:moveTo>
                <a:lnTo>
                  <a:pt x="4013551" y="0"/>
                </a:lnTo>
                <a:lnTo>
                  <a:pt x="4013551" y="3568412"/>
                </a:lnTo>
                <a:lnTo>
                  <a:pt x="0" y="3568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3CDF9E45-3D47-B7FA-ED85-BE7B47FF2AD3}"/>
              </a:ext>
            </a:extLst>
          </p:cNvPr>
          <p:cNvSpPr/>
          <p:nvPr/>
        </p:nvSpPr>
        <p:spPr>
          <a:xfrm>
            <a:off x="15392400" y="7786807"/>
            <a:ext cx="4031291" cy="3994643"/>
          </a:xfrm>
          <a:custGeom>
            <a:avLst/>
            <a:gdLst/>
            <a:ahLst/>
            <a:cxnLst/>
            <a:rect l="l" t="t" r="r" b="b"/>
            <a:pathLst>
              <a:path w="8799922" h="8719922">
                <a:moveTo>
                  <a:pt x="0" y="0"/>
                </a:moveTo>
                <a:lnTo>
                  <a:pt x="8799922" y="0"/>
                </a:lnTo>
                <a:lnTo>
                  <a:pt x="8799922" y="8719923"/>
                </a:lnTo>
                <a:lnTo>
                  <a:pt x="0" y="871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D825C0-C287-22F1-FF76-EBCB2737DFF9}"/>
              </a:ext>
            </a:extLst>
          </p:cNvPr>
          <p:cNvGrpSpPr/>
          <p:nvPr/>
        </p:nvGrpSpPr>
        <p:grpSpPr>
          <a:xfrm>
            <a:off x="3886200" y="1048094"/>
            <a:ext cx="10200396" cy="4095406"/>
            <a:chOff x="3929502" y="342900"/>
            <a:chExt cx="10200396" cy="409540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A4F13E-89F7-7F03-72B7-BFDB2223629A}"/>
                </a:ext>
              </a:extLst>
            </p:cNvPr>
            <p:cNvSpPr/>
            <p:nvPr/>
          </p:nvSpPr>
          <p:spPr>
            <a:xfrm>
              <a:off x="5410200" y="342900"/>
              <a:ext cx="7239000" cy="14659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D81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  <p:sp>
          <p:nvSpPr>
            <p:cNvPr id="13" name="Freeform 56">
              <a:extLst>
                <a:ext uri="{FF2B5EF4-FFF2-40B4-BE49-F238E27FC236}">
                  <a16:creationId xmlns:a16="http://schemas.microsoft.com/office/drawing/2014/main" id="{881049D9-0A6B-643C-BF30-629EAB1D7086}"/>
                </a:ext>
              </a:extLst>
            </p:cNvPr>
            <p:cNvSpPr/>
            <p:nvPr/>
          </p:nvSpPr>
          <p:spPr>
            <a:xfrm>
              <a:off x="3929502" y="1747950"/>
              <a:ext cx="10200396" cy="2690356"/>
            </a:xfrm>
            <a:custGeom>
              <a:avLst/>
              <a:gdLst/>
              <a:ahLst/>
              <a:cxnLst/>
              <a:rect l="l" t="t" r="r" b="b"/>
              <a:pathLst>
                <a:path w="2865843" h="755866">
                  <a:moveTo>
                    <a:pt x="0" y="0"/>
                  </a:moveTo>
                  <a:lnTo>
                    <a:pt x="2865843" y="0"/>
                  </a:lnTo>
                  <a:lnTo>
                    <a:pt x="2865843" y="755866"/>
                  </a:lnTo>
                  <a:lnTo>
                    <a:pt x="0" y="755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EC8CAB0-5C2B-AE74-69F7-A052E29766D9}"/>
              </a:ext>
            </a:extLst>
          </p:cNvPr>
          <p:cNvSpPr/>
          <p:nvPr/>
        </p:nvSpPr>
        <p:spPr>
          <a:xfrm>
            <a:off x="3352798" y="5872280"/>
            <a:ext cx="5105400" cy="3226707"/>
          </a:xfrm>
          <a:prstGeom prst="wedgeRectCallout">
            <a:avLst>
              <a:gd name="adj1" fmla="val -21970"/>
              <a:gd name="adj2" fmla="val -57908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định </a:t>
            </a:r>
            <a:endParaRPr lang="vi-VN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thư cho ai?</a:t>
            </a:r>
            <a:endParaRPr lang="pt-BR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A109F93-F1B0-387E-B21E-B6D5138F67E5}"/>
              </a:ext>
            </a:extLst>
          </p:cNvPr>
          <p:cNvSpPr/>
          <p:nvPr/>
        </p:nvSpPr>
        <p:spPr>
          <a:xfrm>
            <a:off x="9576041" y="5872280"/>
            <a:ext cx="5308843" cy="3226707"/>
          </a:xfrm>
          <a:prstGeom prst="wedgeRectCallout">
            <a:avLst>
              <a:gd name="adj1" fmla="val -20549"/>
              <a:gd name="adj2" fmla="val -57568"/>
            </a:avLst>
          </a:prstGeom>
          <a:solidFill>
            <a:schemeClr val="bg1"/>
          </a:solidFill>
          <a:ln>
            <a:solidFill>
              <a:srgbClr val="CD81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bIns="252000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viết thư cho người đó để làm gì?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692</Words>
  <Application>Microsoft Office PowerPoint</Application>
  <PresentationFormat>Custom</PresentationFormat>
  <Paragraphs>102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kenhgiaovien_b11_viet3_luyen_tap_viet_thu_tham_hoi_thuc_hanh_viet</dc:title>
  <cp:lastModifiedBy>My Tra</cp:lastModifiedBy>
  <cp:revision>18</cp:revision>
  <dcterms:created xsi:type="dcterms:W3CDTF">2006-08-16T00:00:00Z</dcterms:created>
  <dcterms:modified xsi:type="dcterms:W3CDTF">2023-11-22T02:42:08Z</dcterms:modified>
  <dc:identifier>DAFz-o8DayQ</dc:identifier>
</cp:coreProperties>
</file>