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88" r:id="rId3"/>
    <p:sldId id="272" r:id="rId4"/>
    <p:sldId id="256" r:id="rId5"/>
    <p:sldId id="258" r:id="rId6"/>
    <p:sldId id="257" r:id="rId7"/>
    <p:sldId id="259" r:id="rId8"/>
    <p:sldId id="273" r:id="rId9"/>
    <p:sldId id="260" r:id="rId10"/>
    <p:sldId id="274" r:id="rId11"/>
    <p:sldId id="275" r:id="rId12"/>
    <p:sldId id="276" r:id="rId13"/>
    <p:sldId id="277" r:id="rId14"/>
    <p:sldId id="287" r:id="rId15"/>
    <p:sldId id="279" r:id="rId16"/>
    <p:sldId id="280" r:id="rId17"/>
    <p:sldId id="261" r:id="rId18"/>
    <p:sldId id="267" r:id="rId19"/>
    <p:sldId id="281" r:id="rId20"/>
    <p:sldId id="282" r:id="rId21"/>
    <p:sldId id="283" r:id="rId22"/>
    <p:sldId id="284" r:id="rId23"/>
    <p:sldId id="262" r:id="rId24"/>
    <p:sldId id="285" r:id="rId25"/>
    <p:sldId id="263" r:id="rId26"/>
    <p:sldId id="265" r:id="rId27"/>
    <p:sldId id="264" r:id="rId28"/>
    <p:sldId id="286" r:id="rId29"/>
  </p:sldIdLst>
  <p:sldSz cx="18288000" cy="10287000"/>
  <p:notesSz cx="6858000" cy="9144000"/>
  <p:embeddedFontLst>
    <p:embeddedFont>
      <p:font typeface="Arial Bold" panose="020B0704020202020204" pitchFamily="34" charset="0"/>
      <p:regular r:id="rId30"/>
      <p:bold r:id="rId31"/>
    </p:embeddedFont>
    <p:embeddedFont>
      <p:font typeface="Arial" panose="020B0604020202020204" pitchFamily="34" charset="0"/>
      <p:regular r:id="rId32"/>
    </p:embeddedFont>
    <p:embeddedFont>
      <p:font typeface="宋体" panose="02010600030101010101" pitchFamily="2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70C"/>
    <a:srgbClr val="D42A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336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63019" y="-228600"/>
            <a:ext cx="3886468" cy="10783755"/>
            <a:chOff x="0" y="0"/>
            <a:chExt cx="1023596" cy="2840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3596" cy="2840166"/>
            </a:xfrm>
            <a:custGeom>
              <a:avLst/>
              <a:gdLst/>
              <a:ahLst/>
              <a:cxnLst/>
              <a:rect l="l" t="t" r="r" b="b"/>
              <a:pathLst>
                <a:path w="1023596" h="2840166">
                  <a:moveTo>
                    <a:pt x="0" y="0"/>
                  </a:moveTo>
                  <a:lnTo>
                    <a:pt x="1023596" y="0"/>
                  </a:lnTo>
                  <a:lnTo>
                    <a:pt x="1023596" y="2840166"/>
                  </a:lnTo>
                  <a:lnTo>
                    <a:pt x="0" y="28401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23596" cy="2868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44950" y="-228600"/>
            <a:ext cx="614376" cy="10783755"/>
            <a:chOff x="0" y="0"/>
            <a:chExt cx="161811" cy="2840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811" cy="2840166"/>
            </a:xfrm>
            <a:custGeom>
              <a:avLst/>
              <a:gdLst/>
              <a:ahLst/>
              <a:cxnLst/>
              <a:rect l="l" t="t" r="r" b="b"/>
              <a:pathLst>
                <a:path w="161811" h="2840166">
                  <a:moveTo>
                    <a:pt x="0" y="0"/>
                  </a:moveTo>
                  <a:lnTo>
                    <a:pt x="161811" y="0"/>
                  </a:lnTo>
                  <a:lnTo>
                    <a:pt x="161811" y="2840166"/>
                  </a:lnTo>
                  <a:lnTo>
                    <a:pt x="0" y="28401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61811" cy="2868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41554" y="1564251"/>
            <a:ext cx="11544300" cy="7158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8000" b="1" dirty="0">
                <a:solidFill>
                  <a:srgbClr val="9A270C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NHIỆT LIỆT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8000" b="1" dirty="0">
                <a:solidFill>
                  <a:srgbClr val="9A270C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CHÀO MỪNG CÁC EM ĐẾN VỚI BÀI HỌC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8000" b="1" dirty="0">
                <a:solidFill>
                  <a:srgbClr val="9A270C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MÔN</a:t>
            </a:r>
            <a:r>
              <a:rPr lang="vi-VN" sz="8000" b="1" dirty="0">
                <a:solidFill>
                  <a:srgbClr val="9A270C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TIẾNG VIỆT</a:t>
            </a:r>
            <a:endParaRPr lang="vi-VN" sz="8000" b="1" dirty="0">
              <a:solidFill>
                <a:srgbClr val="9A270C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EABACEFE-3096-8786-A635-D52A3AE1C5F0}"/>
              </a:ext>
            </a:extLst>
          </p:cNvPr>
          <p:cNvSpPr/>
          <p:nvPr/>
        </p:nvSpPr>
        <p:spPr>
          <a:xfrm flipH="1">
            <a:off x="12496800" y="3991430"/>
            <a:ext cx="5865541" cy="6290127"/>
          </a:xfrm>
          <a:custGeom>
            <a:avLst/>
            <a:gdLst/>
            <a:ahLst/>
            <a:cxnLst/>
            <a:rect l="l" t="t" r="r" b="b"/>
            <a:pathLst>
              <a:path w="1530977" h="1641799">
                <a:moveTo>
                  <a:pt x="0" y="0"/>
                </a:moveTo>
                <a:lnTo>
                  <a:pt x="1530978" y="0"/>
                </a:lnTo>
                <a:lnTo>
                  <a:pt x="1530978" y="1641799"/>
                </a:lnTo>
                <a:lnTo>
                  <a:pt x="0" y="16417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27426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205059"/>
            <a:ext cx="18302514" cy="2148159"/>
            <a:chOff x="0" y="0"/>
            <a:chExt cx="2477165" cy="2833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7165" cy="2833966"/>
            </a:xfrm>
            <a:custGeom>
              <a:avLst/>
              <a:gdLst/>
              <a:ahLst/>
              <a:cxnLst/>
              <a:rect l="l" t="t" r="r" b="b"/>
              <a:pathLst>
                <a:path w="2477165" h="2833966">
                  <a:moveTo>
                    <a:pt x="0" y="0"/>
                  </a:moveTo>
                  <a:lnTo>
                    <a:pt x="2477165" y="0"/>
                  </a:lnTo>
                  <a:lnTo>
                    <a:pt x="2477165" y="2833966"/>
                  </a:lnTo>
                  <a:lnTo>
                    <a:pt x="0" y="28339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7165" cy="2862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229350" y="647700"/>
            <a:ext cx="582930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vi-VN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nghĩa từ khó</a:t>
            </a:r>
            <a:endParaRPr lang="en-US" sz="5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0" y="3851728"/>
            <a:ext cx="6629401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54000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Hai Trí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81189-2FE1-4233-07A5-AC6379227075}"/>
              </a:ext>
            </a:extLst>
          </p:cNvPr>
          <p:cNvSpPr txBox="1"/>
          <p:nvPr/>
        </p:nvSpPr>
        <p:spPr>
          <a:xfrm>
            <a:off x="700199" y="5530066"/>
            <a:ext cx="592920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Đại tá Huỳnh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 hùng Lực lượng vũ trang nhân dân.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Quốc phòng an ninh - “Anh Hai Trí”">
            <a:extLst>
              <a:ext uri="{FF2B5EF4-FFF2-40B4-BE49-F238E27FC236}">
                <a16:creationId xmlns:a16="http://schemas.microsoft.com/office/drawing/2014/main" id="{E0A9A6A7-F2BE-3CFD-6303-D672289D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24100"/>
            <a:ext cx="4876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ận nghĩa anh hùng - Báo Phụ Nữ">
            <a:extLst>
              <a:ext uri="{FF2B5EF4-FFF2-40B4-BE49-F238E27FC236}">
                <a16:creationId xmlns:a16="http://schemas.microsoft.com/office/drawing/2014/main" id="{AE044CB8-8162-2ACA-FFF4-1B7BF2A6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801" y="2324100"/>
            <a:ext cx="457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592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205059"/>
            <a:ext cx="18302514" cy="2148159"/>
            <a:chOff x="0" y="0"/>
            <a:chExt cx="2477165" cy="2833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7165" cy="2833966"/>
            </a:xfrm>
            <a:custGeom>
              <a:avLst/>
              <a:gdLst/>
              <a:ahLst/>
              <a:cxnLst/>
              <a:rect l="l" t="t" r="r" b="b"/>
              <a:pathLst>
                <a:path w="2477165" h="2833966">
                  <a:moveTo>
                    <a:pt x="0" y="0"/>
                  </a:moveTo>
                  <a:lnTo>
                    <a:pt x="2477165" y="0"/>
                  </a:lnTo>
                  <a:lnTo>
                    <a:pt x="2477165" y="2833966"/>
                  </a:lnTo>
                  <a:lnTo>
                    <a:pt x="0" y="28339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7165" cy="2862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229350" y="647700"/>
            <a:ext cx="582930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vi-VN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nghĩa từ khó</a:t>
            </a:r>
            <a:endParaRPr lang="en-US" sz="5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81189-2FE1-4233-07A5-AC6379227075}"/>
              </a:ext>
            </a:extLst>
          </p:cNvPr>
          <p:cNvSpPr txBox="1"/>
          <p:nvPr/>
        </p:nvSpPr>
        <p:spPr>
          <a:xfrm>
            <a:off x="685800" y="5292395"/>
            <a:ext cx="73152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 độ đã giết hại hàng triệu người dân Cam-pu-chia và cho quân tràn biên giới giết hại đồng bào ta. 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28">
            <a:extLst>
              <a:ext uri="{FF2B5EF4-FFF2-40B4-BE49-F238E27FC236}">
                <a16:creationId xmlns:a16="http://schemas.microsoft.com/office/drawing/2014/main" id="{C9B89701-503E-FAA6-AA1F-8082B86538C4}"/>
              </a:ext>
            </a:extLst>
          </p:cNvPr>
          <p:cNvSpPr/>
          <p:nvPr/>
        </p:nvSpPr>
        <p:spPr>
          <a:xfrm>
            <a:off x="0" y="3390900"/>
            <a:ext cx="80010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540000" anchor="ctr"/>
          <a:lstStyle/>
          <a:p>
            <a:pPr algn="just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Chế độ diệt chủng Pôn Pốt</a:t>
            </a:r>
          </a:p>
        </p:txBody>
      </p:sp>
      <p:pic>
        <p:nvPicPr>
          <p:cNvPr id="2050" name="Picture 2" descr="Ảnh tội ác man rợ của chế độ diệt chủng Pol Pot | Xã hội | Vietnam+  (VietnamPlus)">
            <a:extLst>
              <a:ext uri="{FF2B5EF4-FFF2-40B4-BE49-F238E27FC236}">
                <a16:creationId xmlns:a16="http://schemas.microsoft.com/office/drawing/2014/main" id="{4A62D6CD-60F1-4FCF-6482-D4963D5E5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649" y="3390900"/>
            <a:ext cx="896855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30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3081189-2FE1-4233-07A5-AC6379227075}"/>
              </a:ext>
            </a:extLst>
          </p:cNvPr>
          <p:cNvSpPr txBox="1"/>
          <p:nvPr/>
        </p:nvSpPr>
        <p:spPr>
          <a:xfrm>
            <a:off x="1524000" y="2705100"/>
            <a:ext cx="861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(Quang cảnh) Xác xơ, hoang vắng.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28">
            <a:extLst>
              <a:ext uri="{FF2B5EF4-FFF2-40B4-BE49-F238E27FC236}">
                <a16:creationId xmlns:a16="http://schemas.microsoft.com/office/drawing/2014/main" id="{C9B89701-503E-FAA6-AA1F-8082B86538C4}"/>
              </a:ext>
            </a:extLst>
          </p:cNvPr>
          <p:cNvSpPr/>
          <p:nvPr/>
        </p:nvSpPr>
        <p:spPr>
          <a:xfrm>
            <a:off x="838200" y="960626"/>
            <a:ext cx="37338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18000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Tiêu điều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37916-AEA1-518A-EEA6-CE47A4633259}"/>
              </a:ext>
            </a:extLst>
          </p:cNvPr>
          <p:cNvSpPr txBox="1"/>
          <p:nvPr/>
        </p:nvSpPr>
        <p:spPr>
          <a:xfrm>
            <a:off x="1524000" y="5641005"/>
            <a:ext cx="1807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Bát.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28">
            <a:extLst>
              <a:ext uri="{FF2B5EF4-FFF2-40B4-BE49-F238E27FC236}">
                <a16:creationId xmlns:a16="http://schemas.microsoft.com/office/drawing/2014/main" id="{C83D71E1-9D5B-9B28-E5FA-50E68512D317}"/>
              </a:ext>
            </a:extLst>
          </p:cNvPr>
          <p:cNvSpPr/>
          <p:nvPr/>
        </p:nvSpPr>
        <p:spPr>
          <a:xfrm>
            <a:off x="838200" y="3896531"/>
            <a:ext cx="37338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18000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B4E16-B03D-32AA-3F6A-EF6DF5A38998}"/>
              </a:ext>
            </a:extLst>
          </p:cNvPr>
          <p:cNvSpPr txBox="1"/>
          <p:nvPr/>
        </p:nvSpPr>
        <p:spPr>
          <a:xfrm>
            <a:off x="1524000" y="8576910"/>
            <a:ext cx="49312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Vắng vẻ, buồn bã.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864AE201-2A03-3649-E94F-5629E53FFF23}"/>
              </a:ext>
            </a:extLst>
          </p:cNvPr>
          <p:cNvSpPr/>
          <p:nvPr/>
        </p:nvSpPr>
        <p:spPr>
          <a:xfrm>
            <a:off x="838200" y="6832436"/>
            <a:ext cx="37338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18000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Đìu hiu</a:t>
            </a:r>
          </a:p>
        </p:txBody>
      </p:sp>
      <p:pic>
        <p:nvPicPr>
          <p:cNvPr id="3074" name="Picture 2" descr="Kỳ cuối: Cận cảnh tiêu điều, xập xệ của Hãng phim truyện Việt Nam">
            <a:extLst>
              <a:ext uri="{FF2B5EF4-FFF2-40B4-BE49-F238E27FC236}">
                <a16:creationId xmlns:a16="http://schemas.microsoft.com/office/drawing/2014/main" id="{AE79613C-CCFE-EAF4-B297-6A9B80E6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468501"/>
            <a:ext cx="5715000" cy="294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ường phố Hà Nội vắng vẻ trước giờ giãn cách">
            <a:extLst>
              <a:ext uri="{FF2B5EF4-FFF2-40B4-BE49-F238E27FC236}">
                <a16:creationId xmlns:a16="http://schemas.microsoft.com/office/drawing/2014/main" id="{3499AC21-14B1-92EF-CC68-B9F06F247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882594"/>
            <a:ext cx="5715000" cy="29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2A625E7-6760-2AEF-DD5D-FDED61CE0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1" y="3671257"/>
            <a:ext cx="5715000" cy="294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54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9" grpId="0"/>
      <p:bldP spid="10" grpId="0" animBg="1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97027" y="-205060"/>
            <a:ext cx="9405487" cy="10760215"/>
            <a:chOff x="0" y="0"/>
            <a:chExt cx="2477165" cy="2833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7165" cy="2833966"/>
            </a:xfrm>
            <a:custGeom>
              <a:avLst/>
              <a:gdLst/>
              <a:ahLst/>
              <a:cxnLst/>
              <a:rect l="l" t="t" r="r" b="b"/>
              <a:pathLst>
                <a:path w="2477165" h="2833966">
                  <a:moveTo>
                    <a:pt x="0" y="0"/>
                  </a:moveTo>
                  <a:lnTo>
                    <a:pt x="2477165" y="0"/>
                  </a:lnTo>
                  <a:lnTo>
                    <a:pt x="2477165" y="2833966"/>
                  </a:lnTo>
                  <a:lnTo>
                    <a:pt x="0" y="28339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7165" cy="2862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685120" y="1158421"/>
            <a:ext cx="582930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vi-VN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 từ điển</a:t>
            </a:r>
            <a:endParaRPr lang="en-US" sz="5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0" y="2287814"/>
            <a:ext cx="73914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54000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Hiếm hoi</a:t>
            </a:r>
          </a:p>
        </p:txBody>
      </p:sp>
      <p:sp>
        <p:nvSpPr>
          <p:cNvPr id="34" name="Freeform 28">
            <a:extLst>
              <a:ext uri="{FF2B5EF4-FFF2-40B4-BE49-F238E27FC236}">
                <a16:creationId xmlns:a16="http://schemas.microsoft.com/office/drawing/2014/main" id="{4DCDF8FC-6D85-AC5E-1964-819AC5758840}"/>
              </a:ext>
            </a:extLst>
          </p:cNvPr>
          <p:cNvSpPr/>
          <p:nvPr/>
        </p:nvSpPr>
        <p:spPr>
          <a:xfrm>
            <a:off x="0" y="4674508"/>
            <a:ext cx="73914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54000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Xơ xác</a:t>
            </a:r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79112441-A8A2-E815-310B-EF36BC0C447E}"/>
              </a:ext>
            </a:extLst>
          </p:cNvPr>
          <p:cNvSpPr/>
          <p:nvPr/>
        </p:nvSpPr>
        <p:spPr>
          <a:xfrm>
            <a:off x="3629" y="7061202"/>
            <a:ext cx="73914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54000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Gom góp</a:t>
            </a:r>
          </a:p>
        </p:txBody>
      </p:sp>
      <p:sp>
        <p:nvSpPr>
          <p:cNvPr id="5" name="Freeform 111">
            <a:extLst>
              <a:ext uri="{FF2B5EF4-FFF2-40B4-BE49-F238E27FC236}">
                <a16:creationId xmlns:a16="http://schemas.microsoft.com/office/drawing/2014/main" id="{2F91DDCC-1138-500E-CE9A-8460CF3587AE}"/>
              </a:ext>
            </a:extLst>
          </p:cNvPr>
          <p:cNvSpPr/>
          <p:nvPr/>
        </p:nvSpPr>
        <p:spPr>
          <a:xfrm>
            <a:off x="11326917" y="2931886"/>
            <a:ext cx="4545706" cy="7355114"/>
          </a:xfrm>
          <a:custGeom>
            <a:avLst/>
            <a:gdLst/>
            <a:ahLst/>
            <a:cxnLst/>
            <a:rect l="l" t="t" r="r" b="b"/>
            <a:pathLst>
              <a:path w="835518" h="1310617">
                <a:moveTo>
                  <a:pt x="0" y="0"/>
                </a:moveTo>
                <a:lnTo>
                  <a:pt x="835519" y="0"/>
                </a:lnTo>
                <a:lnTo>
                  <a:pt x="835519" y="1310617"/>
                </a:lnTo>
                <a:lnTo>
                  <a:pt x="0" y="1310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646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81E5C04-86FF-3CD7-98AB-EF2C88FA6F2C}"/>
              </a:ext>
            </a:extLst>
          </p:cNvPr>
          <p:cNvSpPr txBox="1"/>
          <p:nvPr/>
        </p:nvSpPr>
        <p:spPr>
          <a:xfrm>
            <a:off x="1905000" y="2404177"/>
            <a:ext cx="4996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(Tính từ) Hiếm có.</a:t>
            </a:r>
          </a:p>
        </p:txBody>
      </p:sp>
      <p:sp>
        <p:nvSpPr>
          <p:cNvPr id="14" name="Freeform 28">
            <a:extLst>
              <a:ext uri="{FF2B5EF4-FFF2-40B4-BE49-F238E27FC236}">
                <a16:creationId xmlns:a16="http://schemas.microsoft.com/office/drawing/2014/main" id="{FC407BE5-2847-F553-6EDB-5E97488D1B8C}"/>
              </a:ext>
            </a:extLst>
          </p:cNvPr>
          <p:cNvSpPr/>
          <p:nvPr/>
        </p:nvSpPr>
        <p:spPr>
          <a:xfrm>
            <a:off x="1219200" y="727777"/>
            <a:ext cx="37338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18000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Hiếm hoi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20BEC5-0091-256A-9C7B-C2888DA491CC}"/>
              </a:ext>
            </a:extLst>
          </p:cNvPr>
          <p:cNvSpPr txBox="1"/>
          <p:nvPr/>
        </p:nvSpPr>
        <p:spPr>
          <a:xfrm>
            <a:off x="1905000" y="7734300"/>
            <a:ext cx="96774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 tành, tả tơi, không còn một chút nguyên vẹn lành lặn, trông rất thảm hại.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D88C2C0-75ED-C6BE-C272-E19B2AE9C963}"/>
              </a:ext>
            </a:extLst>
          </p:cNvPr>
          <p:cNvSpPr/>
          <p:nvPr/>
        </p:nvSpPr>
        <p:spPr>
          <a:xfrm>
            <a:off x="1219200" y="6057900"/>
            <a:ext cx="37338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18000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Xơ xác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DAFB0B-8AF1-4B54-ED09-87C85E9C84ED}"/>
              </a:ext>
            </a:extLst>
          </p:cNvPr>
          <p:cNvSpPr txBox="1"/>
          <p:nvPr/>
        </p:nvSpPr>
        <p:spPr>
          <a:xfrm>
            <a:off x="10548257" y="2404177"/>
            <a:ext cx="4996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Cóp nhặt để dành.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8">
            <a:extLst>
              <a:ext uri="{FF2B5EF4-FFF2-40B4-BE49-F238E27FC236}">
                <a16:creationId xmlns:a16="http://schemas.microsoft.com/office/drawing/2014/main" id="{83A21160-6ABD-112F-851C-E54F9336D087}"/>
              </a:ext>
            </a:extLst>
          </p:cNvPr>
          <p:cNvSpPr/>
          <p:nvPr/>
        </p:nvSpPr>
        <p:spPr>
          <a:xfrm>
            <a:off x="9862457" y="727777"/>
            <a:ext cx="374994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180000" anchor="ctr"/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Gom góp</a:t>
            </a:r>
          </a:p>
        </p:txBody>
      </p:sp>
      <p:pic>
        <p:nvPicPr>
          <p:cNvPr id="4098" name="Picture 2" descr="50.000+ ảnh đẹp nhất về Bất Ngờ · Tải xuống miễn phí 100% · Ảnh có sẵn của  Pexels">
            <a:extLst>
              <a:ext uri="{FF2B5EF4-FFF2-40B4-BE49-F238E27FC236}">
                <a16:creationId xmlns:a16="http://schemas.microsoft.com/office/drawing/2014/main" id="{9FE89405-2C2A-8F5A-44EF-A529F1CC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96691"/>
            <a:ext cx="4996543" cy="217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ỏ việc fulltime để làm &quot;ông chủ&quot; của chính mình và đây là cách mà tôi đã gom  góp thành công: Dù bạn làm công việc gì, kỹ năng và sự chuẩn">
            <a:extLst>
              <a:ext uri="{FF2B5EF4-FFF2-40B4-BE49-F238E27FC236}">
                <a16:creationId xmlns:a16="http://schemas.microsoft.com/office/drawing/2014/main" id="{CE3F31B6-0E59-BB6D-2001-C70FCBF5E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257" y="3476625"/>
            <a:ext cx="4996543" cy="21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uyết tan đến đâu, dân Sapa trắng tay đến đó!">
            <a:extLst>
              <a:ext uri="{FF2B5EF4-FFF2-40B4-BE49-F238E27FC236}">
                <a16:creationId xmlns:a16="http://schemas.microsoft.com/office/drawing/2014/main" id="{E99DAF28-2772-8260-4D79-F4FFC6EDA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6057900"/>
            <a:ext cx="5248068" cy="350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86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687414" y="1181100"/>
            <a:ext cx="691316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000" b="1" u="none" strike="noStrike" dirty="0">
                <a:solidFill>
                  <a:srgbClr val="9A27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  <a:endParaRPr lang="en-US" sz="6000" b="1" u="none" strike="noStrike" dirty="0">
              <a:solidFill>
                <a:srgbClr val="9A27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81149" y="2857500"/>
            <a:ext cx="15125700" cy="6088295"/>
            <a:chOff x="1581149" y="2592026"/>
            <a:chExt cx="15125700" cy="6088295"/>
          </a:xfrm>
        </p:grpSpPr>
        <p:grpSp>
          <p:nvGrpSpPr>
            <p:cNvPr id="2" name="Group 2"/>
            <p:cNvGrpSpPr/>
            <p:nvPr/>
          </p:nvGrpSpPr>
          <p:grpSpPr>
            <a:xfrm>
              <a:off x="1581149" y="6318121"/>
              <a:ext cx="15125700" cy="2362200"/>
              <a:chOff x="0" y="0"/>
              <a:chExt cx="11917940" cy="1272023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-4073"/>
                <a:ext cx="11924330" cy="12726834"/>
              </a:xfrm>
              <a:custGeom>
                <a:avLst/>
                <a:gdLst/>
                <a:ahLst/>
                <a:cxnLst/>
                <a:rect l="l" t="t" r="r" b="b"/>
                <a:pathLst>
                  <a:path w="11924330" h="12726834">
                    <a:moveTo>
                      <a:pt x="11296553" y="12672357"/>
                    </a:moveTo>
                    <a:cubicBezTo>
                      <a:pt x="11296553" y="12672357"/>
                      <a:pt x="10565678" y="12726834"/>
                      <a:pt x="8953587" y="12724214"/>
                    </a:cubicBezTo>
                    <a:cubicBezTo>
                      <a:pt x="4405049" y="12722051"/>
                      <a:pt x="1057074" y="12714226"/>
                      <a:pt x="1057074" y="12714226"/>
                    </a:cubicBezTo>
                    <a:cubicBezTo>
                      <a:pt x="812932" y="12705392"/>
                      <a:pt x="449110" y="12684161"/>
                      <a:pt x="282371" y="12625984"/>
                    </a:cubicBezTo>
                    <a:cubicBezTo>
                      <a:pt x="4469" y="12529021"/>
                      <a:pt x="0" y="12355742"/>
                      <a:pt x="0" y="10122443"/>
                    </a:cubicBez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496527" y="15681"/>
                      <a:pt x="7276388" y="7673"/>
                    </a:cubicBezTo>
                    <a:cubicBezTo>
                      <a:pt x="10346751" y="0"/>
                      <a:pt x="11063484" y="6979"/>
                      <a:pt x="11063484" y="6979"/>
                    </a:cubicBezTo>
                    <a:cubicBezTo>
                      <a:pt x="11431791" y="14458"/>
                      <a:pt x="11570051" y="42638"/>
                      <a:pt x="11767792" y="165219"/>
                    </a:cubicBezTo>
                    <a:cubicBezTo>
                      <a:pt x="11918808" y="258836"/>
                      <a:pt x="11924330" y="476157"/>
                      <a:pt x="11915191" y="10122327"/>
                    </a:cubicBezTo>
                    <a:cubicBezTo>
                      <a:pt x="11915189" y="12473707"/>
                      <a:pt x="11872406" y="12622295"/>
                      <a:pt x="11296553" y="12672357"/>
                    </a:cubicBezTo>
                    <a:close/>
                  </a:path>
                </a:pathLst>
              </a:custGeom>
              <a:solidFill>
                <a:srgbClr val="FFE9DB"/>
              </a:solidFill>
            </p:spPr>
            <p:txBody>
              <a:bodyPr lIns="360000" rIns="360000" bIns="18000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Luyện đọc bài thơ với giọng đọc diễn cảm, nhấn giọng đúng chỗ, phù hợp và đọc đúng các từ khó có trong bài đọc.</a:t>
                </a:r>
                <a:endParaRPr lang="vi-VN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Freeform 107"/>
            <p:cNvSpPr/>
            <p:nvPr/>
          </p:nvSpPr>
          <p:spPr>
            <a:xfrm>
              <a:off x="1801100" y="2592026"/>
              <a:ext cx="14685799" cy="4038599"/>
            </a:xfrm>
            <a:custGeom>
              <a:avLst/>
              <a:gdLst/>
              <a:ahLst/>
              <a:cxnLst/>
              <a:rect l="l" t="t" r="r" b="b"/>
              <a:pathLst>
                <a:path w="2565766" h="705586">
                  <a:moveTo>
                    <a:pt x="0" y="0"/>
                  </a:moveTo>
                  <a:lnTo>
                    <a:pt x="2565766" y="0"/>
                  </a:lnTo>
                  <a:lnTo>
                    <a:pt x="2565766" y="705586"/>
                  </a:lnTo>
                  <a:lnTo>
                    <a:pt x="0" y="705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1487" y="4714848"/>
            <a:ext cx="18810974" cy="5840307"/>
            <a:chOff x="0" y="0"/>
            <a:chExt cx="4954330" cy="15381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4331" cy="1538188"/>
            </a:xfrm>
            <a:custGeom>
              <a:avLst/>
              <a:gdLst/>
              <a:ahLst/>
              <a:cxnLst/>
              <a:rect l="l" t="t" r="r" b="b"/>
              <a:pathLst>
                <a:path w="4954331" h="1538188">
                  <a:moveTo>
                    <a:pt x="0" y="0"/>
                  </a:moveTo>
                  <a:lnTo>
                    <a:pt x="4954331" y="0"/>
                  </a:lnTo>
                  <a:lnTo>
                    <a:pt x="4954331" y="1538188"/>
                  </a:lnTo>
                  <a:lnTo>
                    <a:pt x="0" y="1538188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954330" cy="1566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29400" y="680354"/>
            <a:ext cx="5029200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9A27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 </a:t>
            </a:r>
          </a:p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9A27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  <a:endParaRPr lang="en-US" sz="6600" b="1" dirty="0">
              <a:solidFill>
                <a:srgbClr val="9A27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54">
            <a:extLst>
              <a:ext uri="{FF2B5EF4-FFF2-40B4-BE49-F238E27FC236}">
                <a16:creationId xmlns:a16="http://schemas.microsoft.com/office/drawing/2014/main" id="{0F6F8843-1EF6-A6BE-F72E-4B8AC0B59D03}"/>
              </a:ext>
            </a:extLst>
          </p:cNvPr>
          <p:cNvSpPr/>
          <p:nvPr/>
        </p:nvSpPr>
        <p:spPr>
          <a:xfrm>
            <a:off x="5295287" y="4215659"/>
            <a:ext cx="7697426" cy="6071341"/>
          </a:xfrm>
          <a:custGeom>
            <a:avLst/>
            <a:gdLst/>
            <a:ahLst/>
            <a:cxnLst/>
            <a:rect l="l" t="t" r="r" b="b"/>
            <a:pathLst>
              <a:path w="1216555" h="959558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52971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22761"/>
            <a:ext cx="3839387" cy="10877916"/>
            <a:chOff x="0" y="0"/>
            <a:chExt cx="1011197" cy="2864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1197" cy="2864966"/>
            </a:xfrm>
            <a:custGeom>
              <a:avLst/>
              <a:gdLst/>
              <a:ahLst/>
              <a:cxnLst/>
              <a:rect l="l" t="t" r="r" b="b"/>
              <a:pathLst>
                <a:path w="1011197" h="2864966">
                  <a:moveTo>
                    <a:pt x="0" y="0"/>
                  </a:moveTo>
                  <a:lnTo>
                    <a:pt x="1011197" y="0"/>
                  </a:lnTo>
                  <a:lnTo>
                    <a:pt x="1011197" y="2864966"/>
                  </a:lnTo>
                  <a:lnTo>
                    <a:pt x="0" y="28649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11197" cy="2893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DFA944-0F16-24ED-1E62-0C4C5C769822}"/>
              </a:ext>
            </a:extLst>
          </p:cNvPr>
          <p:cNvGrpSpPr/>
          <p:nvPr/>
        </p:nvGrpSpPr>
        <p:grpSpPr>
          <a:xfrm>
            <a:off x="914400" y="2184531"/>
            <a:ext cx="6836851" cy="5917937"/>
            <a:chOff x="1454624" y="3162300"/>
            <a:chExt cx="6836851" cy="59179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E13A7A-5E37-0304-1F81-D2CC028A166E}"/>
                </a:ext>
              </a:extLst>
            </p:cNvPr>
            <p:cNvGrpSpPr/>
            <p:nvPr/>
          </p:nvGrpSpPr>
          <p:grpSpPr>
            <a:xfrm>
              <a:off x="1454624" y="7885641"/>
              <a:ext cx="6836851" cy="1194596"/>
              <a:chOff x="0" y="-4073"/>
              <a:chExt cx="24433709" cy="459364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3342FCD4-78FA-6B4A-DFAD-37F554489FDB}"/>
                  </a:ext>
                </a:extLst>
              </p:cNvPr>
              <p:cNvSpPr/>
              <p:nvPr/>
            </p:nvSpPr>
            <p:spPr>
              <a:xfrm>
                <a:off x="0" y="-4073"/>
                <a:ext cx="24433709" cy="4593645"/>
              </a:xfrm>
              <a:custGeom>
                <a:avLst/>
                <a:gdLst/>
                <a:ahLst/>
                <a:cxnLst/>
                <a:rect l="l" t="t" r="r" b="b"/>
                <a:pathLst>
                  <a:path w="24433709" h="4593645">
                    <a:moveTo>
                      <a:pt x="23805931" y="4539167"/>
                    </a:moveTo>
                    <a:cubicBezTo>
                      <a:pt x="23805931" y="4539167"/>
                      <a:pt x="23075057" y="4593645"/>
                      <a:pt x="19667643" y="4591024"/>
                    </a:cubicBezTo>
                    <a:cubicBezTo>
                      <a:pt x="8611294" y="4588861"/>
                      <a:pt x="1057074" y="4581036"/>
                      <a:pt x="1057074" y="4581036"/>
                    </a:cubicBezTo>
                    <a:cubicBezTo>
                      <a:pt x="812932" y="4572202"/>
                      <a:pt x="449110" y="4550972"/>
                      <a:pt x="282371" y="4492794"/>
                    </a:cubicBezTo>
                    <a:cubicBezTo>
                      <a:pt x="4469" y="4395831"/>
                      <a:pt x="0" y="4222552"/>
                      <a:pt x="0" y="3425788"/>
                    </a:cubicBez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3972160" y="15681"/>
                      <a:pt x="15590796" y="7673"/>
                    </a:cubicBezTo>
                    <a:cubicBezTo>
                      <a:pt x="22856129" y="0"/>
                      <a:pt x="23572862" y="6979"/>
                      <a:pt x="23572862" y="6979"/>
                    </a:cubicBezTo>
                    <a:cubicBezTo>
                      <a:pt x="23941170" y="14458"/>
                      <a:pt x="24079429" y="42638"/>
                      <a:pt x="24277169" y="165219"/>
                    </a:cubicBezTo>
                    <a:cubicBezTo>
                      <a:pt x="24428186" y="258836"/>
                      <a:pt x="24433709" y="476157"/>
                      <a:pt x="24424568" y="3425753"/>
                    </a:cubicBezTo>
                    <a:cubicBezTo>
                      <a:pt x="24424567" y="4340518"/>
                      <a:pt x="24381783" y="4489105"/>
                      <a:pt x="23805931" y="4539167"/>
                    </a:cubicBezTo>
                    <a:close/>
                  </a:path>
                </a:pathLst>
              </a:custGeom>
              <a:solidFill>
                <a:srgbClr val="9A270C"/>
              </a:solidFill>
            </p:spPr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vi-VN" sz="4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THẢO LUẬN NHÓM ĐÔI</a:t>
                </a:r>
              </a:p>
            </p:txBody>
          </p:sp>
        </p:grp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568B041-D18C-3D54-A5B2-88BF42D4997B}"/>
                </a:ext>
              </a:extLst>
            </p:cNvPr>
            <p:cNvSpPr/>
            <p:nvPr/>
          </p:nvSpPr>
          <p:spPr>
            <a:xfrm>
              <a:off x="1946443" y="3162300"/>
              <a:ext cx="5851425" cy="4632378"/>
            </a:xfrm>
            <a:custGeom>
              <a:avLst/>
              <a:gdLst/>
              <a:ahLst/>
              <a:cxnLst/>
              <a:rect l="l" t="t" r="r" b="b"/>
              <a:pathLst>
                <a:path w="1095077" h="866936">
                  <a:moveTo>
                    <a:pt x="0" y="0"/>
                  </a:moveTo>
                  <a:lnTo>
                    <a:pt x="1095077" y="0"/>
                  </a:lnTo>
                  <a:lnTo>
                    <a:pt x="1095077" y="866936"/>
                  </a:lnTo>
                  <a:lnTo>
                    <a:pt x="0" y="866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89A8FBB-6D7C-B1D6-6E74-037C1FF536BF}"/>
              </a:ext>
            </a:extLst>
          </p:cNvPr>
          <p:cNvSpPr txBox="1"/>
          <p:nvPr/>
        </p:nvSpPr>
        <p:spPr>
          <a:xfrm>
            <a:off x="8215086" y="578179"/>
            <a:ext cx="9144000" cy="913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 vị của ông Hai Trí hành quân sang nước bạn để làm gì?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 vị chứng kiến cảnh người dân nước bạn sống như thế nào?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 đội Việt Nam đã làm gì để giúp những người dân mà họ gặp?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những chi tiết cho thấy người dân Cam-pu-chia rất tin tưởng và yêu quý bộ đội Việt Nam.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5.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chi tiết, hình ảnh nào trong bài khiến em xúc động? Vì sao?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257" y="495300"/>
            <a:ext cx="18288005" cy="1676400"/>
          </a:xfrm>
          <a:custGeom>
            <a:avLst/>
            <a:gdLst/>
            <a:ahLst/>
            <a:cxnLst/>
            <a:rect l="l" t="t" r="r" b="b"/>
            <a:pathLst>
              <a:path w="4954331" h="701202">
                <a:moveTo>
                  <a:pt x="0" y="0"/>
                </a:moveTo>
                <a:lnTo>
                  <a:pt x="4954331" y="0"/>
                </a:lnTo>
                <a:lnTo>
                  <a:pt x="4954331" y="701202"/>
                </a:lnTo>
                <a:lnTo>
                  <a:pt x="0" y="701202"/>
                </a:lnTo>
                <a:close/>
              </a:path>
            </a:pathLst>
          </a:custGeom>
          <a:solidFill>
            <a:srgbClr val="9A270C"/>
          </a:solidFill>
        </p:spPr>
        <p:txBody>
          <a:bodyPr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 vị của ông Hai Trí hành quân sang nước bạn để làm gì?</a:t>
            </a:r>
            <a:endParaRPr lang="vi-VN" sz="4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83D1A-0480-DB2D-7C80-7B6E1DD31F70}"/>
              </a:ext>
            </a:extLst>
          </p:cNvPr>
          <p:cNvSpPr txBox="1"/>
          <p:nvPr/>
        </p:nvSpPr>
        <p:spPr>
          <a:xfrm>
            <a:off x="1264559" y="7966777"/>
            <a:ext cx="157734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 vị của ông Hai Trí hành quân sang nước bạn để giúp nhân dân Cam-pu-chia thoát khỏi chế độ diệt chủng Pôn Pốt.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34622-DB0F-D61D-C77E-046F6B805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2476468"/>
            <a:ext cx="10344150" cy="5334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257" y="495300"/>
            <a:ext cx="18288005" cy="1676400"/>
          </a:xfrm>
          <a:custGeom>
            <a:avLst/>
            <a:gdLst/>
            <a:ahLst/>
            <a:cxnLst/>
            <a:rect l="l" t="t" r="r" b="b"/>
            <a:pathLst>
              <a:path w="4954331" h="701202">
                <a:moveTo>
                  <a:pt x="0" y="0"/>
                </a:moveTo>
                <a:lnTo>
                  <a:pt x="4954331" y="0"/>
                </a:lnTo>
                <a:lnTo>
                  <a:pt x="4954331" y="701202"/>
                </a:lnTo>
                <a:lnTo>
                  <a:pt x="0" y="701202"/>
                </a:lnTo>
                <a:close/>
              </a:path>
            </a:pathLst>
          </a:custGeom>
          <a:solidFill>
            <a:srgbClr val="9A270C"/>
          </a:solidFill>
        </p:spPr>
        <p:txBody>
          <a:bodyPr bIns="18000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 vị chứng kiến cảnh người dân nước bạn sống như thế nào?</a:t>
            </a:r>
            <a:endParaRPr lang="vi-VN" sz="4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83D1A-0480-DB2D-7C80-7B6E1DD31F70}"/>
              </a:ext>
            </a:extLst>
          </p:cNvPr>
          <p:cNvSpPr txBox="1"/>
          <p:nvPr/>
        </p:nvSpPr>
        <p:spPr>
          <a:xfrm>
            <a:off x="895350" y="2705100"/>
            <a:ext cx="16497300" cy="73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Làng mạc bị đốt phá tiêu điều, người dân đói khổ, xơ xác, rách rưới.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Miến Điện: Nhiều ngôi làng Rohingya bị đốt phá">
            <a:extLst>
              <a:ext uri="{FF2B5EF4-FFF2-40B4-BE49-F238E27FC236}">
                <a16:creationId xmlns:a16="http://schemas.microsoft.com/office/drawing/2014/main" id="{284AD744-5874-76EF-F698-3A9FA057E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973894"/>
            <a:ext cx="8629650" cy="58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iến tranh Việt Nam và những hình ảnh rúng động thế giới | Báo Dân trí">
            <a:extLst>
              <a:ext uri="{FF2B5EF4-FFF2-40B4-BE49-F238E27FC236}">
                <a16:creationId xmlns:a16="http://schemas.microsoft.com/office/drawing/2014/main" id="{D1A5BD44-3F9C-77B8-12B2-2A22FCBD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3981514"/>
            <a:ext cx="7181850" cy="58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92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-thơ-Tình-quân-dân-Thơ-mầm-non-Thơ-thiếu-nhi-GIÁO-DỤC-SỚM-CHO-TRẺ-_shor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723900"/>
            <a:ext cx="16078200" cy="845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7734300"/>
            <a:ext cx="2052961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06371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257" y="495300"/>
            <a:ext cx="18288005" cy="1676400"/>
          </a:xfrm>
          <a:custGeom>
            <a:avLst/>
            <a:gdLst/>
            <a:ahLst/>
            <a:cxnLst/>
            <a:rect l="l" t="t" r="r" b="b"/>
            <a:pathLst>
              <a:path w="4954331" h="701202">
                <a:moveTo>
                  <a:pt x="0" y="0"/>
                </a:moveTo>
                <a:lnTo>
                  <a:pt x="4954331" y="0"/>
                </a:lnTo>
                <a:lnTo>
                  <a:pt x="4954331" y="701202"/>
                </a:lnTo>
                <a:lnTo>
                  <a:pt x="0" y="701202"/>
                </a:lnTo>
                <a:close/>
              </a:path>
            </a:pathLst>
          </a:custGeom>
          <a:solidFill>
            <a:srgbClr val="9A270C"/>
          </a:solidFill>
        </p:spPr>
        <p:txBody>
          <a:bodyPr bIns="18000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 đội Việt Nam đã làm gì để giúp những người dân mà họ gặp?</a:t>
            </a:r>
            <a:endParaRPr lang="vi-VN" sz="4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83D1A-0480-DB2D-7C80-7B6E1DD31F70}"/>
              </a:ext>
            </a:extLst>
          </p:cNvPr>
          <p:cNvSpPr txBox="1"/>
          <p:nvPr/>
        </p:nvSpPr>
        <p:spPr>
          <a:xfrm>
            <a:off x="914400" y="2933700"/>
            <a:ext cx="977265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 đội lấy lương khô cho ông lão nằm gục bên đường.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 gạo và thực phẩm mà bộ đội mang theo để nấu một bữa no cho dân.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 trà, chia lương khô và bánh kẹo cho mọi người.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chuyện cùng dân.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26F0D93F-A17D-B4E1-F4B3-FA5C8059CF4E}"/>
              </a:ext>
            </a:extLst>
          </p:cNvPr>
          <p:cNvSpPr/>
          <p:nvPr/>
        </p:nvSpPr>
        <p:spPr>
          <a:xfrm>
            <a:off x="11506200" y="2667978"/>
            <a:ext cx="2286000" cy="3126154"/>
          </a:xfrm>
          <a:custGeom>
            <a:avLst/>
            <a:gdLst/>
            <a:ahLst/>
            <a:cxnLst/>
            <a:rect l="l" t="t" r="r" b="b"/>
            <a:pathLst>
              <a:path w="1257091" h="1719099">
                <a:moveTo>
                  <a:pt x="0" y="0"/>
                </a:moveTo>
                <a:lnTo>
                  <a:pt x="1257091" y="0"/>
                </a:lnTo>
                <a:lnTo>
                  <a:pt x="1257091" y="1719099"/>
                </a:lnTo>
                <a:lnTo>
                  <a:pt x="0" y="1719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146" name="Picture 2" descr="Trò Chuyện, Giải Trí PNG - KhoThietKe.Net">
            <a:extLst>
              <a:ext uri="{FF2B5EF4-FFF2-40B4-BE49-F238E27FC236}">
                <a16:creationId xmlns:a16="http://schemas.microsoft.com/office/drawing/2014/main" id="{1DEAC9E7-2457-1F93-5008-79C96B293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262731"/>
            <a:ext cx="5000625" cy="352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2C7DB-716C-6375-B90E-CC6A853A8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2667978"/>
            <a:ext cx="3126154" cy="3126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DB4C6-5CBB-B508-2C96-F9ED8BF89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b="5000"/>
          <a:stretch/>
        </p:blipFill>
        <p:spPr>
          <a:xfrm>
            <a:off x="9534525" y="7962900"/>
            <a:ext cx="3048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69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257" y="495300"/>
            <a:ext cx="18288005" cy="2819400"/>
          </a:xfrm>
          <a:custGeom>
            <a:avLst/>
            <a:gdLst/>
            <a:ahLst/>
            <a:cxnLst/>
            <a:rect l="l" t="t" r="r" b="b"/>
            <a:pathLst>
              <a:path w="4954331" h="701202">
                <a:moveTo>
                  <a:pt x="0" y="0"/>
                </a:moveTo>
                <a:lnTo>
                  <a:pt x="4954331" y="0"/>
                </a:lnTo>
                <a:lnTo>
                  <a:pt x="4954331" y="701202"/>
                </a:lnTo>
                <a:lnTo>
                  <a:pt x="0" y="701202"/>
                </a:lnTo>
                <a:close/>
              </a:path>
            </a:pathLst>
          </a:custGeom>
          <a:solidFill>
            <a:srgbClr val="9A270C"/>
          </a:solidFill>
        </p:spPr>
        <p:txBody>
          <a:bodyPr bIns="18000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những chi tiết cho thấy người dân Cam-pu-chia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 tin tưởng và yêu quý bộ đội Việt Nam.</a:t>
            </a:r>
            <a:endParaRPr lang="vi-VN" sz="4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83D1A-0480-DB2D-7C80-7B6E1DD31F70}"/>
              </a:ext>
            </a:extLst>
          </p:cNvPr>
          <p:cNvSpPr txBox="1"/>
          <p:nvPr/>
        </p:nvSpPr>
        <p:spPr>
          <a:xfrm>
            <a:off x="762000" y="3848100"/>
            <a:ext cx="16764000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ông lão ngồi ăn ngon lành thanh lương khô bộ đội cho và trò chuyện với bộ đội. 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 200 người cá già, trẻ, gái, trai chạy ra đón, họ vừa khóc vừa níu tay các anh, nói: </a:t>
            </a: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 đội dừng về Pôn Pốt sẽ giết hết dân mất. Bộ đội có đi, cho dân đi cùng với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 làng gom góp được ba chén gạo để nấu cơm đãi cả đơn vị,...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8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257" y="416428"/>
            <a:ext cx="18288005" cy="2438400"/>
          </a:xfrm>
          <a:custGeom>
            <a:avLst/>
            <a:gdLst/>
            <a:ahLst/>
            <a:cxnLst/>
            <a:rect l="l" t="t" r="r" b="b"/>
            <a:pathLst>
              <a:path w="4954331" h="701202">
                <a:moveTo>
                  <a:pt x="0" y="0"/>
                </a:moveTo>
                <a:lnTo>
                  <a:pt x="4954331" y="0"/>
                </a:lnTo>
                <a:lnTo>
                  <a:pt x="4954331" y="701202"/>
                </a:lnTo>
                <a:lnTo>
                  <a:pt x="0" y="701202"/>
                </a:lnTo>
                <a:close/>
              </a:path>
            </a:pathLst>
          </a:custGeom>
          <a:solidFill>
            <a:srgbClr val="9A270C"/>
          </a:solidFill>
        </p:spPr>
        <p:txBody>
          <a:bodyPr bIns="18000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chi tiết, hình ảnh nào trong bài khiến em xúc động?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sao?</a:t>
            </a:r>
            <a:endParaRPr lang="vi-VN" sz="4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83D1A-0480-DB2D-7C80-7B6E1DD31F70}"/>
              </a:ext>
            </a:extLst>
          </p:cNvPr>
          <p:cNvSpPr txBox="1"/>
          <p:nvPr/>
        </p:nvSpPr>
        <p:spPr>
          <a:xfrm>
            <a:off x="1196340" y="3409043"/>
            <a:ext cx="944880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thích chi tiết “</a:t>
            </a:r>
            <a:r>
              <a:rPr lang="vi-VN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 200 người cả già, trẻ, gái, trai chạy ra đón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bộ đội Việt Nam.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chi tiết ấy cho thấy người dân Cam-pu-chia rất tin tưởng bộ đội Việt Nam, vô cùng mừng rỡ trước sự xuất hiện của bộ đội Việt Nam.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Những người lính Quân đội nhân dân Việt Nam giữ... | HỆ THỜI SỰ CHÍNH TRỊ  TỔNG HỢP - VOV1">
            <a:extLst>
              <a:ext uri="{FF2B5EF4-FFF2-40B4-BE49-F238E27FC236}">
                <a16:creationId xmlns:a16="http://schemas.microsoft.com/office/drawing/2014/main" id="{F9AB7C11-0038-4905-EA70-2B509F7F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960" y="3395663"/>
            <a:ext cx="5600700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ộ đội cụ Hồ - Biểu tượng văn hóa cao đẹp của Quân đội ta">
            <a:extLst>
              <a:ext uri="{FF2B5EF4-FFF2-40B4-BE49-F238E27FC236}">
                <a16:creationId xmlns:a16="http://schemas.microsoft.com/office/drawing/2014/main" id="{DBE98A26-8F83-E528-51FD-3E6E1054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6286500"/>
            <a:ext cx="5585460" cy="35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833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3744950" y="-228600"/>
            <a:ext cx="614376" cy="10783755"/>
            <a:chOff x="0" y="0"/>
            <a:chExt cx="161811" cy="2840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811" cy="2840166"/>
            </a:xfrm>
            <a:custGeom>
              <a:avLst/>
              <a:gdLst/>
              <a:ahLst/>
              <a:cxnLst/>
              <a:rect l="l" t="t" r="r" b="b"/>
              <a:pathLst>
                <a:path w="161811" h="2840166">
                  <a:moveTo>
                    <a:pt x="0" y="0"/>
                  </a:moveTo>
                  <a:lnTo>
                    <a:pt x="161811" y="0"/>
                  </a:lnTo>
                  <a:lnTo>
                    <a:pt x="161811" y="2840166"/>
                  </a:lnTo>
                  <a:lnTo>
                    <a:pt x="0" y="28401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61811" cy="2868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663019" y="-228600"/>
            <a:ext cx="3886468" cy="10783755"/>
            <a:chOff x="0" y="0"/>
            <a:chExt cx="1023596" cy="2840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3596" cy="2840166"/>
            </a:xfrm>
            <a:custGeom>
              <a:avLst/>
              <a:gdLst/>
              <a:ahLst/>
              <a:cxnLst/>
              <a:rect l="l" t="t" r="r" b="b"/>
              <a:pathLst>
                <a:path w="1023596" h="2840166">
                  <a:moveTo>
                    <a:pt x="0" y="0"/>
                  </a:moveTo>
                  <a:lnTo>
                    <a:pt x="1023596" y="0"/>
                  </a:lnTo>
                  <a:lnTo>
                    <a:pt x="1023596" y="2840166"/>
                  </a:lnTo>
                  <a:lnTo>
                    <a:pt x="0" y="28401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23596" cy="2868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B25E01-3F04-24BD-DB78-807B2A7FC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4495800"/>
            <a:ext cx="8572500" cy="57912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8700" y="1181100"/>
            <a:ext cx="9105900" cy="803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5000" b="1" i="1" dirty="0">
                <a:solidFill>
                  <a:srgbClr val="9A270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bài đọc, em hiểu điều gì? </a:t>
            </a:r>
            <a:endParaRPr lang="vi-VN" sz="5000" b="1" dirty="0">
              <a:solidFill>
                <a:srgbClr val="9A270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3B68113C-046F-3E0A-02B7-82701D9CAC30}"/>
              </a:ext>
            </a:extLst>
          </p:cNvPr>
          <p:cNvSpPr/>
          <p:nvPr/>
        </p:nvSpPr>
        <p:spPr>
          <a:xfrm>
            <a:off x="1028700" y="2781300"/>
            <a:ext cx="11696700" cy="5791200"/>
          </a:xfrm>
          <a:prstGeom prst="wedgeRectCallout">
            <a:avLst/>
          </a:prstGeom>
          <a:solidFill>
            <a:schemeClr val="bg1"/>
          </a:solidFill>
          <a:ln>
            <a:solidFill>
              <a:srgbClr val="9A27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cho thấy những đóng góp to lớn của bộ đội Việt Nam trong việc giúp đất nước và người dân Cam-pu-chia thoát khỏi thảm hoạ diệt chủng, đồng thời thể hiện tình cảm gắn bó giữa bộ đội Việt Nam và nhân dân Cam-pu-chia.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1487" y="4714848"/>
            <a:ext cx="18810974" cy="5840307"/>
            <a:chOff x="0" y="0"/>
            <a:chExt cx="4954330" cy="15381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4331" cy="1538188"/>
            </a:xfrm>
            <a:custGeom>
              <a:avLst/>
              <a:gdLst/>
              <a:ahLst/>
              <a:cxnLst/>
              <a:rect l="l" t="t" r="r" b="b"/>
              <a:pathLst>
                <a:path w="4954331" h="1538188">
                  <a:moveTo>
                    <a:pt x="0" y="0"/>
                  </a:moveTo>
                  <a:lnTo>
                    <a:pt x="4954331" y="0"/>
                  </a:lnTo>
                  <a:lnTo>
                    <a:pt x="4954331" y="1538188"/>
                  </a:lnTo>
                  <a:lnTo>
                    <a:pt x="0" y="1538188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954330" cy="1566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486400" y="680354"/>
            <a:ext cx="7315200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9A27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 </a:t>
            </a:r>
          </a:p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9A27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NÂNG CAO</a:t>
            </a:r>
            <a:endParaRPr lang="en-US" sz="6600" b="1" dirty="0">
              <a:solidFill>
                <a:srgbClr val="9A27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54">
            <a:extLst>
              <a:ext uri="{FF2B5EF4-FFF2-40B4-BE49-F238E27FC236}">
                <a16:creationId xmlns:a16="http://schemas.microsoft.com/office/drawing/2014/main" id="{0F6F8843-1EF6-A6BE-F72E-4B8AC0B59D03}"/>
              </a:ext>
            </a:extLst>
          </p:cNvPr>
          <p:cNvSpPr/>
          <p:nvPr/>
        </p:nvSpPr>
        <p:spPr>
          <a:xfrm>
            <a:off x="5295287" y="4215659"/>
            <a:ext cx="7697426" cy="6071341"/>
          </a:xfrm>
          <a:custGeom>
            <a:avLst/>
            <a:gdLst/>
            <a:ahLst/>
            <a:cxnLst/>
            <a:rect l="l" t="t" r="r" b="b"/>
            <a:pathLst>
              <a:path w="1216555" h="959558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55086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87600" y="-346301"/>
            <a:ext cx="3461886" cy="10901456"/>
            <a:chOff x="0" y="0"/>
            <a:chExt cx="1011197" cy="28711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1197" cy="2871165"/>
            </a:xfrm>
            <a:custGeom>
              <a:avLst/>
              <a:gdLst/>
              <a:ahLst/>
              <a:cxnLst/>
              <a:rect l="l" t="t" r="r" b="b"/>
              <a:pathLst>
                <a:path w="1011197" h="2871165">
                  <a:moveTo>
                    <a:pt x="0" y="0"/>
                  </a:moveTo>
                  <a:lnTo>
                    <a:pt x="1011197" y="0"/>
                  </a:lnTo>
                  <a:lnTo>
                    <a:pt x="1011197" y="2871165"/>
                  </a:lnTo>
                  <a:lnTo>
                    <a:pt x="0" y="2871165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11197" cy="2899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7797" y="-228600"/>
            <a:ext cx="947398" cy="10783755"/>
            <a:chOff x="0" y="0"/>
            <a:chExt cx="310608" cy="2840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608" cy="2840166"/>
            </a:xfrm>
            <a:custGeom>
              <a:avLst/>
              <a:gdLst/>
              <a:ahLst/>
              <a:cxnLst/>
              <a:rect l="l" t="t" r="r" b="b"/>
              <a:pathLst>
                <a:path w="310608" h="2840166">
                  <a:moveTo>
                    <a:pt x="0" y="0"/>
                  </a:moveTo>
                  <a:lnTo>
                    <a:pt x="310608" y="0"/>
                  </a:lnTo>
                  <a:lnTo>
                    <a:pt x="310608" y="2840166"/>
                  </a:lnTo>
                  <a:lnTo>
                    <a:pt x="0" y="28401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10608" cy="2868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0BEB2-8FA0-53F4-FC84-4A428C9EC5BF}"/>
              </a:ext>
            </a:extLst>
          </p:cNvPr>
          <p:cNvGrpSpPr/>
          <p:nvPr/>
        </p:nvGrpSpPr>
        <p:grpSpPr>
          <a:xfrm>
            <a:off x="1219200" y="581236"/>
            <a:ext cx="14829094" cy="9046381"/>
            <a:chOff x="1219200" y="581236"/>
            <a:chExt cx="14829094" cy="9046381"/>
          </a:xfrm>
        </p:grpSpPr>
        <p:sp>
          <p:nvSpPr>
            <p:cNvPr id="30" name="Freeform 77">
              <a:extLst>
                <a:ext uri="{FF2B5EF4-FFF2-40B4-BE49-F238E27FC236}">
                  <a16:creationId xmlns:a16="http://schemas.microsoft.com/office/drawing/2014/main" id="{8D7753D0-A6A3-2367-270B-67B56E387889}"/>
                </a:ext>
              </a:extLst>
            </p:cNvPr>
            <p:cNvSpPr/>
            <p:nvPr/>
          </p:nvSpPr>
          <p:spPr>
            <a:xfrm>
              <a:off x="1219200" y="581236"/>
              <a:ext cx="14829094" cy="9046381"/>
            </a:xfrm>
            <a:custGeom>
              <a:avLst/>
              <a:gdLst/>
              <a:ahLst/>
              <a:cxnLst/>
              <a:rect l="l" t="t" r="r" b="b"/>
              <a:pathLst>
                <a:path w="1403326" h="941983">
                  <a:moveTo>
                    <a:pt x="0" y="0"/>
                  </a:moveTo>
                  <a:lnTo>
                    <a:pt x="1403327" y="0"/>
                  </a:lnTo>
                  <a:lnTo>
                    <a:pt x="1403327" y="941983"/>
                  </a:lnTo>
                  <a:lnTo>
                    <a:pt x="0" y="941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A61C2AA-9063-728D-03DF-D8450C0E024B}"/>
                </a:ext>
              </a:extLst>
            </p:cNvPr>
            <p:cNvSpPr txBox="1"/>
            <p:nvPr/>
          </p:nvSpPr>
          <p:spPr>
            <a:xfrm>
              <a:off x="4161094" y="3988818"/>
              <a:ext cx="9144000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đọc, chú ý ngắt nghỉ hơi đúng ở những câu văn dài, nhấn giọng từ ngữ quan trọng và thể hiện tình cảm, cảm xúc phù hợp khi đọc bài "Những hạt gạo ân tình".</a:t>
              </a:r>
              <a:endParaRPr lang="vi-VN" sz="4000" b="1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76300" y="2324100"/>
            <a:ext cx="16535400" cy="7444026"/>
          </a:xfrm>
          <a:custGeom>
            <a:avLst/>
            <a:gdLst/>
            <a:ahLst/>
            <a:cxnLst/>
            <a:rect l="l" t="t" r="r" b="b"/>
            <a:pathLst>
              <a:path w="4954331" h="701202">
                <a:moveTo>
                  <a:pt x="0" y="0"/>
                </a:moveTo>
                <a:lnTo>
                  <a:pt x="4954331" y="0"/>
                </a:lnTo>
                <a:lnTo>
                  <a:pt x="4954331" y="701202"/>
                </a:lnTo>
                <a:lnTo>
                  <a:pt x="0" y="701202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9A270C"/>
            </a:solidFill>
          </a:ln>
        </p:spPr>
        <p:txBody>
          <a:bodyPr lIns="180000" rIns="18000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Bữa ấy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dân làng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gom góp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ba chén gạo để nấu com đãi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đơn vị. Nhìn những hạt gạo đã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ngả màu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mốc thếch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Ông Hai Trí không sao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cầm được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mắt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Ngay lập tức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chỉ huy đơn vị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lấy gạo và thực phẩm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 đội mang theo để nấu một bữa no cho dân.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Gạo những người lính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 theo từ Việt Nam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được đổ vào một cái nồi lớn bắc trên bếp giữa sân.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Lửa nổi lên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Cơm sùng sục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sôi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ánh mắt mang chờ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bao nhiêu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trẻ nhỏ,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 già,...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 đó,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bộ đội còn pha trà,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lương khô và bánh kẹo cho mọi người. Ngôi làng đìu hiu và xơ xác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phút chốc như 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 thành ngày hội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-261487" y="-1876416"/>
            <a:ext cx="18810974" cy="2662376"/>
            <a:chOff x="0" y="0"/>
            <a:chExt cx="4954330" cy="7012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54331" cy="701202"/>
            </a:xfrm>
            <a:custGeom>
              <a:avLst/>
              <a:gdLst/>
              <a:ahLst/>
              <a:cxnLst/>
              <a:rect l="l" t="t" r="r" b="b"/>
              <a:pathLst>
                <a:path w="4954331" h="701202">
                  <a:moveTo>
                    <a:pt x="0" y="0"/>
                  </a:moveTo>
                  <a:lnTo>
                    <a:pt x="4954331" y="0"/>
                  </a:lnTo>
                  <a:lnTo>
                    <a:pt x="4954331" y="701202"/>
                  </a:lnTo>
                  <a:lnTo>
                    <a:pt x="0" y="701202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954330" cy="729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36689D0-0DED-696D-F01C-709E7D5889DC}"/>
              </a:ext>
            </a:extLst>
          </p:cNvPr>
          <p:cNvSpPr txBox="1"/>
          <p:nvPr/>
        </p:nvSpPr>
        <p:spPr>
          <a:xfrm>
            <a:off x="7209094" y="1116172"/>
            <a:ext cx="38698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000" b="1" dirty="0">
                <a:solidFill>
                  <a:srgbClr val="D42A3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đọc</a:t>
            </a:r>
            <a:endParaRPr lang="vi-VN" sz="5000" b="1" dirty="0">
              <a:solidFill>
                <a:srgbClr val="D42A3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61488" y="1"/>
            <a:ext cx="18810978" cy="2705100"/>
          </a:xfrm>
          <a:custGeom>
            <a:avLst/>
            <a:gdLst/>
            <a:ahLst/>
            <a:cxnLst/>
            <a:rect l="l" t="t" r="r" b="b"/>
            <a:pathLst>
              <a:path w="4954331" h="1538188">
                <a:moveTo>
                  <a:pt x="0" y="0"/>
                </a:moveTo>
                <a:lnTo>
                  <a:pt x="4954331" y="0"/>
                </a:lnTo>
                <a:lnTo>
                  <a:pt x="4954331" y="1538188"/>
                </a:lnTo>
                <a:lnTo>
                  <a:pt x="0" y="1538188"/>
                </a:lnTo>
                <a:close/>
              </a:path>
            </a:pathLst>
          </a:custGeom>
          <a:solidFill>
            <a:srgbClr val="9A270C"/>
          </a:solidFill>
        </p:spPr>
      </p:sp>
      <p:sp>
        <p:nvSpPr>
          <p:cNvPr id="9" name="TextBox 9"/>
          <p:cNvSpPr txBox="1"/>
          <p:nvPr/>
        </p:nvSpPr>
        <p:spPr>
          <a:xfrm>
            <a:off x="4533154" y="872159"/>
            <a:ext cx="9221691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6600" dirty="0">
                <a:solidFill>
                  <a:schemeClr val="bg1"/>
                </a:solidFill>
                <a:latin typeface="Arial Bold"/>
              </a:rPr>
              <a:t>CỦNG CỐ, DẶN DÒ</a:t>
            </a:r>
            <a:endParaRPr lang="en-US" sz="6600" dirty="0">
              <a:solidFill>
                <a:schemeClr val="bg1"/>
              </a:solidFill>
              <a:latin typeface="Arial Bold"/>
            </a:endParaRPr>
          </a:p>
        </p:txBody>
      </p:sp>
      <p:sp>
        <p:nvSpPr>
          <p:cNvPr id="31" name="Rectangle: Folded Corner 30">
            <a:extLst>
              <a:ext uri="{FF2B5EF4-FFF2-40B4-BE49-F238E27FC236}">
                <a16:creationId xmlns:a16="http://schemas.microsoft.com/office/drawing/2014/main" id="{8DAE0E6F-C76E-633A-C653-5617FEB5C8FA}"/>
              </a:ext>
            </a:extLst>
          </p:cNvPr>
          <p:cNvSpPr/>
          <p:nvPr/>
        </p:nvSpPr>
        <p:spPr>
          <a:xfrm>
            <a:off x="1752600" y="4000500"/>
            <a:ext cx="6248400" cy="4572000"/>
          </a:xfrm>
          <a:prstGeom prst="foldedCorner">
            <a:avLst/>
          </a:prstGeom>
          <a:solidFill>
            <a:schemeClr val="bg1"/>
          </a:solidFill>
          <a:ln>
            <a:solidFill>
              <a:srgbClr val="9A27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lại bài "Những hạt gạo ân tình"</a:t>
            </a:r>
          </a:p>
        </p:txBody>
      </p:sp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id="{E4B495C4-4A9A-0525-CD5F-48AD3FCA87D4}"/>
              </a:ext>
            </a:extLst>
          </p:cNvPr>
          <p:cNvSpPr/>
          <p:nvPr/>
        </p:nvSpPr>
        <p:spPr>
          <a:xfrm>
            <a:off x="9677400" y="4000500"/>
            <a:ext cx="7162800" cy="4572000"/>
          </a:xfrm>
          <a:prstGeom prst="foldedCorner">
            <a:avLst/>
          </a:prstGeom>
          <a:solidFill>
            <a:schemeClr val="bg1"/>
          </a:solidFill>
          <a:ln>
            <a:solidFill>
              <a:srgbClr val="9A27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Viết 3: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viết thư thăm hỏi (Thực hành viết)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63019" y="-228600"/>
            <a:ext cx="3886468" cy="10783755"/>
            <a:chOff x="0" y="0"/>
            <a:chExt cx="1023596" cy="2840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3596" cy="2840166"/>
            </a:xfrm>
            <a:custGeom>
              <a:avLst/>
              <a:gdLst/>
              <a:ahLst/>
              <a:cxnLst/>
              <a:rect l="l" t="t" r="r" b="b"/>
              <a:pathLst>
                <a:path w="1023596" h="2840166">
                  <a:moveTo>
                    <a:pt x="0" y="0"/>
                  </a:moveTo>
                  <a:lnTo>
                    <a:pt x="1023596" y="0"/>
                  </a:lnTo>
                  <a:lnTo>
                    <a:pt x="1023596" y="2840166"/>
                  </a:lnTo>
                  <a:lnTo>
                    <a:pt x="0" y="28401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23596" cy="2868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44950" y="-228600"/>
            <a:ext cx="614376" cy="10783755"/>
            <a:chOff x="0" y="0"/>
            <a:chExt cx="161811" cy="2840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811" cy="2840166"/>
            </a:xfrm>
            <a:custGeom>
              <a:avLst/>
              <a:gdLst/>
              <a:ahLst/>
              <a:cxnLst/>
              <a:rect l="l" t="t" r="r" b="b"/>
              <a:pathLst>
                <a:path w="161811" h="2840166">
                  <a:moveTo>
                    <a:pt x="0" y="0"/>
                  </a:moveTo>
                  <a:lnTo>
                    <a:pt x="161811" y="0"/>
                  </a:lnTo>
                  <a:lnTo>
                    <a:pt x="161811" y="2840166"/>
                  </a:lnTo>
                  <a:lnTo>
                    <a:pt x="0" y="28401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61811" cy="2868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52500" y="2450598"/>
            <a:ext cx="11544300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8000" b="1" dirty="0">
                <a:solidFill>
                  <a:srgbClr val="9A270C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TRÂN TRỌNG CẢM ƠN CÁC EM ĐÃ CHÚ Ý LẮNG NGHE!</a:t>
            </a: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EABACEFE-3096-8786-A635-D52A3AE1C5F0}"/>
              </a:ext>
            </a:extLst>
          </p:cNvPr>
          <p:cNvSpPr/>
          <p:nvPr/>
        </p:nvSpPr>
        <p:spPr>
          <a:xfrm flipH="1">
            <a:off x="12496800" y="3991430"/>
            <a:ext cx="5865541" cy="6290127"/>
          </a:xfrm>
          <a:custGeom>
            <a:avLst/>
            <a:gdLst/>
            <a:ahLst/>
            <a:cxnLst/>
            <a:rect l="l" t="t" r="r" b="b"/>
            <a:pathLst>
              <a:path w="1530977" h="1641799">
                <a:moveTo>
                  <a:pt x="0" y="0"/>
                </a:moveTo>
                <a:lnTo>
                  <a:pt x="1530978" y="0"/>
                </a:lnTo>
                <a:lnTo>
                  <a:pt x="1530978" y="1641799"/>
                </a:lnTo>
                <a:lnTo>
                  <a:pt x="0" y="16417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4627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10099" y="-322761"/>
            <a:ext cx="3839387" cy="10877916"/>
            <a:chOff x="0" y="0"/>
            <a:chExt cx="1011197" cy="2864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1197" cy="2864966"/>
            </a:xfrm>
            <a:custGeom>
              <a:avLst/>
              <a:gdLst/>
              <a:ahLst/>
              <a:cxnLst/>
              <a:rect l="l" t="t" r="r" b="b"/>
              <a:pathLst>
                <a:path w="1011197" h="2864966">
                  <a:moveTo>
                    <a:pt x="0" y="0"/>
                  </a:moveTo>
                  <a:lnTo>
                    <a:pt x="1011197" y="0"/>
                  </a:lnTo>
                  <a:lnTo>
                    <a:pt x="1011197" y="2864966"/>
                  </a:lnTo>
                  <a:lnTo>
                    <a:pt x="0" y="28649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11197" cy="2893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endParaRPr sz="6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0600" y="723900"/>
            <a:ext cx="5105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6600" b="1" dirty="0">
                <a:solidFill>
                  <a:srgbClr val="9A27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9A27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82177B-0ACC-D7C8-C96D-51098C26E7AF}"/>
              </a:ext>
            </a:extLst>
          </p:cNvPr>
          <p:cNvSpPr/>
          <p:nvPr/>
        </p:nvSpPr>
        <p:spPr>
          <a:xfrm>
            <a:off x="0" y="8420100"/>
            <a:ext cx="14710099" cy="1143000"/>
          </a:xfrm>
          <a:prstGeom prst="rect">
            <a:avLst/>
          </a:prstGeom>
          <a:solidFill>
            <a:srgbClr val="9A27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đọc tên bài và quan sát hình minh họa trong bài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1F8D6-85BF-73F1-E394-72219538E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28964"/>
            <a:ext cx="11763508" cy="60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74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61490" y="0"/>
            <a:ext cx="18810978" cy="3211384"/>
          </a:xfrm>
          <a:custGeom>
            <a:avLst/>
            <a:gdLst/>
            <a:ahLst/>
            <a:cxnLst/>
            <a:rect l="l" t="t" r="r" b="b"/>
            <a:pathLst>
              <a:path w="4954331" h="1538188">
                <a:moveTo>
                  <a:pt x="0" y="0"/>
                </a:moveTo>
                <a:lnTo>
                  <a:pt x="4954331" y="0"/>
                </a:lnTo>
                <a:lnTo>
                  <a:pt x="4954331" y="1538188"/>
                </a:lnTo>
                <a:lnTo>
                  <a:pt x="0" y="1538188"/>
                </a:lnTo>
                <a:close/>
              </a:path>
            </a:pathLst>
          </a:custGeom>
          <a:solidFill>
            <a:srgbClr val="9A270C"/>
          </a:solidFill>
        </p:spPr>
      </p:sp>
      <p:sp>
        <p:nvSpPr>
          <p:cNvPr id="5" name="Freeform 5"/>
          <p:cNvSpPr/>
          <p:nvPr/>
        </p:nvSpPr>
        <p:spPr>
          <a:xfrm>
            <a:off x="8018075" y="3732288"/>
            <a:ext cx="1972686" cy="2207790"/>
          </a:xfrm>
          <a:custGeom>
            <a:avLst/>
            <a:gdLst/>
            <a:ahLst/>
            <a:cxnLst/>
            <a:rect l="l" t="t" r="r" b="b"/>
            <a:pathLst>
              <a:path w="2797917" h="3211383">
                <a:moveTo>
                  <a:pt x="0" y="0"/>
                </a:moveTo>
                <a:lnTo>
                  <a:pt x="2797918" y="0"/>
                </a:lnTo>
                <a:lnTo>
                  <a:pt x="2797918" y="3211383"/>
                </a:lnTo>
                <a:lnTo>
                  <a:pt x="0" y="3211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6" name="Freeform 6"/>
          <p:cNvSpPr/>
          <p:nvPr/>
        </p:nvSpPr>
        <p:spPr>
          <a:xfrm>
            <a:off x="12496800" y="3818295"/>
            <a:ext cx="2702178" cy="1986020"/>
          </a:xfrm>
          <a:custGeom>
            <a:avLst/>
            <a:gdLst/>
            <a:ahLst/>
            <a:cxnLst/>
            <a:rect l="l" t="t" r="r" b="b"/>
            <a:pathLst>
              <a:path w="3832575" h="2888803">
                <a:moveTo>
                  <a:pt x="0" y="0"/>
                </a:moveTo>
                <a:lnTo>
                  <a:pt x="3832574" y="0"/>
                </a:lnTo>
                <a:lnTo>
                  <a:pt x="3832574" y="2888803"/>
                </a:lnTo>
                <a:lnTo>
                  <a:pt x="0" y="288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50424" y="3743209"/>
            <a:ext cx="2700766" cy="2096906"/>
          </a:xfrm>
          <a:custGeom>
            <a:avLst/>
            <a:gdLst/>
            <a:ahLst/>
            <a:cxnLst/>
            <a:rect l="l" t="t" r="r" b="b"/>
            <a:pathLst>
              <a:path w="3830572" h="3050093">
                <a:moveTo>
                  <a:pt x="0" y="0"/>
                </a:moveTo>
                <a:lnTo>
                  <a:pt x="3830572" y="0"/>
                </a:lnTo>
                <a:lnTo>
                  <a:pt x="3830572" y="3050093"/>
                </a:lnTo>
                <a:lnTo>
                  <a:pt x="0" y="3050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9" name="TextBox 9"/>
          <p:cNvSpPr txBox="1"/>
          <p:nvPr/>
        </p:nvSpPr>
        <p:spPr>
          <a:xfrm>
            <a:off x="7010400" y="881743"/>
            <a:ext cx="4267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8000" dirty="0">
                <a:solidFill>
                  <a:srgbClr val="FFFFFF"/>
                </a:solidFill>
                <a:latin typeface="Arial Bold"/>
              </a:rPr>
              <a:t>BÀI 11</a:t>
            </a:r>
            <a:endParaRPr lang="en-US" sz="8000" dirty="0">
              <a:solidFill>
                <a:srgbClr val="FFFFFF"/>
              </a:solidFill>
              <a:latin typeface="Arial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743A0-965E-58ED-CB47-D6AEE54C0F00}"/>
              </a:ext>
            </a:extLst>
          </p:cNvPr>
          <p:cNvSpPr txBox="1"/>
          <p:nvPr/>
        </p:nvSpPr>
        <p:spPr>
          <a:xfrm>
            <a:off x="2438399" y="5945521"/>
            <a:ext cx="13411202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dirty="0">
                <a:solidFill>
                  <a:srgbClr val="9A270C"/>
                </a:solidFill>
                <a:latin typeface="Arial Bold"/>
              </a:rPr>
              <a:t>ĐỌC 3</a:t>
            </a:r>
          </a:p>
          <a:p>
            <a:pPr algn="ctr">
              <a:lnSpc>
                <a:spcPct val="150000"/>
              </a:lnSpc>
            </a:pPr>
            <a:r>
              <a:rPr lang="vi-VN" sz="8000" dirty="0">
                <a:solidFill>
                  <a:srgbClr val="9A270C"/>
                </a:solidFill>
                <a:latin typeface="Arial Bold"/>
              </a:rPr>
              <a:t>NHỮNG HẠT GẠO ÂN TÌNH</a:t>
            </a:r>
            <a:endParaRPr lang="en-US" sz="8000" dirty="0">
              <a:solidFill>
                <a:srgbClr val="9A270C"/>
              </a:solidFill>
              <a:latin typeface="Arial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2979" y="-181520"/>
            <a:ext cx="7956508" cy="10736675"/>
            <a:chOff x="0" y="0"/>
            <a:chExt cx="2477165" cy="2827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7165" cy="2827766"/>
            </a:xfrm>
            <a:custGeom>
              <a:avLst/>
              <a:gdLst/>
              <a:ahLst/>
              <a:cxnLst/>
              <a:rect l="l" t="t" r="r" b="b"/>
              <a:pathLst>
                <a:path w="2477165" h="2827766">
                  <a:moveTo>
                    <a:pt x="0" y="0"/>
                  </a:moveTo>
                  <a:lnTo>
                    <a:pt x="2477165" y="0"/>
                  </a:lnTo>
                  <a:lnTo>
                    <a:pt x="2477165" y="2827766"/>
                  </a:lnTo>
                  <a:lnTo>
                    <a:pt x="0" y="28277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7165" cy="2856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27128" y="1265898"/>
            <a:ext cx="826724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dirty="0">
                <a:solidFill>
                  <a:srgbClr val="9A27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rgbClr val="9A27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40">
            <a:extLst>
              <a:ext uri="{FF2B5EF4-FFF2-40B4-BE49-F238E27FC236}">
                <a16:creationId xmlns:a16="http://schemas.microsoft.com/office/drawing/2014/main" id="{D827D5CC-5EAC-7D61-8766-05BC32ECD2F9}"/>
              </a:ext>
            </a:extLst>
          </p:cNvPr>
          <p:cNvSpPr/>
          <p:nvPr/>
        </p:nvSpPr>
        <p:spPr>
          <a:xfrm>
            <a:off x="11205216" y="2122047"/>
            <a:ext cx="5977427" cy="8164953"/>
          </a:xfrm>
          <a:custGeom>
            <a:avLst/>
            <a:gdLst/>
            <a:ahLst/>
            <a:cxnLst/>
            <a:rect l="l" t="t" r="r" b="b"/>
            <a:pathLst>
              <a:path w="1061103" h="1449429">
                <a:moveTo>
                  <a:pt x="0" y="0"/>
                </a:moveTo>
                <a:lnTo>
                  <a:pt x="1061103" y="0"/>
                </a:lnTo>
                <a:lnTo>
                  <a:pt x="1061103" y="1449429"/>
                </a:lnTo>
                <a:lnTo>
                  <a:pt x="0" y="1449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F1BF2DFD-37F8-0127-BC1F-41CB77FEECC3}"/>
              </a:ext>
            </a:extLst>
          </p:cNvPr>
          <p:cNvSpPr/>
          <p:nvPr/>
        </p:nvSpPr>
        <p:spPr>
          <a:xfrm>
            <a:off x="1371600" y="3005984"/>
            <a:ext cx="7467600" cy="1447800"/>
          </a:xfrm>
          <a:prstGeom prst="homePlate">
            <a:avLst/>
          </a:prstGeom>
          <a:solidFill>
            <a:srgbClr val="D42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just"/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01. Đọc thành tiếng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D3D85796-2B25-9CC5-B0C4-CFD96BF9CBDA}"/>
              </a:ext>
            </a:extLst>
          </p:cNvPr>
          <p:cNvSpPr/>
          <p:nvPr/>
        </p:nvSpPr>
        <p:spPr>
          <a:xfrm>
            <a:off x="1371600" y="5109317"/>
            <a:ext cx="7467600" cy="1447800"/>
          </a:xfrm>
          <a:prstGeom prst="homePlate">
            <a:avLst/>
          </a:prstGeom>
          <a:solidFill>
            <a:srgbClr val="D42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just"/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02. Đọc hiểu</a:t>
            </a: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CF69431D-2007-A96D-DC57-34237DAC5520}"/>
              </a:ext>
            </a:extLst>
          </p:cNvPr>
          <p:cNvSpPr/>
          <p:nvPr/>
        </p:nvSpPr>
        <p:spPr>
          <a:xfrm>
            <a:off x="1371600" y="7212650"/>
            <a:ext cx="7467600" cy="1447800"/>
          </a:xfrm>
          <a:prstGeom prst="homePlate">
            <a:avLst/>
          </a:prstGeom>
          <a:solidFill>
            <a:srgbClr val="D42A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just"/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03. Đọc nâng cao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1487" y="4714848"/>
            <a:ext cx="18810974" cy="5840307"/>
            <a:chOff x="0" y="0"/>
            <a:chExt cx="4954330" cy="15381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54331" cy="1538188"/>
            </a:xfrm>
            <a:custGeom>
              <a:avLst/>
              <a:gdLst/>
              <a:ahLst/>
              <a:cxnLst/>
              <a:rect l="l" t="t" r="r" b="b"/>
              <a:pathLst>
                <a:path w="4954331" h="1538188">
                  <a:moveTo>
                    <a:pt x="0" y="0"/>
                  </a:moveTo>
                  <a:lnTo>
                    <a:pt x="4954331" y="0"/>
                  </a:lnTo>
                  <a:lnTo>
                    <a:pt x="4954331" y="1538188"/>
                  </a:lnTo>
                  <a:lnTo>
                    <a:pt x="0" y="1538188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954330" cy="1566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86350" y="680354"/>
            <a:ext cx="8115300" cy="2858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9A27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 </a:t>
            </a:r>
          </a:p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9A27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THÀNH TIẾNG</a:t>
            </a:r>
            <a:endParaRPr lang="en-US" sz="6600" b="1" dirty="0">
              <a:solidFill>
                <a:srgbClr val="9A27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54">
            <a:extLst>
              <a:ext uri="{FF2B5EF4-FFF2-40B4-BE49-F238E27FC236}">
                <a16:creationId xmlns:a16="http://schemas.microsoft.com/office/drawing/2014/main" id="{0F6F8843-1EF6-A6BE-F72E-4B8AC0B59D03}"/>
              </a:ext>
            </a:extLst>
          </p:cNvPr>
          <p:cNvSpPr/>
          <p:nvPr/>
        </p:nvSpPr>
        <p:spPr>
          <a:xfrm>
            <a:off x="5180374" y="4302539"/>
            <a:ext cx="7927252" cy="6252616"/>
          </a:xfrm>
          <a:custGeom>
            <a:avLst/>
            <a:gdLst/>
            <a:ahLst/>
            <a:cxnLst/>
            <a:rect l="l" t="t" r="r" b="b"/>
            <a:pathLst>
              <a:path w="1216555" h="959558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84E2543-FCB2-22AB-B77F-01A3E0F59ED4}"/>
              </a:ext>
            </a:extLst>
          </p:cNvPr>
          <p:cNvSpPr/>
          <p:nvPr/>
        </p:nvSpPr>
        <p:spPr>
          <a:xfrm>
            <a:off x="7620000" y="4457700"/>
            <a:ext cx="9296399" cy="4495800"/>
          </a:xfrm>
          <a:prstGeom prst="rect">
            <a:avLst/>
          </a:prstGeom>
          <a:solidFill>
            <a:schemeClr val="bg1"/>
          </a:solidFill>
          <a:ln>
            <a:solidFill>
              <a:srgbClr val="9A27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đọc: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 động, tha thiết.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đọc ở đoạn văn cuối bài: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vui, tình cảm.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15200" y="3844874"/>
            <a:ext cx="4267199" cy="1225652"/>
          </a:xfrm>
          <a:prstGeom prst="homePlate">
            <a:avLst/>
          </a:prstGeom>
          <a:solidFill>
            <a:srgbClr val="9A270C"/>
          </a:solidFill>
        </p:spPr>
        <p:txBody>
          <a:bodyPr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đọc</a:t>
            </a:r>
          </a:p>
        </p:txBody>
      </p:sp>
      <p:sp>
        <p:nvSpPr>
          <p:cNvPr id="33" name="Freeform 83">
            <a:extLst>
              <a:ext uri="{FF2B5EF4-FFF2-40B4-BE49-F238E27FC236}">
                <a16:creationId xmlns:a16="http://schemas.microsoft.com/office/drawing/2014/main" id="{8220080F-7496-DBDD-3540-BCADF10212A0}"/>
              </a:ext>
            </a:extLst>
          </p:cNvPr>
          <p:cNvSpPr/>
          <p:nvPr/>
        </p:nvSpPr>
        <p:spPr>
          <a:xfrm>
            <a:off x="1219200" y="4064000"/>
            <a:ext cx="5286513" cy="6210300"/>
          </a:xfrm>
          <a:custGeom>
            <a:avLst/>
            <a:gdLst/>
            <a:ahLst/>
            <a:cxnLst/>
            <a:rect l="l" t="t" r="r" b="b"/>
            <a:pathLst>
              <a:path w="936839" h="1100545">
                <a:moveTo>
                  <a:pt x="0" y="0"/>
                </a:moveTo>
                <a:lnTo>
                  <a:pt x="936839" y="0"/>
                </a:lnTo>
                <a:lnTo>
                  <a:pt x="936839" y="1100545"/>
                </a:lnTo>
                <a:lnTo>
                  <a:pt x="0" y="1100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6" name="Freeform 3">
            <a:extLst>
              <a:ext uri="{FF2B5EF4-FFF2-40B4-BE49-F238E27FC236}">
                <a16:creationId xmlns:a16="http://schemas.microsoft.com/office/drawing/2014/main" id="{23A93BE4-39FA-0878-696C-F008F63CCF23}"/>
              </a:ext>
            </a:extLst>
          </p:cNvPr>
          <p:cNvSpPr/>
          <p:nvPr/>
        </p:nvSpPr>
        <p:spPr>
          <a:xfrm>
            <a:off x="-261489" y="-114300"/>
            <a:ext cx="18810978" cy="2616200"/>
          </a:xfrm>
          <a:custGeom>
            <a:avLst/>
            <a:gdLst/>
            <a:ahLst/>
            <a:cxnLst/>
            <a:rect l="l" t="t" r="r" b="b"/>
            <a:pathLst>
              <a:path w="4954331" h="1538188">
                <a:moveTo>
                  <a:pt x="0" y="0"/>
                </a:moveTo>
                <a:lnTo>
                  <a:pt x="4954331" y="0"/>
                </a:lnTo>
                <a:lnTo>
                  <a:pt x="4954331" y="1538188"/>
                </a:lnTo>
                <a:lnTo>
                  <a:pt x="0" y="1538188"/>
                </a:lnTo>
                <a:close/>
              </a:path>
            </a:pathLst>
          </a:custGeom>
          <a:solidFill>
            <a:srgbClr val="9A270C"/>
          </a:solid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63FEA2-EB31-FE28-A9F7-E49B48D21000}"/>
              </a:ext>
            </a:extLst>
          </p:cNvPr>
          <p:cNvSpPr txBox="1"/>
          <p:nvPr/>
        </p:nvSpPr>
        <p:spPr>
          <a:xfrm>
            <a:off x="2737757" y="889913"/>
            <a:ext cx="13131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 bài "Những hạt gạo ân tình"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84E2543-FCB2-22AB-B77F-01A3E0F59ED4}"/>
              </a:ext>
            </a:extLst>
          </p:cNvPr>
          <p:cNvSpPr/>
          <p:nvPr/>
        </p:nvSpPr>
        <p:spPr>
          <a:xfrm>
            <a:off x="7620000" y="3848100"/>
            <a:ext cx="9296399" cy="5548987"/>
          </a:xfrm>
          <a:prstGeom prst="rect">
            <a:avLst/>
          </a:prstGeom>
          <a:solidFill>
            <a:schemeClr val="bg1"/>
          </a:solidFill>
          <a:ln>
            <a:solidFill>
              <a:srgbClr val="9A27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"Mấy năm rồi, tôi mới được ăn ngon như thế này."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 đội đừng về! Pôn Pốt sẽ giết hết dân mất. Bộ đội có đi, cho dân đi cùng với!"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15200" y="3221661"/>
            <a:ext cx="4267199" cy="1225652"/>
          </a:xfrm>
          <a:prstGeom prst="homePlate">
            <a:avLst/>
          </a:prstGeom>
          <a:solidFill>
            <a:srgbClr val="9A270C"/>
          </a:solidFill>
        </p:spPr>
        <p:txBody>
          <a:bodyPr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giọng</a:t>
            </a:r>
          </a:p>
        </p:txBody>
      </p:sp>
      <p:sp>
        <p:nvSpPr>
          <p:cNvPr id="33" name="Freeform 83">
            <a:extLst>
              <a:ext uri="{FF2B5EF4-FFF2-40B4-BE49-F238E27FC236}">
                <a16:creationId xmlns:a16="http://schemas.microsoft.com/office/drawing/2014/main" id="{8220080F-7496-DBDD-3540-BCADF10212A0}"/>
              </a:ext>
            </a:extLst>
          </p:cNvPr>
          <p:cNvSpPr/>
          <p:nvPr/>
        </p:nvSpPr>
        <p:spPr>
          <a:xfrm>
            <a:off x="1219200" y="4064000"/>
            <a:ext cx="5286513" cy="6210300"/>
          </a:xfrm>
          <a:custGeom>
            <a:avLst/>
            <a:gdLst/>
            <a:ahLst/>
            <a:cxnLst/>
            <a:rect l="l" t="t" r="r" b="b"/>
            <a:pathLst>
              <a:path w="936839" h="1100545">
                <a:moveTo>
                  <a:pt x="0" y="0"/>
                </a:moveTo>
                <a:lnTo>
                  <a:pt x="936839" y="0"/>
                </a:lnTo>
                <a:lnTo>
                  <a:pt x="936839" y="1100545"/>
                </a:lnTo>
                <a:lnTo>
                  <a:pt x="0" y="1100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6" name="Freeform 3">
            <a:extLst>
              <a:ext uri="{FF2B5EF4-FFF2-40B4-BE49-F238E27FC236}">
                <a16:creationId xmlns:a16="http://schemas.microsoft.com/office/drawing/2014/main" id="{23A93BE4-39FA-0878-696C-F008F63CCF23}"/>
              </a:ext>
            </a:extLst>
          </p:cNvPr>
          <p:cNvSpPr/>
          <p:nvPr/>
        </p:nvSpPr>
        <p:spPr>
          <a:xfrm>
            <a:off x="-261489" y="-19957"/>
            <a:ext cx="18810978" cy="2616200"/>
          </a:xfrm>
          <a:custGeom>
            <a:avLst/>
            <a:gdLst/>
            <a:ahLst/>
            <a:cxnLst/>
            <a:rect l="l" t="t" r="r" b="b"/>
            <a:pathLst>
              <a:path w="4954331" h="1538188">
                <a:moveTo>
                  <a:pt x="0" y="0"/>
                </a:moveTo>
                <a:lnTo>
                  <a:pt x="4954331" y="0"/>
                </a:lnTo>
                <a:lnTo>
                  <a:pt x="4954331" y="1538188"/>
                </a:lnTo>
                <a:lnTo>
                  <a:pt x="0" y="1538188"/>
                </a:lnTo>
                <a:close/>
              </a:path>
            </a:pathLst>
          </a:custGeom>
          <a:solidFill>
            <a:srgbClr val="9A270C"/>
          </a:solid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63FEA2-EB31-FE28-A9F7-E49B48D21000}"/>
              </a:ext>
            </a:extLst>
          </p:cNvPr>
          <p:cNvSpPr txBox="1"/>
          <p:nvPr/>
        </p:nvSpPr>
        <p:spPr>
          <a:xfrm>
            <a:off x="2737757" y="889913"/>
            <a:ext cx="13131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 bài "Những hạt gạo ân tình"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75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97027" y="-205060"/>
            <a:ext cx="9405487" cy="10760215"/>
            <a:chOff x="0" y="0"/>
            <a:chExt cx="2477165" cy="2833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7165" cy="2833966"/>
            </a:xfrm>
            <a:custGeom>
              <a:avLst/>
              <a:gdLst/>
              <a:ahLst/>
              <a:cxnLst/>
              <a:rect l="l" t="t" r="r" b="b"/>
              <a:pathLst>
                <a:path w="2477165" h="2833966">
                  <a:moveTo>
                    <a:pt x="0" y="0"/>
                  </a:moveTo>
                  <a:lnTo>
                    <a:pt x="2477165" y="0"/>
                  </a:lnTo>
                  <a:lnTo>
                    <a:pt x="2477165" y="2833966"/>
                  </a:lnTo>
                  <a:lnTo>
                    <a:pt x="0" y="2833966"/>
                  </a:lnTo>
                  <a:close/>
                </a:path>
              </a:pathLst>
            </a:custGeom>
            <a:solidFill>
              <a:srgbClr val="9A27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7165" cy="28625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130740" y="1158421"/>
            <a:ext cx="693806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  <a:endParaRPr lang="en-US" sz="6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0" y="1192892"/>
            <a:ext cx="73914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54000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Hai Trí</a:t>
            </a:r>
          </a:p>
        </p:txBody>
      </p:sp>
      <p:sp>
        <p:nvSpPr>
          <p:cNvPr id="34" name="Freeform 28">
            <a:extLst>
              <a:ext uri="{FF2B5EF4-FFF2-40B4-BE49-F238E27FC236}">
                <a16:creationId xmlns:a16="http://schemas.microsoft.com/office/drawing/2014/main" id="{4DCDF8FC-6D85-AC5E-1964-819AC5758840}"/>
              </a:ext>
            </a:extLst>
          </p:cNvPr>
          <p:cNvSpPr/>
          <p:nvPr/>
        </p:nvSpPr>
        <p:spPr>
          <a:xfrm>
            <a:off x="0" y="2933700"/>
            <a:ext cx="73914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540000" anchor="ctr"/>
          <a:lstStyle/>
          <a:p>
            <a:pPr algn="just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Chế độ diệt chủng Pôn Pốt</a:t>
            </a:r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79112441-A8A2-E815-310B-EF36BC0C447E}"/>
              </a:ext>
            </a:extLst>
          </p:cNvPr>
          <p:cNvSpPr/>
          <p:nvPr/>
        </p:nvSpPr>
        <p:spPr>
          <a:xfrm>
            <a:off x="3629" y="4674508"/>
            <a:ext cx="73914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54000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Tiêu điều</a:t>
            </a:r>
          </a:p>
        </p:txBody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4732348E-8933-1930-C693-6CECA79E78C9}"/>
              </a:ext>
            </a:extLst>
          </p:cNvPr>
          <p:cNvSpPr/>
          <p:nvPr/>
        </p:nvSpPr>
        <p:spPr>
          <a:xfrm>
            <a:off x="0" y="6415316"/>
            <a:ext cx="73914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54000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Chén</a:t>
            </a:r>
          </a:p>
        </p:txBody>
      </p:sp>
      <p:sp>
        <p:nvSpPr>
          <p:cNvPr id="37" name="Freeform 28">
            <a:extLst>
              <a:ext uri="{FF2B5EF4-FFF2-40B4-BE49-F238E27FC236}">
                <a16:creationId xmlns:a16="http://schemas.microsoft.com/office/drawing/2014/main" id="{C41D7AAF-CAFA-F567-C218-42817EC92A50}"/>
              </a:ext>
            </a:extLst>
          </p:cNvPr>
          <p:cNvSpPr/>
          <p:nvPr/>
        </p:nvSpPr>
        <p:spPr>
          <a:xfrm>
            <a:off x="0" y="8156124"/>
            <a:ext cx="7391400" cy="1291772"/>
          </a:xfrm>
          <a:prstGeom prst="homePlate">
            <a:avLst/>
          </a:prstGeom>
          <a:solidFill>
            <a:schemeClr val="bg1"/>
          </a:solidFill>
          <a:ln w="28575" cap="sq">
            <a:solidFill>
              <a:srgbClr val="9A270C"/>
            </a:solidFill>
            <a:prstDash val="solid"/>
            <a:miter/>
          </a:ln>
        </p:spPr>
        <p:txBody>
          <a:bodyPr lIns="54000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Đìu hiu</a:t>
            </a:r>
          </a:p>
        </p:txBody>
      </p:sp>
      <p:sp>
        <p:nvSpPr>
          <p:cNvPr id="38" name="Freeform 68">
            <a:extLst>
              <a:ext uri="{FF2B5EF4-FFF2-40B4-BE49-F238E27FC236}">
                <a16:creationId xmlns:a16="http://schemas.microsoft.com/office/drawing/2014/main" id="{AE8869C6-AE2A-30FD-1DBE-EEF7A58080AC}"/>
              </a:ext>
            </a:extLst>
          </p:cNvPr>
          <p:cNvSpPr/>
          <p:nvPr/>
        </p:nvSpPr>
        <p:spPr>
          <a:xfrm>
            <a:off x="10820400" y="2933700"/>
            <a:ext cx="6000522" cy="7396631"/>
          </a:xfrm>
          <a:custGeom>
            <a:avLst/>
            <a:gdLst/>
            <a:ahLst/>
            <a:cxnLst/>
            <a:rect l="l" t="t" r="r" b="b"/>
            <a:pathLst>
              <a:path w="913114" h="1125564">
                <a:moveTo>
                  <a:pt x="0" y="0"/>
                </a:moveTo>
                <a:lnTo>
                  <a:pt x="913114" y="0"/>
                </a:lnTo>
                <a:lnTo>
                  <a:pt x="913114" y="1125564"/>
                </a:lnTo>
                <a:lnTo>
                  <a:pt x="0" y="1125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1051</Words>
  <Application>Microsoft Office PowerPoint</Application>
  <PresentationFormat>Custom</PresentationFormat>
  <Paragraphs>91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 Bold</vt:lpstr>
      <vt:lpstr>Arial</vt:lpstr>
      <vt:lpstr>宋体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kenhgiaovien_b11_doc3_nhung_hat_gao_an_tinh</dc:title>
  <cp:lastModifiedBy>hien tran 0353095025</cp:lastModifiedBy>
  <cp:revision>24</cp:revision>
  <dcterms:created xsi:type="dcterms:W3CDTF">2006-08-16T00:00:00Z</dcterms:created>
  <dcterms:modified xsi:type="dcterms:W3CDTF">2023-12-21T23:01:11Z</dcterms:modified>
  <dc:identifier>DAFz-k1TfIQ</dc:identifier>
</cp:coreProperties>
</file>