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notesMasterIdLst>
    <p:notesMasterId r:id="rId26"/>
  </p:notesMasterIdLst>
  <p:sldIdLst>
    <p:sldId id="257" r:id="rId4"/>
    <p:sldId id="283" r:id="rId5"/>
    <p:sldId id="306" r:id="rId6"/>
    <p:sldId id="264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78" r:id="rId15"/>
    <p:sldId id="315" r:id="rId16"/>
    <p:sldId id="317" r:id="rId17"/>
    <p:sldId id="318" r:id="rId18"/>
    <p:sldId id="319" r:id="rId19"/>
    <p:sldId id="321" r:id="rId20"/>
    <p:sldId id="320" r:id="rId21"/>
    <p:sldId id="316" r:id="rId22"/>
    <p:sldId id="277" r:id="rId23"/>
    <p:sldId id="322" r:id="rId24"/>
    <p:sldId id="3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A8"/>
    <a:srgbClr val="FBE79F"/>
    <a:srgbClr val="E3D51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405-85EA-4E34-8128-25189E145BB2}" type="datetimeFigureOut">
              <a:rPr lang="en-US" smtClean="0"/>
              <a:pPr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493C-FBB8-4FFA-B3B8-2E355B1D5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4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7D99-9862-4095-830C-021C1105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3E364-8AB1-4F12-A37B-D0B43C3B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8FAD-C13D-4991-B5B0-7FC9E3C9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A0AF9-7333-4142-ABD5-645EFB52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0F83-D0F9-403D-BB69-75FDAA64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4ECC-A84A-40AA-A559-10C50A84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7E05-DAA4-4A40-829D-D293BF92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405A-DEBC-4720-A7EA-CE1CCDCB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F0C3-1116-4026-A4CA-B4AFBF87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D800-3DD8-4D16-BB81-EDC7DA89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7A20-EB64-4556-83FA-D8FC975D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C9E80-6EA0-47F8-9B9C-A8A7F8041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4DD64-C0EF-4E4D-9C39-E801E8CA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ADCE-FAA0-4DF5-A024-DD6B896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6733-991F-4232-81CA-9E31328B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088D-70FB-455C-A883-7E426987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522A-DF4E-4ABB-B4CB-7F1B5EF3E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E1E70-FE89-4743-99A1-EE9AA1F8B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69CFF-D37C-4CA4-9731-1CA7C794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84E60-2E40-4933-94A5-D9F48AF4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D41A-3655-46AD-91C5-D5173529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CC47-1BF7-4693-B17F-94E4FB2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D2935-6F6F-416D-B9BC-8480CAD2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12314-82F9-4932-9AAE-D5840E0F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FD8F3-96AC-4C23-B3B9-BBF3C5A54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840F1-32C3-4610-9229-6894C6DFD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0BE09-DEC6-4A22-B863-0CF6D8FF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DFED1-6DA3-4517-8C86-FCDA8772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CA438-4B29-40B9-B8FC-41D6FB5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3D58-72E9-4FBD-B4A3-54941D9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6436E-2FDA-4D2F-8D1E-C6BD600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9A70-025E-43B0-9848-5BC4EB65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C1263-184E-40B7-A9BD-9EE1EC4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0E261-3B5A-450C-99F8-E40D8088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9DA66-8C5E-4A84-858D-7A3497A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BF85-86E2-4D47-92D6-22534A7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379B-A5B2-4A10-9A15-AA9722E8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5407-A3C5-41A6-9371-E2613586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38350-D9A8-45CB-908C-E957FFA3B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43B98-4A83-4ED8-8D3C-D5802B2D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B3E76-4868-43B2-B33A-52C714D4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ECF04-94DC-4718-A38D-A7278979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556A-277E-4774-BA7C-2064A035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45E49-1735-4373-BF5F-07C9EC587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0918-C6FA-45AB-9770-14B7DED5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89F22-2C08-4EC1-B11E-A502D7F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E983E-5567-437D-8081-4BE92CC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7243-FC34-4B12-9D62-937A263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2342-E8DE-4ED7-B622-9FF24C39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1EB5A-C8CF-46A4-9884-86D26B7A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EF3BE-5F97-4E5F-A87A-4DCC6788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3667-37DC-4531-9170-3D634137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8E71F-5CB0-46C2-8184-48FFD6D0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39F61-DA02-488E-9D54-8192E8830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AF573-86A9-4336-8848-1CAB2692D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E564F-200E-4271-A123-44CEEEE3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F65B-407D-4E69-A501-7D6BEB49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76FD-A28A-4FC5-8211-F8BD4170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824BC-9765-4E3A-B553-E7D3B17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DBFE-B71F-4B62-9EA6-D1013DFC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72E0-8759-4734-9E2E-7ADDB6EA8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1F44-4C27-40AE-9E99-37F22B7E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A8C6-CADA-4B93-8D9B-1007AA2A1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1D5F7E4-8DB2-48CF-B881-27191F9EE5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00CDD5D-5F82-4C5A-A657-C3B73D79A492}"/>
              </a:ext>
            </a:extLst>
          </p:cNvPr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3536CD-F618-4F2C-B89A-0166E22DDC62}"/>
              </a:ext>
            </a:extLst>
          </p:cNvPr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C3CA2F12-9EFB-47CA-B5BA-8F2B5E64A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6379" y="1745906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6379" y="2665180"/>
            <a:ext cx="838694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THANG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7B99BA97-F1CE-BEA1-20E8-FA882C3A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1" y="53923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>
            <a:extLst>
              <a:ext uri="{FF2B5EF4-FFF2-40B4-BE49-F238E27FC236}">
                <a16:creationId xmlns:a16="http://schemas.microsoft.com/office/drawing/2014/main" id="{F0B3B90A-CE06-4894-89A4-21B746A7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43" y="2351809"/>
            <a:ext cx="4307305" cy="1447800"/>
          </a:xfrm>
          <a:prstGeom prst="rect">
            <a:avLst/>
          </a:prstGeom>
          <a:solidFill>
            <a:srgbClr val="FBE7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Text Box 72">
            <a:extLst>
              <a:ext uri="{FF2B5EF4-FFF2-40B4-BE49-F238E27FC236}">
                <a16:creationId xmlns:a16="http://schemas.microsoft.com/office/drawing/2014/main" id="{ACCBEC89-6DD6-4F78-AA19-85C9D5ED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04" y="2742550"/>
            <a:ext cx="658813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8A51775A-E5F5-4984-B586-ECF4570D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04" y="2495766"/>
            <a:ext cx="2096235" cy="584775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(a + b) x h</a:t>
            </a:r>
          </a:p>
        </p:txBody>
      </p:sp>
      <p:sp>
        <p:nvSpPr>
          <p:cNvPr id="8" name="Text Box 74">
            <a:extLst>
              <a:ext uri="{FF2B5EF4-FFF2-40B4-BE49-F238E27FC236}">
                <a16:creationId xmlns:a16="http://schemas.microsoft.com/office/drawing/2014/main" id="{3EEDE633-8D00-49AC-B74B-0CA0A6CA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42" y="3052401"/>
            <a:ext cx="1862138" cy="579943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76">
            <a:extLst>
              <a:ext uri="{FF2B5EF4-FFF2-40B4-BE49-F238E27FC236}">
                <a16:creationId xmlns:a16="http://schemas.microsoft.com/office/drawing/2014/main" id="{017CB518-525A-4C86-8004-FED6D378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29" y="2759002"/>
            <a:ext cx="533400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Line 75">
            <a:extLst>
              <a:ext uri="{FF2B5EF4-FFF2-40B4-BE49-F238E27FC236}">
                <a16:creationId xmlns:a16="http://schemas.microsoft.com/office/drawing/2014/main" id="{0D26732F-4B0E-4644-A470-BF2B80DE5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376" y="3075709"/>
            <a:ext cx="1895475" cy="54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C442B-D4F5-4B32-8CAA-A6568CECA829}"/>
              </a:ext>
            </a:extLst>
          </p:cNvPr>
          <p:cNvSpPr txBox="1"/>
          <p:nvPr/>
        </p:nvSpPr>
        <p:spPr>
          <a:xfrm>
            <a:off x="4038851" y="466069"/>
            <a:ext cx="351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8FE05-19B2-4045-A5C2-29052FEE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7869"/>
            <a:ext cx="4852794" cy="2828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AE3E57-2340-4419-AEC1-5F733CA179F5}"/>
              </a:ext>
            </a:extLst>
          </p:cNvPr>
          <p:cNvSpPr txBox="1"/>
          <p:nvPr/>
        </p:nvSpPr>
        <p:spPr>
          <a:xfrm>
            <a:off x="1944304" y="4918509"/>
            <a:ext cx="879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(S là diện tích; a, b là độ dài các cạnh đáy, h là đường cao)</a:t>
            </a:r>
          </a:p>
        </p:txBody>
      </p:sp>
    </p:spTree>
    <p:extLst>
      <p:ext uri="{BB962C8B-B14F-4D97-AF65-F5344CB8AC3E}">
        <p14:creationId xmlns:p14="http://schemas.microsoft.com/office/powerpoint/2010/main" val="7553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036193" y="2644170"/>
            <a:ext cx="438912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THỰC HÀNH LUYỆN 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92DB92F-0AE9-4C4B-87B6-42F86D4E52F6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A7915-0D75-4A30-A657-B4BB8C7FDB2E}"/>
              </a:ext>
            </a:extLst>
          </p:cNvPr>
          <p:cNvSpPr txBox="1"/>
          <p:nvPr/>
        </p:nvSpPr>
        <p:spPr>
          <a:xfrm>
            <a:off x="2895601" y="317634"/>
            <a:ext cx="82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mỗi hình thang sau: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B027F-729C-479C-A501-7F75F707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7" y="1340549"/>
            <a:ext cx="10832498" cy="3006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C8AE4-8C2C-4317-BDDF-B86CC94F12EE}"/>
              </a:ext>
            </a:extLst>
          </p:cNvPr>
          <p:cNvSpPr txBox="1"/>
          <p:nvPr/>
        </p:nvSpPr>
        <p:spPr>
          <a:xfrm>
            <a:off x="509337" y="4657407"/>
            <a:ext cx="95490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các thao tác: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độ dài đáy, chiều cao tương ứng.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Thay số cụ thể vào công thức rồi tính diện tích hình thang.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4FD4D-1187-4B39-90F5-0438C63B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34824"/>
            <a:ext cx="10905066" cy="302615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473B28-C509-4AA5-B417-7945C3D6BE48}"/>
              </a:ext>
            </a:extLst>
          </p:cNvPr>
          <p:cNvGrpSpPr/>
          <p:nvPr/>
        </p:nvGrpSpPr>
        <p:grpSpPr>
          <a:xfrm>
            <a:off x="795336" y="3627969"/>
            <a:ext cx="3602781" cy="1030629"/>
            <a:chOff x="343576" y="3607317"/>
            <a:chExt cx="3602781" cy="1030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331483-7135-4F02-9380-9959DA3E0AB2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18ABE6-9796-4B60-8420-1867A6DAE3AB}"/>
                </a:ext>
              </a:extLst>
            </p:cNvPr>
            <p:cNvSpPr txBox="1"/>
            <p:nvPr/>
          </p:nvSpPr>
          <p:spPr>
            <a:xfrm>
              <a:off x="818940" y="3607317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+ 2)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6C5F1-48E0-4AFC-80CB-D6ABE1E1E8E3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3B3C96-7D25-4899-AFB0-E36FE2BDA2D4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FCA97E-F6B5-48B3-9965-3F32CE956D9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49918-0B51-42D1-9F95-0349E954206B}"/>
                </a:ext>
              </a:extLst>
            </p:cNvPr>
            <p:cNvSpPr txBox="1"/>
            <p:nvPr/>
          </p:nvSpPr>
          <p:spPr>
            <a:xfrm>
              <a:off x="2869356" y="3872366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C546A-4936-4B74-8FA7-65B1911673DE}"/>
              </a:ext>
            </a:extLst>
          </p:cNvPr>
          <p:cNvGrpSpPr/>
          <p:nvPr/>
        </p:nvGrpSpPr>
        <p:grpSpPr>
          <a:xfrm>
            <a:off x="795336" y="4923647"/>
            <a:ext cx="4656994" cy="1103148"/>
            <a:chOff x="343576" y="3607317"/>
            <a:chExt cx="4656994" cy="11031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3EBA78-E924-4CB1-B854-DE0A294F808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E1AE4-59A7-4B3F-9A5C-11E0FF2E3787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(3,2 + 6,4) x 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DEFF45-B2B5-4BC2-BC4E-327E83F9F0CE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85E86A-5E55-4ECD-8A18-1D891751B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214637-E6F0-4616-8A16-97B95A5F12F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87E82-B1C1-4E3D-A54A-46C6775B6C0A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dm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38A551-7F4F-4731-A601-7354B05E8420}"/>
              </a:ext>
            </a:extLst>
          </p:cNvPr>
          <p:cNvGrpSpPr/>
          <p:nvPr/>
        </p:nvGrpSpPr>
        <p:grpSpPr>
          <a:xfrm>
            <a:off x="6252734" y="4238214"/>
            <a:ext cx="4656994" cy="1103148"/>
            <a:chOff x="343576" y="3607317"/>
            <a:chExt cx="4656994" cy="11031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A90555-146F-4C9F-AEA3-8200DAA0226F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5B3228-70AA-4697-89F7-12808FC9B320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+ 9,2) x 5,5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20781-1805-4E24-A9FE-7F4CF93DABB1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FF4624-A457-45E1-A386-FFA11629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58EC21-B25A-4BBE-9923-FEEC0000936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E39E91-F114-4180-AA10-40EFBC65D397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36,3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9A164-E3AD-482B-9966-36B91610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5" y="1293424"/>
            <a:ext cx="10227946" cy="281268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</p:spTree>
    <p:extLst>
      <p:ext uri="{BB962C8B-B14F-4D97-AF65-F5344CB8AC3E}">
        <p14:creationId xmlns:p14="http://schemas.microsoft.com/office/powerpoint/2010/main" val="12681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A878B-BF7C-4FF3-A4CD-2960D675F277}"/>
              </a:ext>
            </a:extLst>
          </p:cNvPr>
          <p:cNvSpPr txBox="1"/>
          <p:nvPr/>
        </p:nvSpPr>
        <p:spPr>
          <a:xfrm>
            <a:off x="519764" y="512759"/>
            <a:ext cx="1141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77030D-1944-4520-A1B0-1D61D223848F}"/>
              </a:ext>
            </a:extLst>
          </p:cNvPr>
          <p:cNvGrpSpPr/>
          <p:nvPr/>
        </p:nvGrpSpPr>
        <p:grpSpPr>
          <a:xfrm>
            <a:off x="1007091" y="1276791"/>
            <a:ext cx="4138185" cy="1030629"/>
            <a:chOff x="343576" y="3607317"/>
            <a:chExt cx="3641399" cy="10306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29D2E0-0AF3-4930-8877-E9619A0ADD2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BF1A62-3330-42F1-96B3-9041CF930ED3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(12 + 8) x 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20DBB3-B982-461C-9FD4-0C4CC26B8084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F464E5-D6E1-40C8-AFE8-BD26218E4C6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FB516A-FCEE-4F15-A91D-4F5BF5DA93D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61A021-0A69-437A-A73D-369867735A7B}"/>
                </a:ext>
              </a:extLst>
            </p:cNvPr>
            <p:cNvSpPr txBox="1"/>
            <p:nvPr/>
          </p:nvSpPr>
          <p:spPr>
            <a:xfrm>
              <a:off x="2907974" y="3868927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8E0A5F-5B03-4E25-BF40-101312797992}"/>
              </a:ext>
            </a:extLst>
          </p:cNvPr>
          <p:cNvGrpSpPr/>
          <p:nvPr/>
        </p:nvGrpSpPr>
        <p:grpSpPr>
          <a:xfrm>
            <a:off x="6227545" y="1269406"/>
            <a:ext cx="5272399" cy="1103148"/>
            <a:chOff x="343576" y="3607317"/>
            <a:chExt cx="4952941" cy="11031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9C306-4202-4533-8809-9F036927BFCB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A934F8-8E8D-4EBC-A3AE-5E969D8BABC9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(9,7 + 5,8) x 4,5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817E14-F644-48BA-8052-3A301F27266A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E11FD8-466C-4140-84C7-16646091E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4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21287-C243-46A3-B864-B2A8F26E4B5D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3CE074-CEA7-4E71-BA37-432362622A0E}"/>
                </a:ext>
              </a:extLst>
            </p:cNvPr>
            <p:cNvSpPr txBox="1"/>
            <p:nvPr/>
          </p:nvSpPr>
          <p:spPr>
            <a:xfrm>
              <a:off x="3368317" y="3818748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E10310-429D-4205-8A79-C6ECAFA7569A}"/>
              </a:ext>
            </a:extLst>
          </p:cNvPr>
          <p:cNvGrpSpPr/>
          <p:nvPr/>
        </p:nvGrpSpPr>
        <p:grpSpPr>
          <a:xfrm>
            <a:off x="4533309" y="4839346"/>
            <a:ext cx="4533499" cy="1103148"/>
            <a:chOff x="818940" y="3607317"/>
            <a:chExt cx="4776597" cy="11031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D80185-375B-452D-A079-23D68DEC97DD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(0,75 + 2) x 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CECC47-6774-4B05-81C9-6D3A60F71430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B112B3-E4F6-4454-BE9D-876DEA14E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146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7981D0-EFE3-4F59-9A51-B7EDC7600318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F335C3-89B7-4AB3-9062-2059A8556F1B}"/>
                </a:ext>
              </a:extLst>
            </p:cNvPr>
            <p:cNvSpPr txBox="1"/>
            <p:nvPr/>
          </p:nvSpPr>
          <p:spPr>
            <a:xfrm>
              <a:off x="3667337" y="3838189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5969F8-0E20-4BD2-9BB6-7653FF5DCE53}"/>
              </a:ext>
            </a:extLst>
          </p:cNvPr>
          <p:cNvGrpSpPr/>
          <p:nvPr/>
        </p:nvGrpSpPr>
        <p:grpSpPr>
          <a:xfrm>
            <a:off x="3298237" y="2799648"/>
            <a:ext cx="5214863" cy="756704"/>
            <a:chOff x="3298237" y="2799648"/>
            <a:chExt cx="5214863" cy="75670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58724C-0921-4AE1-ABA1-CD2702BFD654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ECF43-2A85-4D30-83FF-287125F8B9CC}"/>
                </a:ext>
              </a:extLst>
            </p:cNvPr>
            <p:cNvSpPr txBox="1"/>
            <p:nvPr/>
          </p:nvSpPr>
          <p:spPr>
            <a:xfrm>
              <a:off x="3979601" y="3033132"/>
              <a:ext cx="4533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dm = 5m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4DE213-F700-4AE3-BAB0-C4BE79FC04F0}"/>
              </a:ext>
            </a:extLst>
          </p:cNvPr>
          <p:cNvGrpSpPr/>
          <p:nvPr/>
        </p:nvGrpSpPr>
        <p:grpSpPr>
          <a:xfrm>
            <a:off x="5223864" y="3658932"/>
            <a:ext cx="2688726" cy="1103162"/>
            <a:chOff x="4350619" y="3294409"/>
            <a:chExt cx="2688726" cy="11031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18237-EFE1-448D-ABD0-8DE20C56A757}"/>
                </a:ext>
              </a:extLst>
            </p:cNvPr>
            <p:cNvSpPr txBox="1"/>
            <p:nvPr/>
          </p:nvSpPr>
          <p:spPr>
            <a:xfrm>
              <a:off x="4350619" y="3294409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B89A99-1C89-49ED-8995-6F30C0FFBF29}"/>
                </a:ext>
              </a:extLst>
            </p:cNvPr>
            <p:cNvCxnSpPr/>
            <p:nvPr/>
          </p:nvCxnSpPr>
          <p:spPr>
            <a:xfrm>
              <a:off x="4466122" y="3836319"/>
              <a:ext cx="4042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9FE36D-7F71-477D-BD78-A83A0E699A66}"/>
                </a:ext>
              </a:extLst>
            </p:cNvPr>
            <p:cNvSpPr txBox="1"/>
            <p:nvPr/>
          </p:nvSpPr>
          <p:spPr>
            <a:xfrm>
              <a:off x="4352838" y="3874351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6B546-CF90-4175-A8C3-2E23EF4D7E11}"/>
                </a:ext>
              </a:extLst>
            </p:cNvPr>
            <p:cNvSpPr txBox="1"/>
            <p:nvPr/>
          </p:nvSpPr>
          <p:spPr>
            <a:xfrm>
              <a:off x="4849711" y="3519054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3C0A7B-51F0-40FB-99AF-F45CD2EAEF77}"/>
                </a:ext>
              </a:extLst>
            </p:cNvPr>
            <p:cNvSpPr txBox="1"/>
            <p:nvPr/>
          </p:nvSpPr>
          <p:spPr>
            <a:xfrm>
              <a:off x="5145276" y="3548379"/>
              <a:ext cx="1894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0,75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1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DF631-4C9E-4311-A5AA-AB78A04D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9" y="1473929"/>
            <a:ext cx="11040464" cy="3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8E30A-CD4B-4E7A-A919-810EB64CD0B6}"/>
              </a:ext>
            </a:extLst>
          </p:cNvPr>
          <p:cNvSpPr txBox="1"/>
          <p:nvPr/>
        </p:nvSpPr>
        <p:spPr>
          <a:xfrm>
            <a:off x="2030813" y="915999"/>
            <a:ext cx="813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CÔNG THỨC TÍNH DIỆN TÍCH HÌNH THANG VUÔNG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6C463C-08F4-4AA3-9476-639DC6D870C6}"/>
              </a:ext>
            </a:extLst>
          </p:cNvPr>
          <p:cNvSpPr/>
          <p:nvPr/>
        </p:nvSpPr>
        <p:spPr>
          <a:xfrm>
            <a:off x="696186" y="2539620"/>
            <a:ext cx="10799628" cy="2088682"/>
          </a:xfrm>
          <a:prstGeom prst="roundRect">
            <a:avLst/>
          </a:prstGeom>
          <a:solidFill>
            <a:srgbClr val="F6DAA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 vuông ta có thể lấy tổng hai đáy nhân với cạnh bên vuông góc với hai đáy rồi chia cho 2.</a:t>
            </a:r>
          </a:p>
        </p:txBody>
      </p:sp>
    </p:spTree>
    <p:extLst>
      <p:ext uri="{BB962C8B-B14F-4D97-AF65-F5344CB8AC3E}">
        <p14:creationId xmlns:p14="http://schemas.microsoft.com/office/powerpoint/2010/main" val="339027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95FBC-F126-47C4-9E4D-1C9943BC92FC}"/>
              </a:ext>
            </a:extLst>
          </p:cNvPr>
          <p:cNvSpPr txBox="1"/>
          <p:nvPr/>
        </p:nvSpPr>
        <p:spPr>
          <a:xfrm>
            <a:off x="4061861" y="945448"/>
            <a:ext cx="353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EB2194-4137-41BE-A0DB-1B3EC730DB1A}"/>
              </a:ext>
            </a:extLst>
          </p:cNvPr>
          <p:cNvGrpSpPr/>
          <p:nvPr/>
        </p:nvGrpSpPr>
        <p:grpSpPr>
          <a:xfrm>
            <a:off x="1858328" y="1918476"/>
            <a:ext cx="4237672" cy="1030629"/>
            <a:chOff x="343576" y="3607317"/>
            <a:chExt cx="4024355" cy="10306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9325B-28FF-4059-ABB9-387C7F31D928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0F5081-8369-44B6-B45F-E64CD2ACF6CE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 + 6)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8657A2-2975-44AB-97BF-0C748497A42B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F61B50-C05F-4223-BE6C-281C56B82DC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5AC760-CA20-446B-9202-BBC1CE8754C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B3A09-D601-4138-A82C-30DB6DE9E83E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0352F-A63D-4124-8082-121A976D509B}"/>
              </a:ext>
            </a:extLst>
          </p:cNvPr>
          <p:cNvGrpSpPr/>
          <p:nvPr/>
        </p:nvGrpSpPr>
        <p:grpSpPr>
          <a:xfrm>
            <a:off x="1858328" y="3191562"/>
            <a:ext cx="7847146" cy="1541021"/>
            <a:chOff x="3298237" y="2799648"/>
            <a:chExt cx="7847146" cy="15410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04B4DE-81B7-4EA4-8722-4275C0D89E01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E38751-174C-4789-90E2-265BDB5A20C7}"/>
                </a:ext>
              </a:extLst>
            </p:cNvPr>
            <p:cNvSpPr txBox="1"/>
            <p:nvPr/>
          </p:nvSpPr>
          <p:spPr>
            <a:xfrm>
              <a:off x="3979601" y="3033132"/>
              <a:ext cx="7165782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 đáy lớn của hình thang vuông là: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+ 4 = 9 (m)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AAE4B6-33A4-4587-A7AD-7DFFAF543C53}"/>
              </a:ext>
            </a:extLst>
          </p:cNvPr>
          <p:cNvSpPr txBox="1"/>
          <p:nvPr/>
        </p:nvSpPr>
        <p:spPr>
          <a:xfrm>
            <a:off x="3310404" y="4852196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đó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2AA647-7EDB-464A-B357-C6FD8EDFBAFB}"/>
              </a:ext>
            </a:extLst>
          </p:cNvPr>
          <p:cNvGrpSpPr/>
          <p:nvPr/>
        </p:nvGrpSpPr>
        <p:grpSpPr>
          <a:xfrm>
            <a:off x="4244140" y="5358557"/>
            <a:ext cx="3833061" cy="1030629"/>
            <a:chOff x="727820" y="3607317"/>
            <a:chExt cx="3640111" cy="10306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81B413-0087-43A7-A45A-6D5E9E75542C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 + 9) x 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61BEEB-5C3E-457A-896A-A3C07F54ED40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CF562F-B2E8-42DB-8D6D-E2F10B30624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CB3A02-4D8F-4453-AB55-45545E51E2A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3799C0-2B06-4025-876D-FAECC091D274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5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5FADE-3C23-4335-9189-6D7F4184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20" y="746299"/>
            <a:ext cx="10889793" cy="297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EA59B-0888-4B5F-981A-0FFEA20881B0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F0B31C-6213-4A64-9848-DF2748E48202}"/>
              </a:ext>
            </a:extLst>
          </p:cNvPr>
          <p:cNvGrpSpPr/>
          <p:nvPr/>
        </p:nvGrpSpPr>
        <p:grpSpPr>
          <a:xfrm>
            <a:off x="1260910" y="3429000"/>
            <a:ext cx="9278753" cy="2836582"/>
            <a:chOff x="1260910" y="3429000"/>
            <a:chExt cx="9278753" cy="28365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BEC600-F0FA-4C0D-B8D9-C5174F272E48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bức tường đó là: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7C19B2-176B-4313-A15D-068C1D9DD29F}"/>
                </a:ext>
              </a:extLst>
            </p:cNvPr>
            <p:cNvGrpSpPr/>
            <p:nvPr/>
          </p:nvGrpSpPr>
          <p:grpSpPr>
            <a:xfrm>
              <a:off x="4408521" y="4736537"/>
              <a:ext cx="3899126" cy="1028988"/>
              <a:chOff x="818940" y="3607317"/>
              <a:chExt cx="3382880" cy="10289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0CB779-C42C-4CD3-A343-408F143FBE45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 + 5) x 1,8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E19E0F-8447-409C-A0CD-3EB0326C0802}"/>
                  </a:ext>
                </a:extLst>
              </p:cNvPr>
              <p:cNvSpPr txBox="1"/>
              <p:nvPr/>
            </p:nvSpPr>
            <p:spPr>
              <a:xfrm>
                <a:off x="913855" y="4113085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DD61D11-823A-4BC3-81A5-2831A7EB7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2" y="4143601"/>
                <a:ext cx="1600467" cy="15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03135C-79DB-4515-9CAF-3C018EAD3E08}"/>
                  </a:ext>
                </a:extLst>
              </p:cNvPr>
              <p:cNvSpPr txBox="1"/>
              <p:nvPr/>
            </p:nvSpPr>
            <p:spPr>
              <a:xfrm>
                <a:off x="2482231" y="3872366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B3515-47DC-429E-B5E1-46F4D8D6FEC6}"/>
                  </a:ext>
                </a:extLst>
              </p:cNvPr>
              <p:cNvSpPr txBox="1"/>
              <p:nvPr/>
            </p:nvSpPr>
            <p:spPr>
              <a:xfrm>
                <a:off x="2741863" y="3860201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6,3 (m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27380F-35CF-4556-BBF6-32E30BECE40B}"/>
                </a:ext>
              </a:extLst>
            </p:cNvPr>
            <p:cNvSpPr txBox="1"/>
            <p:nvPr/>
          </p:nvSpPr>
          <p:spPr>
            <a:xfrm>
              <a:off x="5687784" y="5742362"/>
              <a:ext cx="3128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6,3 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0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DD809-18AB-4D33-A619-657B856F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0" y="2374232"/>
            <a:ext cx="10516940" cy="408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7619D-761B-4DAA-A76B-06D8CBD5524F}"/>
              </a:ext>
            </a:extLst>
          </p:cNvPr>
          <p:cNvSpPr txBox="1"/>
          <p:nvPr/>
        </p:nvSpPr>
        <p:spPr>
          <a:xfrm>
            <a:off x="1633086" y="1414913"/>
            <a:ext cx="879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tính diện tích hình thang bằng cách nào?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539A1EC-F75F-4019-A456-2C61F97B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30" y="198200"/>
            <a:ext cx="10406129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788728" y="3228164"/>
            <a:ext cx="438912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D433-CBA0-46D8-8141-3939A526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71E21-BCEB-4DB6-93FC-DDF8D6278831}"/>
              </a:ext>
            </a:extLst>
          </p:cNvPr>
          <p:cNvSpPr txBox="1"/>
          <p:nvPr/>
        </p:nvSpPr>
        <p:spPr>
          <a:xfrm>
            <a:off x="537663" y="678992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</p:spTree>
    <p:extLst>
      <p:ext uri="{BB962C8B-B14F-4D97-AF65-F5344CB8AC3E}">
        <p14:creationId xmlns:p14="http://schemas.microsoft.com/office/powerpoint/2010/main" val="42380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71E21-BCEB-4DB6-93FC-DDF8D6278831}"/>
              </a:ext>
            </a:extLst>
          </p:cNvPr>
          <p:cNvSpPr txBox="1"/>
          <p:nvPr/>
        </p:nvSpPr>
        <p:spPr>
          <a:xfrm>
            <a:off x="537663" y="34235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202D7-C382-4735-B73B-DD50148459AA}"/>
              </a:ext>
            </a:extLst>
          </p:cNvPr>
          <p:cNvGrpSpPr/>
          <p:nvPr/>
        </p:nvGrpSpPr>
        <p:grpSpPr>
          <a:xfrm>
            <a:off x="1108465" y="998876"/>
            <a:ext cx="9960588" cy="5831853"/>
            <a:chOff x="1260910" y="3429000"/>
            <a:chExt cx="9278753" cy="58318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96AA8C-1643-4627-AA3E-A0CF52B1098B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583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thang (phần thân thuyền) là:</a:t>
              </a: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tam giác (phần cánh buồm)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 : 2 = 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giấy đã dùng để làm con thuyền đó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+ 4 = 14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14 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C68C7E-D007-4694-AC77-BA192CFC1C73}"/>
                </a:ext>
              </a:extLst>
            </p:cNvPr>
            <p:cNvGrpSpPr/>
            <p:nvPr/>
          </p:nvGrpSpPr>
          <p:grpSpPr>
            <a:xfrm>
              <a:off x="4313596" y="4736537"/>
              <a:ext cx="3555794" cy="1125497"/>
              <a:chOff x="736583" y="3607317"/>
              <a:chExt cx="3085006" cy="11254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0F3094-C742-4363-BED5-20A15836B6F1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 + 6) x 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19EDBE-F70B-433E-9F99-897CEFB4EA31}"/>
                  </a:ext>
                </a:extLst>
              </p:cNvPr>
              <p:cNvSpPr txBox="1"/>
              <p:nvPr/>
            </p:nvSpPr>
            <p:spPr>
              <a:xfrm>
                <a:off x="736583" y="4209594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CD3832-D88F-4DFF-8A2F-B70396F526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282" y="4142702"/>
                <a:ext cx="1143765" cy="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598EE-6C07-4611-BF04-867E720B42E1}"/>
                  </a:ext>
                </a:extLst>
              </p:cNvPr>
              <p:cNvSpPr txBox="1"/>
              <p:nvPr/>
            </p:nvSpPr>
            <p:spPr>
              <a:xfrm>
                <a:off x="2056728" y="3868927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FBF38C-CE73-43F4-AC75-7E4B3DC3F424}"/>
                  </a:ext>
                </a:extLst>
              </p:cNvPr>
              <p:cNvSpPr txBox="1"/>
              <p:nvPr/>
            </p:nvSpPr>
            <p:spPr>
              <a:xfrm>
                <a:off x="2361632" y="3828312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(cm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6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EB376-FBCB-4D91-AEA3-1FB6750FADC9}"/>
              </a:ext>
            </a:extLst>
          </p:cNvPr>
          <p:cNvSpPr txBox="1"/>
          <p:nvPr/>
        </p:nvSpPr>
        <p:spPr>
          <a:xfrm>
            <a:off x="787667" y="623372"/>
            <a:ext cx="1578544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CC284-E499-4AB6-B2E4-16D8C3F215F4}"/>
              </a:ext>
            </a:extLst>
          </p:cNvPr>
          <p:cNvSpPr txBox="1"/>
          <p:nvPr/>
        </p:nvSpPr>
        <p:spPr>
          <a:xfrm>
            <a:off x="1028299" y="1686276"/>
            <a:ext cx="10135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tính diện tích hình thang ABCD, ta có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ô vuông (mỗi ô vuông có diện tích là 1 cm</a:t>
            </a:r>
            <a:r>
              <a:rPr lang="en-US" sz="28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được phủ kín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ABCD.</a:t>
            </a:r>
            <a:endParaRPr lang="en-US" sz="2800"/>
          </a:p>
        </p:txBody>
      </p:sp>
      <p:pic>
        <p:nvPicPr>
          <p:cNvPr id="3074" name="Picture 2" descr="Hình ảnh Dấu Chấm Hỏi PNG , Câu Hỏi, Dấu Chấm Hỏi PNG , Bạc PNG trong suốt  và Vector để tải xuống miễn phí">
            <a:extLst>
              <a:ext uri="{FF2B5EF4-FFF2-40B4-BE49-F238E27FC236}">
                <a16:creationId xmlns:a16="http://schemas.microsoft.com/office/drawing/2014/main" id="{F503F9C5-7F69-406A-AB4A-D3846213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2" b="88845" l="9453" r="94030">
                        <a14:foregroundMark x1="72637" y1="10757" x2="72637" y2="10757"/>
                        <a14:foregroundMark x1="72637" y1="10757" x2="72637" y2="10757"/>
                        <a14:foregroundMark x1="67662" y1="9960" x2="67662" y2="9960"/>
                        <a14:foregroundMark x1="70149" y1="8367" x2="70149" y2="8367"/>
                        <a14:foregroundMark x1="69652" y1="16335" x2="69652" y2="16335"/>
                        <a14:foregroundMark x1="64677" y1="21912" x2="64677" y2="21912"/>
                        <a14:foregroundMark x1="70149" y1="14343" x2="67164" y2="21912"/>
                        <a14:foregroundMark x1="80100" y1="11155" x2="75124" y2="21912"/>
                        <a14:foregroundMark x1="77612" y1="9960" x2="84577" y2="21912"/>
                        <a14:foregroundMark x1="86070" y1="23506" x2="86070" y2="23506"/>
                        <a14:foregroundMark x1="94030" y1="18725" x2="93035" y2="17530"/>
                        <a14:foregroundMark x1="91045" y1="15936" x2="91045" y2="15936"/>
                        <a14:foregroundMark x1="87562" y1="12351" x2="87562" y2="12351"/>
                        <a14:foregroundMark x1="76119" y1="4382" x2="76119" y2="4382"/>
                        <a14:foregroundMark x1="81592" y1="9163" x2="81592" y2="9163"/>
                        <a14:foregroundMark x1="84080" y1="9960" x2="84080" y2="9960"/>
                        <a14:backgroundMark x1="67662" y1="6375" x2="67662" y2="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77" y="3596641"/>
            <a:ext cx="2050483" cy="25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9E3A391-1C77-4DBE-8545-DACE079DB100}"/>
              </a:ext>
            </a:extLst>
          </p:cNvPr>
          <p:cNvSpPr/>
          <p:nvPr/>
        </p:nvSpPr>
        <p:spPr>
          <a:xfrm>
            <a:off x="4409439" y="3596641"/>
            <a:ext cx="6754261" cy="1869440"/>
          </a:xfrm>
          <a:prstGeom prst="wedgeRoundRectCallout">
            <a:avLst>
              <a:gd name="adj1" fmla="val -60565"/>
              <a:gd name="adj2" fmla="val 31579"/>
              <a:gd name="adj3" fmla="val 16667"/>
            </a:avLst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 cách đếm số ô vuông như trên, còn cách nào tính diện tích hình thang ABCD thuận tiện hơn không?</a:t>
            </a:r>
            <a:endParaRPr lang="en-US" sz="2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thành kiến thức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81E7B-BB61-4B16-8CB5-BF617E15C699}"/>
              </a:ext>
            </a:extLst>
          </p:cNvPr>
          <p:cNvSpPr txBox="1"/>
          <p:nvPr/>
        </p:nvSpPr>
        <p:spPr>
          <a:xfrm>
            <a:off x="4504624" y="440492"/>
            <a:ext cx="2704699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40C36-57A1-41F6-8279-C6C1BC969164}"/>
              </a:ext>
            </a:extLst>
          </p:cNvPr>
          <p:cNvSpPr txBox="1"/>
          <p:nvPr/>
        </p:nvSpPr>
        <p:spPr>
          <a:xfrm>
            <a:off x="441158" y="2305073"/>
            <a:ext cx="63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HS lấy ra 1 hình thang ABCD đã vẽ đoạn AN, với N là trung điểm của cạnh bên.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A2123-F1B2-44D2-B0B7-5E517BB3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050" y="2305073"/>
            <a:ext cx="4932792" cy="2956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2362D-98E6-4781-9D13-349A6FDD83A7}"/>
              </a:ext>
            </a:extLst>
          </p:cNvPr>
          <p:cNvSpPr txBox="1"/>
          <p:nvPr/>
        </p:nvSpPr>
        <p:spPr>
          <a:xfrm>
            <a:off x="441158" y="4164472"/>
            <a:ext cx="6327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Cắt phần hình thang ABN rồi dịch chuyển về phần bên phải và ghép lại để được hình tam giác ADI.</a:t>
            </a:r>
          </a:p>
        </p:txBody>
      </p:sp>
    </p:spTree>
    <p:extLst>
      <p:ext uri="{BB962C8B-B14F-4D97-AF65-F5344CB8AC3E}">
        <p14:creationId xmlns:p14="http://schemas.microsoft.com/office/powerpoint/2010/main" val="41667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5D1D7-8535-44A4-9E84-EFA487D2B2FE}"/>
              </a:ext>
            </a:extLst>
          </p:cNvPr>
          <p:cNvSpPr txBox="1"/>
          <p:nvPr/>
        </p:nvSpPr>
        <p:spPr>
          <a:xfrm>
            <a:off x="635266" y="431351"/>
            <a:ext cx="336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64FB4-2D77-4264-AB3B-C4A0FAE0437B}"/>
              </a:ext>
            </a:extLst>
          </p:cNvPr>
          <p:cNvSpPr/>
          <p:nvPr/>
        </p:nvSpPr>
        <p:spPr>
          <a:xfrm>
            <a:off x="1384433" y="1568918"/>
            <a:ext cx="9423133" cy="4379495"/>
          </a:xfrm>
          <a:prstGeom prst="roundRect">
            <a:avLst/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mối quan hệ giữa cạnh bên, cạnh đáy, chiều cao của hình thang với cạnh, chiều cao của hình thang?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và đối chiếu diện tích hình tam giác AID với diện tích hình thang ABCD.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tam giác AID là gì?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bao nhiêu?</a:t>
            </a:r>
          </a:p>
        </p:txBody>
      </p:sp>
    </p:spTree>
    <p:extLst>
      <p:ext uri="{BB962C8B-B14F-4D97-AF65-F5344CB8AC3E}">
        <p14:creationId xmlns:p14="http://schemas.microsoft.com/office/powerpoint/2010/main" val="22106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607088"/>
            <a:ext cx="9644513" cy="1307537"/>
            <a:chOff x="654518" y="607088"/>
            <a:chExt cx="9644513" cy="13075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 mối quan hệ giữa cạnh bên, cạnh đáy, chiều cao của hình thang với cạnh, chiều cao của hình thang?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2377440" y="2128900"/>
            <a:ext cx="962526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Cạnh AI có độ dài gấp 2 lần độ dài đoạn 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DI bằng tổng độ dài hai đáy AB, CD (Do AB = CI mà độ dài DI bằng tổng độ dài hai đoạn CI và CD)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AID và ABCD là AH.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E3FF2-9051-4A33-BCD1-52FCB663D5AB}"/>
              </a:ext>
            </a:extLst>
          </p:cNvPr>
          <p:cNvGrpSpPr/>
          <p:nvPr/>
        </p:nvGrpSpPr>
        <p:grpSpPr>
          <a:xfrm>
            <a:off x="654518" y="4644077"/>
            <a:ext cx="10159968" cy="1307537"/>
            <a:chOff x="654518" y="4644077"/>
            <a:chExt cx="10159968" cy="13075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33E635-B8D9-4EE3-AAF6-15C6EF3D29F2}"/>
                </a:ext>
              </a:extLst>
            </p:cNvPr>
            <p:cNvSpPr txBox="1"/>
            <p:nvPr/>
          </p:nvSpPr>
          <p:spPr>
            <a:xfrm>
              <a:off x="1631985" y="4644077"/>
              <a:ext cx="9182501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và đối chiếu diện tích hình tam giác ADI với diện tích hình thang ABCD.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B79C44-ECD7-4833-B1A5-87EE0FAD9F3A}"/>
              </a:ext>
            </a:extLst>
          </p:cNvPr>
          <p:cNvSpPr txBox="1"/>
          <p:nvPr/>
        </p:nvSpPr>
        <p:spPr>
          <a:xfrm>
            <a:off x="5396566" y="6066147"/>
            <a:ext cx="28619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685993">
            <a:off x="1274252" y="159781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E01E07C6-83FE-4305-9570-8A5758CAD4E4}"/>
              </a:ext>
            </a:extLst>
          </p:cNvPr>
          <p:cNvSpPr/>
          <p:nvPr/>
        </p:nvSpPr>
        <p:spPr>
          <a:xfrm rot="18886572">
            <a:off x="4662363" y="558515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thức tính diện tích hình tam giác AID là gì?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3877767" y="1772653"/>
            <a:ext cx="702644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x AH : 2 = (DC + CI)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(DC + AB)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(6 + 2) x 4 : 2 = 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E3FF2-9051-4A33-BCD1-52FCB663D5AB}"/>
              </a:ext>
            </a:extLst>
          </p:cNvPr>
          <p:cNvGrpSpPr/>
          <p:nvPr/>
        </p:nvGrpSpPr>
        <p:grpSpPr>
          <a:xfrm>
            <a:off x="654518" y="3996287"/>
            <a:ext cx="10087274" cy="668163"/>
            <a:chOff x="654518" y="5047639"/>
            <a:chExt cx="10087274" cy="6681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33E635-B8D9-4EE3-AAF6-15C6EF3D29F2}"/>
                </a:ext>
              </a:extLst>
            </p:cNvPr>
            <p:cNvSpPr txBox="1"/>
            <p:nvPr/>
          </p:nvSpPr>
          <p:spPr>
            <a:xfrm>
              <a:off x="1559291" y="5047639"/>
              <a:ext cx="9182501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hình thang bằng bao nhiêu?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B79C44-ECD7-4833-B1A5-87EE0FAD9F3A}"/>
              </a:ext>
            </a:extLst>
          </p:cNvPr>
          <p:cNvSpPr txBox="1"/>
          <p:nvPr/>
        </p:nvSpPr>
        <p:spPr>
          <a:xfrm>
            <a:off x="5032267" y="4960908"/>
            <a:ext cx="186625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542761">
            <a:off x="2913790" y="1620489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E01E07C6-83FE-4305-9570-8A5758CAD4E4}"/>
              </a:ext>
            </a:extLst>
          </p:cNvPr>
          <p:cNvSpPr/>
          <p:nvPr/>
        </p:nvSpPr>
        <p:spPr>
          <a:xfrm rot="19150667">
            <a:off x="4201407" y="467243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 muốn tính diện tích hình thang ta làm thế nào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2251096" y="1787506"/>
            <a:ext cx="906821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tính diện tích hình thang:</a:t>
            </a:r>
            <a:endParaRPr lang="en-US" sz="2800" baseline="30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thang, ta lấy tổng độ dài hai đáy nhân với chiều cao tương ứng (cùng đơn vị đo) rồi chia cho 2.</a:t>
            </a:r>
            <a:endParaRPr kumimoji="0" lang="en-US" sz="2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542761">
            <a:off x="925371" y="173426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822</Words>
  <Application>Microsoft Office PowerPoint</Application>
  <PresentationFormat>Widescreen</PresentationFormat>
  <Paragraphs>129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UTM Showcard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OANH</cp:lastModifiedBy>
  <cp:revision>8</cp:revision>
  <dcterms:created xsi:type="dcterms:W3CDTF">2025-01-02T13:50:58Z</dcterms:created>
  <dcterms:modified xsi:type="dcterms:W3CDTF">2026-01-25T03:18:43Z</dcterms:modified>
</cp:coreProperties>
</file>