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31"/>
  </p:notesMasterIdLst>
  <p:sldIdLst>
    <p:sldId id="297" r:id="rId2"/>
    <p:sldId id="274" r:id="rId3"/>
    <p:sldId id="334" r:id="rId4"/>
    <p:sldId id="333" r:id="rId5"/>
    <p:sldId id="335" r:id="rId6"/>
    <p:sldId id="336" r:id="rId7"/>
    <p:sldId id="337" r:id="rId8"/>
    <p:sldId id="299" r:id="rId9"/>
    <p:sldId id="338" r:id="rId10"/>
    <p:sldId id="339" r:id="rId11"/>
    <p:sldId id="342" r:id="rId12"/>
    <p:sldId id="343" r:id="rId13"/>
    <p:sldId id="347" r:id="rId14"/>
    <p:sldId id="345" r:id="rId15"/>
    <p:sldId id="346" r:id="rId16"/>
    <p:sldId id="314" r:id="rId17"/>
    <p:sldId id="316" r:id="rId18"/>
    <p:sldId id="323" r:id="rId19"/>
    <p:sldId id="326" r:id="rId20"/>
    <p:sldId id="319" r:id="rId21"/>
    <p:sldId id="348" r:id="rId22"/>
    <p:sldId id="349" r:id="rId23"/>
    <p:sldId id="327" r:id="rId24"/>
    <p:sldId id="329" r:id="rId25"/>
    <p:sldId id="330" r:id="rId26"/>
    <p:sldId id="328" r:id="rId27"/>
    <p:sldId id="309" r:id="rId28"/>
    <p:sldId id="310" r:id="rId29"/>
    <p:sldId id="331" r:id="rId30"/>
  </p:sldIdLst>
  <p:sldSz cx="12192000" cy="6858000"/>
  <p:notesSz cx="7104063" cy="10234613"/>
  <p:custDataLst>
    <p:tags r:id="rId32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B88C00"/>
    <a:srgbClr val="FFCE33"/>
    <a:srgbClr val="FEB207"/>
    <a:srgbClr val="FFFF99"/>
    <a:srgbClr val="FF3300"/>
    <a:srgbClr val="C1D33F"/>
    <a:srgbClr val="A0C2FC"/>
    <a:srgbClr val="FB7369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 autoAdjust="0"/>
  </p:normalViewPr>
  <p:slideViewPr>
    <p:cSldViewPr snapToGrid="0">
      <p:cViewPr varScale="1">
        <p:scale>
          <a:sx n="68" d="100"/>
          <a:sy n="68" d="100"/>
        </p:scale>
        <p:origin x="62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fld id="{6D35A7A5-C3F9-4B68-B631-74C63CF42792}" type="datetimeFigureOut">
              <a:rPr lang="zh-CN" altLang="en-US"/>
              <a:pPr>
                <a:defRPr/>
              </a:pPr>
              <a:t>2026/1/22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65541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711200" y="4926013"/>
            <a:ext cx="568325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b="0">
                <a:latin typeface="等线"/>
                <a:ea typeface="等线"/>
                <a:cs typeface="等线"/>
              </a:defRPr>
            </a:lvl1pPr>
          </a:lstStyle>
          <a:p>
            <a:pPr>
              <a:defRPr/>
            </a:pPr>
            <a:fld id="{513A9DCA-FB35-4949-A22B-8D8CE213953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06484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幻灯片图像占位符 8192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141288" y="768350"/>
            <a:ext cx="6821487" cy="3836988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文本占位符 81922"/>
          <p:cNvSpPr>
            <a:spLocks noGrp="1" noChangeArrowheads="1"/>
          </p:cNvSpPr>
          <p:nvPr>
            <p:ph type="body" idx="4294967295"/>
          </p:nvPr>
        </p:nvSpPr>
        <p:spPr>
          <a:xfrm>
            <a:off x="711200" y="4860925"/>
            <a:ext cx="5683250" cy="4605338"/>
          </a:xfrm>
          <a:ln/>
        </p:spPr>
        <p:txBody>
          <a:bodyPr/>
          <a:lstStyle/>
          <a:p>
            <a:pPr eaLnBrk="1" hangingPunct="1"/>
            <a:endParaRPr lang="en-US" altLang="en-US">
              <a:ea typeface="等线" charset="-122"/>
            </a:endParaRPr>
          </a:p>
        </p:txBody>
      </p:sp>
      <p:sp>
        <p:nvSpPr>
          <p:cNvPr id="68611" name="灯片编号占位符 1"/>
          <p:cNvSpPr txBox="1">
            <a:spLocks noGrp="1" noChangeArrowheads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defTabSz="9906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defTabSz="9906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defTabSz="9906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defTabSz="9906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/>
            <a:fld id="{C2EF5F39-30ED-454F-A985-0B9BD347177D}" type="slidenum">
              <a:rPr lang="en-US" altLang="zh-CN" sz="1300" b="0">
                <a:latin typeface="Arial" panose="020B0604020202020204" pitchFamily="34" charset="0"/>
              </a:rPr>
              <a:pPr algn="r" eaLnBrk="1" hangingPunct="1"/>
              <a:t>2</a:t>
            </a:fld>
            <a:endParaRPr lang="en-US" altLang="zh-CN" sz="13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4670" y="767596"/>
            <a:ext cx="6314723" cy="383798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4670" y="767596"/>
            <a:ext cx="6314723" cy="383798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324EB234-E221-4205-A7A2-A7FDE26E5B12}" type="slidenum">
              <a:rPr lang="zh-CN" altLang="en-US" b="0" smtClean="0">
                <a:latin typeface="等线" charset="-122"/>
                <a:ea typeface="等线" charset="-122"/>
              </a:rPr>
              <a:pPr/>
              <a:t>28</a:t>
            </a:fld>
            <a:endParaRPr lang="en-US" altLang="zh-CN" b="0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2186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DFF0183-67F9-47EA-81CA-E053B42634F8}"/>
              </a:ext>
            </a:extLst>
          </p:cNvPr>
          <p:cNvSpPr/>
          <p:nvPr userDrawn="1"/>
        </p:nvSpPr>
        <p:spPr>
          <a:xfrm>
            <a:off x="11255433" y="122527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0319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19035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3931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523359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1353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DFF0183-67F9-47EA-81CA-E053B42634F8}"/>
              </a:ext>
            </a:extLst>
          </p:cNvPr>
          <p:cNvSpPr/>
          <p:nvPr userDrawn="1"/>
        </p:nvSpPr>
        <p:spPr>
          <a:xfrm>
            <a:off x="10980266" y="242846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58900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5F1ECFB-A450-43FF-98EA-515149B90458}" type="datetimeFigureOut">
              <a:rPr lang="en-US"/>
              <a:pPr>
                <a:defRPr/>
              </a:pPr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29228054-335F-4AD7-9C4B-11F34B8D8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6327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69AD7BE-2EDC-4F89-82C5-6BBFC70E0F9F}" type="datetimeFigureOut">
              <a:rPr lang="en-US"/>
              <a:pPr>
                <a:defRPr/>
              </a:pPr>
              <a:t>1/22/2026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5947E47F-96C9-4A25-A6B0-472CEC8703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00748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4A3D4-7B7A-403C-A4D4-7EA4D3E76227}" type="datetimeFigureOut">
              <a:rPr lang="en-US"/>
              <a:pPr>
                <a:defRPr/>
              </a:pPr>
              <a:t>1/22/2026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BADCA-88BF-4575-8A9D-250DCAAD8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1381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B4A3D4-7B7A-403C-A4D4-7EA4D3E76227}" type="datetimeFigureOut">
              <a:rPr lang="en-US"/>
              <a:pPr>
                <a:defRPr/>
              </a:pPr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9BF677-7D26-44CE-928F-0B74A35B4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098" r:id="rId7"/>
    <p:sldLayoutId id="2147484103" r:id="rId8"/>
    <p:sldLayoutId id="2147484091" r:id="rId9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等线 Light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等线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等线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等线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FF211-38B2-44EE-B7B3-760A906B6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3012" y="1673525"/>
            <a:ext cx="9144000" cy="1094566"/>
          </a:xfrm>
        </p:spPr>
        <p:txBody>
          <a:bodyPr>
            <a:normAutofit/>
          </a:bodyPr>
          <a:lstStyle/>
          <a:p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E2074-003E-4614-90E4-ED64A26CE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3012" y="2897487"/>
            <a:ext cx="9144000" cy="1655762"/>
          </a:xfrm>
        </p:spPr>
        <p:txBody>
          <a:bodyPr>
            <a:normAutofit/>
          </a:bodyPr>
          <a:lstStyle/>
          <a:p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103: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uôi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ươi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6C7389-C796-422A-B394-16B944BEEC8B}"/>
              </a:ext>
            </a:extLst>
          </p:cNvPr>
          <p:cNvSpPr/>
          <p:nvPr/>
        </p:nvSpPr>
        <p:spPr>
          <a:xfrm>
            <a:off x="9331922" y="46068"/>
            <a:ext cx="2860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DC26EC-8F5C-4865-AD68-7057AFB265A8}"/>
              </a:ext>
            </a:extLst>
          </p:cNvPr>
          <p:cNvSpPr/>
          <p:nvPr/>
        </p:nvSpPr>
        <p:spPr>
          <a:xfrm>
            <a:off x="11088481" y="62896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67628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3807912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583" y="3914888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noProof="0" smtClean="0">
                <a:latin typeface=".VnAvant" pitchFamily="34" charset="0"/>
                <a:cs typeface="Arial" panose="020B0604020202020204" pitchFamily="34" charset="0"/>
              </a:rPr>
              <a:t>b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69722" y="2696638"/>
            <a:ext cx="3001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smtClean="0"/>
              <a:t>b</a:t>
            </a:r>
            <a:r>
              <a:rPr lang="en-US" sz="6600" smtClean="0">
                <a:solidFill>
                  <a:srgbClr val="FF0000"/>
                </a:solidFill>
              </a:rPr>
              <a:t>­ưëi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41789" y="3915202"/>
            <a:ext cx="2137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smtClean="0">
                <a:solidFill>
                  <a:srgbClr val="FF0000"/>
                </a:solidFill>
              </a:rPr>
              <a:t>­ưë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6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6060" y="4371102"/>
            <a:ext cx="4251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latin typeface=".VnAvant" pitchFamily="34" charset="0"/>
              </a:rPr>
              <a:t> </a:t>
            </a:r>
            <a:r>
              <a:rPr lang="en-US" sz="6000" smtClean="0"/>
              <a:t>qu¶</a:t>
            </a:r>
            <a:r>
              <a:rPr lang="en-US" sz="6000" b="1" smtClean="0">
                <a:latin typeface=".VnAvant" pitchFamily="34" charset="0"/>
              </a:rPr>
              <a:t> b</a:t>
            </a:r>
            <a:r>
              <a:rPr lang="en-US" sz="6000" smtClean="0">
                <a:solidFill>
                  <a:srgbClr val="FF0000"/>
                </a:solidFill>
              </a:rPr>
              <a:t>­ưëi</a:t>
            </a:r>
            <a:r>
              <a:rPr lang="en-US" sz="6000" b="1" smtClean="0">
                <a:solidFill>
                  <a:srgbClr val="FF0000"/>
                </a:solidFill>
                <a:latin typeface=".VnAvant" pitchFamily="34" charset="0"/>
              </a:rPr>
              <a:t>  </a:t>
            </a:r>
            <a:endParaRPr lang="en-US" sz="6000" b="1">
              <a:solidFill>
                <a:schemeClr val="tx1"/>
              </a:solidFill>
              <a:latin typeface=".VnAvant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915" y="1760128"/>
            <a:ext cx="3084512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609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6447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vi-VN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MỞ RỘNG VỐN TỪ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690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4113" y="2732502"/>
            <a:ext cx="398992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/>
              <a:t>b</a:t>
            </a:r>
            <a:r>
              <a:rPr lang="en-US" sz="4400" smtClean="0"/>
              <a:t>uång chuèi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0072" y="2737444"/>
            <a:ext cx="284563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/>
              <a:t>c</a:t>
            </a:r>
            <a:r>
              <a:rPr lang="en-US" sz="4400" smtClean="0"/>
              <a:t>on muçi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5475" y="5751215"/>
            <a:ext cx="286855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.VnAvant" pitchFamily="34" charset="0"/>
              </a:rPr>
              <a:t> </a:t>
            </a:r>
            <a:r>
              <a:rPr lang="en-US" sz="4400" smtClean="0"/>
              <a:t>®Üa muèi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68336" y="5793548"/>
            <a:ext cx="350807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/>
              <a:t>b</a:t>
            </a:r>
            <a:r>
              <a:rPr lang="en-US" sz="4400" b="1" smtClean="0">
                <a:latin typeface=".VnAvant" pitchFamily="34" charset="0"/>
              </a:rPr>
              <a:t>u«ng l­ưíi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12966" y="2732503"/>
            <a:ext cx="300697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/>
              <a:t>tư¬i c­ưêi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14304" y="5751215"/>
            <a:ext cx="338624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.VnAvant" pitchFamily="34" charset="0"/>
              </a:rPr>
              <a:t> c­ưìi ngùa­</a:t>
            </a:r>
            <a:endParaRPr lang="en-US" sz="4400" b="1">
              <a:latin typeface=".VnAvant" pitchFamily="34" charset="0"/>
            </a:endParaRPr>
          </a:p>
        </p:txBody>
      </p:sp>
      <p:pic>
        <p:nvPicPr>
          <p:cNvPr id="14" name="Picture 8" descr="buồng chuố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9650" y="844550"/>
            <a:ext cx="1803400" cy="1739900"/>
          </a:xfrm>
          <a:prstGeom prst="rect">
            <a:avLst/>
          </a:prstGeom>
          <a:noFill/>
        </p:spPr>
      </p:pic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18" y="3784806"/>
            <a:ext cx="2478088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8" y="3777604"/>
            <a:ext cx="29337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8" y="923131"/>
            <a:ext cx="2763837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37" y="700209"/>
            <a:ext cx="1738312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731" y="3480006"/>
            <a:ext cx="2747963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99397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4113" y="2732502"/>
            <a:ext cx="398992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/>
              <a:t>b</a:t>
            </a:r>
            <a:r>
              <a:rPr lang="en-US" sz="4400" smtClean="0"/>
              <a:t>uång chuèi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0072" y="2737444"/>
            <a:ext cx="284563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/>
              <a:t>c</a:t>
            </a:r>
            <a:r>
              <a:rPr lang="en-US" sz="4400" smtClean="0"/>
              <a:t>on muçi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105" y="4361327"/>
            <a:ext cx="286855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.VnAvant" pitchFamily="34" charset="0"/>
              </a:rPr>
              <a:t> </a:t>
            </a:r>
            <a:r>
              <a:rPr lang="en-US" sz="4400" smtClean="0"/>
              <a:t>®Üa muèi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12966" y="4403660"/>
            <a:ext cx="350807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/>
              <a:t>b</a:t>
            </a:r>
            <a:r>
              <a:rPr lang="en-US" sz="4400" b="1" smtClean="0">
                <a:latin typeface=".VnAvant" pitchFamily="34" charset="0"/>
              </a:rPr>
              <a:t>u«ng l­ưíi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12966" y="2732503"/>
            <a:ext cx="300697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/>
              <a:t>tư¬i c­ưêi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58934" y="4361327"/>
            <a:ext cx="338624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.VnAvant" pitchFamily="34" charset="0"/>
              </a:rPr>
              <a:t> c­ưìi ngùa­</a:t>
            </a:r>
            <a:endParaRPr lang="en-US" sz="4400" b="1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1078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A44A802-DB2E-4E88-B0A9-1952BC59054C}"/>
              </a:ext>
            </a:extLst>
          </p:cNvPr>
          <p:cNvSpPr/>
          <p:nvPr/>
        </p:nvSpPr>
        <p:spPr>
          <a:xfrm>
            <a:off x="4660349" y="2802146"/>
            <a:ext cx="3132529" cy="131251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80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cs typeface="Calibri" panose="020F0502020204030204" pitchFamily="34" charset="0"/>
              </a:rPr>
              <a:t>u</a:t>
            </a:r>
            <a:r>
              <a:rPr lang="en-US" sz="8000" b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cs typeface="Calibri" panose="020F0502020204030204" pitchFamily="34" charset="0"/>
              </a:rPr>
              <a:t>«i</a:t>
            </a:r>
            <a:endParaRPr lang="en-US" sz="8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5B12F17-6174-4B74-BDBD-B81CA1E9A78D}"/>
              </a:ext>
            </a:extLst>
          </p:cNvPr>
          <p:cNvSpPr/>
          <p:nvPr/>
        </p:nvSpPr>
        <p:spPr>
          <a:xfrm>
            <a:off x="5041273" y="4755790"/>
            <a:ext cx="3132530" cy="140804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8000" b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cs typeface="Calibri" panose="020F0502020204030204" pitchFamily="34" charset="0"/>
              </a:rPr>
              <a:t>­ươi</a:t>
            </a:r>
            <a:endParaRPr lang="en-US" sz="8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itchFamily="34" charset="0"/>
              <a:cs typeface="Calibri" panose="020F0502020204030204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259AD090-D797-4DF5-9391-80CFD9494C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" t="2780" r="8008" b="-2383"/>
          <a:stretch/>
        </p:blipFill>
        <p:spPr>
          <a:xfrm>
            <a:off x="5321300" y="1155143"/>
            <a:ext cx="1924658" cy="1759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5EFA1364-6E01-4C87-B036-2893DDB9E4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435" y="1055433"/>
            <a:ext cx="899069" cy="89906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8620" y="2189478"/>
            <a:ext cx="2957709" cy="584775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b</a:t>
            </a:r>
            <a:r>
              <a:rPr lang="en-US" sz="3200" smtClean="0"/>
              <a:t>uång chuèi</a:t>
            </a:r>
            <a:endParaRPr lang="en-US" sz="3200" b="1"/>
          </a:p>
        </p:txBody>
      </p:sp>
      <p:sp>
        <p:nvSpPr>
          <p:cNvPr id="29" name="TextBox 28"/>
          <p:cNvSpPr txBox="1"/>
          <p:nvPr/>
        </p:nvSpPr>
        <p:spPr>
          <a:xfrm>
            <a:off x="445950" y="3559671"/>
            <a:ext cx="2890379" cy="58477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c</a:t>
            </a:r>
            <a:r>
              <a:rPr lang="en-US" sz="3200" smtClean="0"/>
              <a:t>on muçi</a:t>
            </a:r>
            <a:endParaRPr lang="en-US" sz="3200" b="1"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0986" y="5065968"/>
            <a:ext cx="2945344" cy="58477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/>
              <a:t>tư</a:t>
            </a:r>
            <a:r>
              <a:rPr lang="en-US" sz="3200" b="1" smtClean="0">
                <a:latin typeface=".VnAvant" pitchFamily="34" charset="0"/>
              </a:rPr>
              <a:t>¬i c­ưêi</a:t>
            </a:r>
            <a:endParaRPr lang="en-US" sz="3200" b="1">
              <a:latin typeface=".VnAvant" pitchFamily="34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304478" y="539683"/>
            <a:ext cx="10985822" cy="64583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2.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Tiếng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nào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err="1">
                <a:solidFill>
                  <a:prstClr val="black"/>
                </a:solidFill>
                <a:latin typeface="UTM Avo" panose="02040603050506020204" pitchFamily="18" charset="0"/>
              </a:rPr>
              <a:t>vần</a:t>
            </a:r>
            <a:r>
              <a:rPr lang="en-US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b="1" smtClean="0">
                <a:solidFill>
                  <a:srgbClr val="FF0000"/>
                </a:solidFill>
                <a:latin typeface="UTM Avo" panose="02040603050506020204" pitchFamily="18" charset="0"/>
              </a:rPr>
              <a:t>uôi</a:t>
            </a:r>
            <a:r>
              <a:rPr lang="en-US" smtClean="0">
                <a:solidFill>
                  <a:prstClr val="black"/>
                </a:solidFill>
                <a:latin typeface="UTM Avo" panose="02040603050506020204" pitchFamily="18" charset="0"/>
              </a:rPr>
              <a:t>?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Tiếng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nào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mtClean="0">
                <a:solidFill>
                  <a:prstClr val="black"/>
                </a:solidFill>
                <a:latin typeface="UTM Avo" panose="02040603050506020204" pitchFamily="18" charset="0"/>
              </a:rPr>
              <a:t>vần</a:t>
            </a:r>
            <a:r>
              <a:rPr lang="en-US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mtClean="0">
                <a:solidFill>
                  <a:prstClr val="black"/>
                </a:solidFill>
                <a:latin typeface="UTM Avo" panose="02040603050506020204" pitchFamily="18" charset="0"/>
              </a:rPr>
              <a:t>­­</a:t>
            </a:r>
            <a:r>
              <a:rPr lang="en-US" b="1" smtClean="0">
                <a:solidFill>
                  <a:srgbClr val="FF0000"/>
                </a:solidFill>
                <a:latin typeface="UTM Avo" panose="02040603050506020204" pitchFamily="18" charset="0"/>
              </a:rPr>
              <a:t>ươi</a:t>
            </a:r>
            <a:r>
              <a:rPr lang="en-US" smtClean="0">
                <a:solidFill>
                  <a:prstClr val="black"/>
                </a:solidFill>
                <a:latin typeface="UTM Avo" panose="02040603050506020204" pitchFamily="18" charset="0"/>
              </a:rPr>
              <a:t>?</a:t>
            </a:r>
            <a:endParaRPr lang="en-US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C580EC0-1A68-4FE0-A5B8-58ED898E2B2C}"/>
              </a:ext>
            </a:extLst>
          </p:cNvPr>
          <p:cNvCxnSpPr>
            <a:cxnSpLocks/>
          </p:cNvCxnSpPr>
          <p:nvPr/>
        </p:nvCxnSpPr>
        <p:spPr>
          <a:xfrm>
            <a:off x="3352800" y="2802146"/>
            <a:ext cx="1688473" cy="4229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C580EC0-1A68-4FE0-A5B8-58ED898E2B2C}"/>
              </a:ext>
            </a:extLst>
          </p:cNvPr>
          <p:cNvCxnSpPr>
            <a:cxnSpLocks/>
          </p:cNvCxnSpPr>
          <p:nvPr/>
        </p:nvCxnSpPr>
        <p:spPr>
          <a:xfrm flipV="1">
            <a:off x="3275984" y="3642347"/>
            <a:ext cx="1918697" cy="3577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C580EC0-1A68-4FE0-A5B8-58ED898E2B2C}"/>
              </a:ext>
            </a:extLst>
          </p:cNvPr>
          <p:cNvCxnSpPr>
            <a:cxnSpLocks/>
          </p:cNvCxnSpPr>
          <p:nvPr/>
        </p:nvCxnSpPr>
        <p:spPr>
          <a:xfrm>
            <a:off x="3200400" y="5152769"/>
            <a:ext cx="1994281" cy="4979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C580EC0-1A68-4FE0-A5B8-58ED898E2B2C}"/>
              </a:ext>
            </a:extLst>
          </p:cNvPr>
          <p:cNvCxnSpPr>
            <a:cxnSpLocks/>
          </p:cNvCxnSpPr>
          <p:nvPr/>
        </p:nvCxnSpPr>
        <p:spPr>
          <a:xfrm flipV="1">
            <a:off x="7647709" y="2914833"/>
            <a:ext cx="1324404" cy="5004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C580EC0-1A68-4FE0-A5B8-58ED898E2B2C}"/>
              </a:ext>
            </a:extLst>
          </p:cNvPr>
          <p:cNvCxnSpPr>
            <a:cxnSpLocks/>
            <a:stCxn id="11" idx="6"/>
          </p:cNvCxnSpPr>
          <p:nvPr/>
        </p:nvCxnSpPr>
        <p:spPr>
          <a:xfrm flipV="1">
            <a:off x="8173803" y="5315056"/>
            <a:ext cx="943479" cy="1447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917148" y="2189478"/>
            <a:ext cx="2945344" cy="58477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/>
              <a:t>®Üa muèi</a:t>
            </a:r>
            <a:endParaRPr lang="en-US" sz="3200" b="1"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72113" y="3415276"/>
            <a:ext cx="2890379" cy="58477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atin typeface=".VnAvant" pitchFamily="34" charset="0"/>
              </a:rPr>
              <a:t>cưìi ngùa</a:t>
            </a:r>
            <a:endParaRPr lang="en-US" sz="3200" b="1"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010896" y="5065968"/>
            <a:ext cx="2945344" cy="58477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b</a:t>
            </a:r>
            <a:r>
              <a:rPr lang="en-US" sz="3200" smtClean="0"/>
              <a:t>u«ng lư­íi</a:t>
            </a:r>
            <a:endParaRPr lang="en-US" sz="3200" b="1">
              <a:latin typeface=".VnAvant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C580EC0-1A68-4FE0-A5B8-58ED898E2B2C}"/>
              </a:ext>
            </a:extLst>
          </p:cNvPr>
          <p:cNvCxnSpPr>
            <a:cxnSpLocks/>
          </p:cNvCxnSpPr>
          <p:nvPr/>
        </p:nvCxnSpPr>
        <p:spPr>
          <a:xfrm flipV="1">
            <a:off x="7792878" y="3830774"/>
            <a:ext cx="1324404" cy="12011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22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054" y="463826"/>
            <a:ext cx="5823751" cy="517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4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772119" y="3447143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Nghỉ</a:t>
            </a:r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8725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giải</a:t>
            </a:r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8725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lao</a:t>
            </a:r>
            <a:endParaRPr lang="en-US" sz="8725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756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79137" y="3429000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TẬP ĐỌC</a:t>
            </a:r>
          </a:p>
        </p:txBody>
      </p:sp>
    </p:spTree>
    <p:extLst>
      <p:ext uri="{BB962C8B-B14F-4D97-AF65-F5344CB8AC3E}">
        <p14:creationId xmlns:p14="http://schemas.microsoft.com/office/powerpoint/2010/main" val="3402247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6792" b="2798"/>
          <a:stretch/>
        </p:blipFill>
        <p:spPr>
          <a:xfrm>
            <a:off x="1375467" y="877824"/>
            <a:ext cx="9483766" cy="543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721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445"/>
          <a:stretch/>
        </p:blipFill>
        <p:spPr>
          <a:xfrm>
            <a:off x="486569" y="507920"/>
            <a:ext cx="11371602" cy="6081566"/>
          </a:xfrm>
          <a:prstGeom prst="rect">
            <a:avLst/>
          </a:prstGeom>
        </p:spPr>
      </p:pic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7554772" y="1000272"/>
            <a:ext cx="198393" cy="556002"/>
            <a:chOff x="9338444" y="719956"/>
            <a:chExt cx="189196" cy="536029"/>
          </a:xfrm>
        </p:grpSpPr>
        <p:cxnSp>
          <p:nvCxnSpPr>
            <p:cNvPr id="17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3781899" y="3028947"/>
            <a:ext cx="198393" cy="556002"/>
            <a:chOff x="9338444" y="719956"/>
            <a:chExt cx="189196" cy="536029"/>
          </a:xfrm>
        </p:grpSpPr>
        <p:cxnSp>
          <p:nvCxnSpPr>
            <p:cNvPr id="20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3505320" y="5595498"/>
            <a:ext cx="198393" cy="556002"/>
            <a:chOff x="9338444" y="719956"/>
            <a:chExt cx="189196" cy="536029"/>
          </a:xfrm>
        </p:grpSpPr>
        <p:cxnSp>
          <p:nvCxnSpPr>
            <p:cNvPr id="23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8904736" y="4816241"/>
            <a:ext cx="198393" cy="556002"/>
            <a:chOff x="9338444" y="719956"/>
            <a:chExt cx="189196" cy="536029"/>
          </a:xfrm>
        </p:grpSpPr>
        <p:cxnSp>
          <p:nvCxnSpPr>
            <p:cNvPr id="26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9932533" y="5838948"/>
            <a:ext cx="198394" cy="556002"/>
            <a:chOff x="9338444" y="719956"/>
            <a:chExt cx="189197" cy="536029"/>
          </a:xfrm>
        </p:grpSpPr>
        <p:cxnSp>
          <p:nvCxnSpPr>
            <p:cNvPr id="29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7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3648159" y="1544759"/>
            <a:ext cx="198393" cy="556002"/>
            <a:chOff x="9338444" y="719956"/>
            <a:chExt cx="189196" cy="536029"/>
          </a:xfrm>
        </p:grpSpPr>
        <p:cxnSp>
          <p:nvCxnSpPr>
            <p:cNvPr id="33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3025944" y="3987427"/>
            <a:ext cx="198393" cy="556002"/>
            <a:chOff x="9338444" y="719956"/>
            <a:chExt cx="189196" cy="536029"/>
          </a:xfrm>
        </p:grpSpPr>
        <p:cxnSp>
          <p:nvCxnSpPr>
            <p:cNvPr id="36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8697912" y="2831009"/>
            <a:ext cx="198393" cy="556002"/>
            <a:chOff x="9338444" y="719956"/>
            <a:chExt cx="189196" cy="536029"/>
          </a:xfrm>
        </p:grpSpPr>
        <p:cxnSp>
          <p:nvCxnSpPr>
            <p:cNvPr id="39" name="Straight Connector 13"/>
            <p:cNvCxnSpPr>
              <a:cxnSpLocks noChangeShapeType="1"/>
            </p:cNvCxnSpPr>
            <p:nvPr/>
          </p:nvCxnSpPr>
          <p:spPr bwMode="auto">
            <a:xfrm flipH="1">
              <a:off x="9338444" y="719956"/>
              <a:ext cx="115095" cy="5249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Straight Connector 14"/>
            <p:cNvCxnSpPr>
              <a:cxnSpLocks noChangeShapeType="1"/>
            </p:cNvCxnSpPr>
            <p:nvPr/>
          </p:nvCxnSpPr>
          <p:spPr bwMode="auto">
            <a:xfrm flipH="1">
              <a:off x="9412546" y="731057"/>
              <a:ext cx="115094" cy="5249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42" name="Straight Connector 41"/>
          <p:cNvCxnSpPr>
            <a:cxnSpLocks/>
          </p:cNvCxnSpPr>
          <p:nvPr/>
        </p:nvCxnSpPr>
        <p:spPr>
          <a:xfrm flipV="1">
            <a:off x="1964267" y="1511301"/>
            <a:ext cx="1160874" cy="127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</p:cNvCxnSpPr>
          <p:nvPr/>
        </p:nvCxnSpPr>
        <p:spPr>
          <a:xfrm flipV="1">
            <a:off x="7112383" y="3919536"/>
            <a:ext cx="1160874" cy="127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cxnSpLocks/>
          </p:cNvCxnSpPr>
          <p:nvPr/>
        </p:nvCxnSpPr>
        <p:spPr>
          <a:xfrm flipV="1">
            <a:off x="4801295" y="1544759"/>
            <a:ext cx="1683846" cy="115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cxnSpLocks/>
          </p:cNvCxnSpPr>
          <p:nvPr/>
        </p:nvCxnSpPr>
        <p:spPr>
          <a:xfrm>
            <a:off x="885371" y="3124850"/>
            <a:ext cx="16593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cxnSpLocks/>
          </p:cNvCxnSpPr>
          <p:nvPr/>
        </p:nvCxnSpPr>
        <p:spPr>
          <a:xfrm>
            <a:off x="1675606" y="6106570"/>
            <a:ext cx="1680553" cy="207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>
            <a:off x="2190152" y="5595498"/>
            <a:ext cx="12385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9489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0"/>
            <a:ext cx="11303000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图片 73734" descr="PPT素材-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850" y="3817938"/>
            <a:ext cx="374015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4"/>
          <p:cNvSpPr txBox="1">
            <a:spLocks noChangeArrowheads="1"/>
          </p:cNvSpPr>
          <p:nvPr/>
        </p:nvSpPr>
        <p:spPr bwMode="auto">
          <a:xfrm>
            <a:off x="2941983" y="2875004"/>
            <a:ext cx="6604000" cy="110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defTabSz="12192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defTabSz="12192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defTabSz="12192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defTabSz="12192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defTabSz="1219200" eaLnBrk="0" hangingPunct="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400" dirty="0">
                <a:solidFill>
                  <a:schemeClr val="accent5"/>
                </a:solidFill>
                <a:latin typeface="UTM Avo" panose="02040603050506020204" pitchFamily="18" charset="0"/>
              </a:rPr>
              <a:t>KHỞI ĐỘNG</a:t>
            </a:r>
            <a:endParaRPr lang="en-US" altLang="en-US" sz="6400" dirty="0">
              <a:solidFill>
                <a:schemeClr val="accent5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Box 6"/>
          <p:cNvSpPr txBox="1">
            <a:spLocks noChangeArrowheads="1"/>
          </p:cNvSpPr>
          <p:nvPr/>
        </p:nvSpPr>
        <p:spPr bwMode="auto">
          <a:xfrm>
            <a:off x="4291555" y="446357"/>
            <a:ext cx="4937442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UTM Avo" panose="02040603050506020204" pitchFamily="18" charset="0"/>
              </a:rPr>
              <a:t>LUYỆN ĐỌC TỪ KHÓ </a:t>
            </a:r>
          </a:p>
        </p:txBody>
      </p:sp>
      <p:grpSp>
        <p:nvGrpSpPr>
          <p:cNvPr id="18436" name="Group 16"/>
          <p:cNvGrpSpPr>
            <a:grpSpLocks/>
          </p:cNvGrpSpPr>
          <p:nvPr/>
        </p:nvGrpSpPr>
        <p:grpSpPr bwMode="auto">
          <a:xfrm>
            <a:off x="1830658" y="1475096"/>
            <a:ext cx="9859236" cy="3649172"/>
            <a:chOff x="6423096" y="1913476"/>
            <a:chExt cx="4898416" cy="3649520"/>
          </a:xfrm>
        </p:grpSpPr>
        <p:sp>
          <p:nvSpPr>
            <p:cNvPr id="18437" name="TextBox 8"/>
            <p:cNvSpPr txBox="1">
              <a:spLocks noChangeArrowheads="1"/>
            </p:cNvSpPr>
            <p:nvPr/>
          </p:nvSpPr>
          <p:spPr bwMode="auto">
            <a:xfrm>
              <a:off x="6423096" y="1913476"/>
              <a:ext cx="1699737" cy="923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5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dưới suối</a:t>
              </a:r>
              <a:endParaRPr lang="en-US" altLang="en-US" sz="52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38" name="TextBox 9"/>
            <p:cNvSpPr txBox="1">
              <a:spLocks noChangeArrowheads="1"/>
            </p:cNvSpPr>
            <p:nvPr/>
          </p:nvSpPr>
          <p:spPr bwMode="auto">
            <a:xfrm>
              <a:off x="8872304" y="1913476"/>
              <a:ext cx="1878138" cy="923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5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</a:t>
              </a:r>
              <a:r>
                <a:rPr lang="vi-VN" altLang="en-US" sz="5200" dirty="0">
                  <a:solidFill>
                    <a:srgbClr val="002060"/>
                  </a:solidFill>
                  <a:latin typeface="UTM Avo" panose="02040603050506020204" pitchFamily="18" charset="0"/>
                </a:rPr>
                <a:t>đôi cánh</a:t>
              </a:r>
              <a:endParaRPr lang="en-US" altLang="en-US" sz="52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39" name="TextBox 10"/>
            <p:cNvSpPr txBox="1">
              <a:spLocks noChangeArrowheads="1"/>
            </p:cNvSpPr>
            <p:nvPr/>
          </p:nvSpPr>
          <p:spPr bwMode="auto">
            <a:xfrm>
              <a:off x="6423096" y="3291917"/>
              <a:ext cx="2219805" cy="923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5200" dirty="0">
                  <a:solidFill>
                    <a:srgbClr val="002060"/>
                  </a:solidFill>
                  <a:latin typeface="UTM Avo" panose="02040603050506020204" pitchFamily="18" charset="0"/>
                </a:rPr>
                <a:t>hó</a:t>
              </a:r>
              <a:r>
                <a:rPr lang="vi-VN" altLang="en-US" sz="5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t trên cây</a:t>
              </a:r>
              <a:endParaRPr lang="en-US" altLang="en-US" sz="52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41" name="TextBox 12"/>
            <p:cNvSpPr txBox="1">
              <a:spLocks noChangeArrowheads="1"/>
            </p:cNvSpPr>
            <p:nvPr/>
          </p:nvSpPr>
          <p:spPr bwMode="auto">
            <a:xfrm>
              <a:off x="9082592" y="3291917"/>
              <a:ext cx="2238920" cy="923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5200" dirty="0">
                  <a:solidFill>
                    <a:srgbClr val="002060"/>
                  </a:solidFill>
                  <a:latin typeface="UTM Avo" panose="02040603050506020204" pitchFamily="18" charset="0"/>
                </a:rPr>
                <a:t>b</a:t>
              </a:r>
              <a:r>
                <a:rPr lang="vi-VN" altLang="en-US" sz="5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ay trên trời</a:t>
              </a:r>
              <a:endParaRPr lang="en-US" altLang="en-US" sz="52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43" name="TextBox 14"/>
            <p:cNvSpPr txBox="1">
              <a:spLocks noChangeArrowheads="1"/>
            </p:cNvSpPr>
            <p:nvPr/>
          </p:nvSpPr>
          <p:spPr bwMode="auto">
            <a:xfrm>
              <a:off x="6423096" y="4670359"/>
              <a:ext cx="1926720" cy="892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5200" dirty="0">
                  <a:solidFill>
                    <a:srgbClr val="002060"/>
                  </a:solidFill>
                  <a:latin typeface="UTM Avo" panose="02040603050506020204" pitchFamily="18" charset="0"/>
                </a:rPr>
                <a:t>x</a:t>
              </a:r>
              <a:r>
                <a:rPr lang="vi-VN" altLang="en-US" sz="5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uống đây</a:t>
              </a:r>
              <a:endParaRPr lang="en-US" altLang="en-US" sz="52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764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8"/>
          <p:cNvSpPr>
            <a:spLocks noChangeArrowheads="1"/>
          </p:cNvSpPr>
          <p:nvPr/>
        </p:nvSpPr>
        <p:spPr bwMode="auto">
          <a:xfrm>
            <a:off x="-15875" y="3554413"/>
            <a:ext cx="3127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latin typeface="UTM Avo"/>
              </a:rPr>
              <a:t>.</a:t>
            </a:r>
            <a:endParaRPr lang="en-US" sz="3600">
              <a:latin typeface="Calibri" pitchFamily="34" charset="0"/>
            </a:endParaRPr>
          </a:p>
        </p:txBody>
      </p:sp>
      <p:sp>
        <p:nvSpPr>
          <p:cNvPr id="39938" name="Text Box 9"/>
          <p:cNvSpPr txBox="1">
            <a:spLocks noChangeArrowheads="1"/>
          </p:cNvSpPr>
          <p:nvPr/>
        </p:nvSpPr>
        <p:spPr bwMode="auto">
          <a:xfrm>
            <a:off x="0" y="152400"/>
            <a:ext cx="12192000" cy="618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smtClean="0">
                <a:solidFill>
                  <a:srgbClr val="FF0000"/>
                </a:solidFill>
              </a:rPr>
              <a:t>C¸ vµ </a:t>
            </a:r>
            <a:r>
              <a:rPr lang="en-US" sz="5000">
                <a:solidFill>
                  <a:srgbClr val="FF0000"/>
                </a:solidFill>
              </a:rPr>
              <a:t>chim</a:t>
            </a:r>
            <a:endParaRPr lang="en-US" sz="5000"/>
          </a:p>
          <a:p>
            <a:r>
              <a:rPr lang="en-US" sz="5000"/>
              <a:t>     </a:t>
            </a:r>
            <a:r>
              <a:rPr lang="en-US" sz="5000" smtClean="0"/>
              <a:t>C¸ </a:t>
            </a:r>
            <a:r>
              <a:rPr lang="en-US" sz="5000"/>
              <a:t>bơi dưới suối </a:t>
            </a:r>
            <a:r>
              <a:rPr lang="en-US" sz="5000" smtClean="0"/>
              <a:t>thÊy </a:t>
            </a:r>
            <a:r>
              <a:rPr lang="en-US" sz="5000"/>
              <a:t>chim </a:t>
            </a:r>
            <a:r>
              <a:rPr lang="en-US" sz="5000" smtClean="0"/>
              <a:t>hãt trªn c©y</a:t>
            </a:r>
            <a:r>
              <a:rPr lang="en-US" sz="5000"/>
              <a:t>, </a:t>
            </a:r>
            <a:r>
              <a:rPr lang="en-US" sz="5000" smtClean="0"/>
              <a:t>bÌn </a:t>
            </a:r>
            <a:r>
              <a:rPr lang="en-US" sz="5000"/>
              <a:t>rủ:</a:t>
            </a:r>
          </a:p>
          <a:p>
            <a:r>
              <a:rPr lang="en-US" sz="5000"/>
              <a:t>    -  </a:t>
            </a:r>
            <a:r>
              <a:rPr lang="en-US" sz="5000" smtClean="0"/>
              <a:t>Nµy b¹n chim </a:t>
            </a:r>
            <a:r>
              <a:rPr lang="en-US" sz="5000"/>
              <a:t>¬</a:t>
            </a:r>
            <a:r>
              <a:rPr lang="en-US" sz="5000" smtClean="0"/>
              <a:t>i</a:t>
            </a:r>
            <a:r>
              <a:rPr lang="en-US" sz="5000"/>
              <a:t>!</a:t>
            </a:r>
          </a:p>
          <a:p>
            <a:r>
              <a:rPr lang="en-US" sz="5000"/>
              <a:t>     Chim </a:t>
            </a:r>
            <a:r>
              <a:rPr lang="en-US" sz="5000" smtClean="0"/>
              <a:t>cã biÕt b¬i</a:t>
            </a:r>
            <a:endParaRPr lang="en-US" sz="5000"/>
          </a:p>
          <a:p>
            <a:r>
              <a:rPr lang="en-US" sz="5000"/>
              <a:t>     </a:t>
            </a:r>
            <a:r>
              <a:rPr lang="en-US" sz="5000" smtClean="0"/>
              <a:t>Xuèng ®©y mµ ch¬i</a:t>
            </a:r>
            <a:endParaRPr lang="en-US" sz="5000"/>
          </a:p>
          <a:p>
            <a:r>
              <a:rPr lang="en-US" sz="5000"/>
              <a:t>     </a:t>
            </a:r>
            <a:r>
              <a:rPr lang="en-US" sz="5000" smtClean="0"/>
              <a:t>ThÝch l¾m</a:t>
            </a:r>
            <a:r>
              <a:rPr lang="en-US" sz="5000"/>
              <a:t>! </a:t>
            </a:r>
            <a:r>
              <a:rPr lang="en-US" sz="5000" smtClean="0"/>
              <a:t>ThÝch l¾m</a:t>
            </a:r>
            <a:r>
              <a:rPr lang="en-US" sz="5000"/>
              <a:t>!</a:t>
            </a:r>
          </a:p>
          <a:p>
            <a:r>
              <a:rPr lang="en-US" sz="5000"/>
              <a:t>    Chim </a:t>
            </a:r>
            <a:r>
              <a:rPr lang="en-US" sz="5000" smtClean="0"/>
              <a:t>tr¶ lêi</a:t>
            </a:r>
            <a:r>
              <a:rPr lang="en-US" sz="500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321177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8"/>
          <p:cNvSpPr>
            <a:spLocks noChangeArrowheads="1"/>
          </p:cNvSpPr>
          <p:nvPr/>
        </p:nvSpPr>
        <p:spPr bwMode="auto">
          <a:xfrm>
            <a:off x="-15875" y="3554413"/>
            <a:ext cx="3127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latin typeface="UTM Avo"/>
              </a:rPr>
              <a:t>.</a:t>
            </a:r>
            <a:endParaRPr lang="en-US" sz="3600">
              <a:latin typeface="Calibri" pitchFamily="34" charset="0"/>
            </a:endParaRPr>
          </a:p>
        </p:txBody>
      </p:sp>
      <p:sp>
        <p:nvSpPr>
          <p:cNvPr id="41986" name="Text Box 9"/>
          <p:cNvSpPr txBox="1">
            <a:spLocks noChangeArrowheads="1"/>
          </p:cNvSpPr>
          <p:nvPr/>
        </p:nvSpPr>
        <p:spPr bwMode="auto">
          <a:xfrm>
            <a:off x="171450" y="819150"/>
            <a:ext cx="59436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>
                <a:latin typeface="+mn-lt"/>
              </a:rPr>
              <a:t>Chim trả lời:</a:t>
            </a:r>
          </a:p>
          <a:p>
            <a:pPr>
              <a:buFontTx/>
              <a:buChar char="-"/>
            </a:pPr>
            <a:r>
              <a:rPr lang="en-US" sz="4800">
                <a:latin typeface="+mn-lt"/>
              </a:rPr>
              <a:t>Ôi bạn cá ơi</a:t>
            </a:r>
          </a:p>
          <a:p>
            <a:r>
              <a:rPr lang="en-US" sz="4800">
                <a:latin typeface="+mn-lt"/>
              </a:rPr>
              <a:t>Chim không biết bơi</a:t>
            </a:r>
          </a:p>
          <a:p>
            <a:r>
              <a:rPr lang="en-US" sz="4800">
                <a:latin typeface="+mn-lt"/>
              </a:rPr>
              <a:t>Chim có đôi cánh</a:t>
            </a:r>
          </a:p>
          <a:p>
            <a:r>
              <a:rPr lang="en-US" sz="4800">
                <a:latin typeface="+mn-lt"/>
              </a:rPr>
              <a:t>Chim bay trên trời.</a:t>
            </a:r>
          </a:p>
        </p:txBody>
      </p:sp>
      <p:sp>
        <p:nvSpPr>
          <p:cNvPr id="41988" name="Text Box 9"/>
          <p:cNvSpPr txBox="1">
            <a:spLocks noChangeArrowheads="1"/>
          </p:cNvSpPr>
          <p:nvPr/>
        </p:nvSpPr>
        <p:spPr bwMode="auto">
          <a:xfrm>
            <a:off x="6115050" y="723900"/>
            <a:ext cx="6438900" cy="618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000">
                <a:latin typeface="+mn-lt"/>
              </a:rPr>
              <a:t>Cá nói:</a:t>
            </a:r>
          </a:p>
          <a:p>
            <a:pPr>
              <a:buFontTx/>
              <a:buChar char="-"/>
            </a:pPr>
            <a:r>
              <a:rPr lang="en-US" sz="5000">
                <a:latin typeface="+mn-lt"/>
              </a:rPr>
              <a:t> Không lo chim ơi!</a:t>
            </a:r>
          </a:p>
          <a:p>
            <a:r>
              <a:rPr lang="en-US" sz="5000">
                <a:latin typeface="+mn-lt"/>
              </a:rPr>
              <a:t>Cá bơi dưới </a:t>
            </a:r>
            <a:r>
              <a:rPr lang="en-US" sz="5000" smtClean="0">
                <a:latin typeface="+mn-lt"/>
              </a:rPr>
              <a:t>suối</a:t>
            </a:r>
            <a:endParaRPr lang="en-US" sz="5000">
              <a:latin typeface="+mn-lt"/>
            </a:endParaRPr>
          </a:p>
          <a:p>
            <a:r>
              <a:rPr lang="en-US" sz="5000">
                <a:latin typeface="+mn-lt"/>
              </a:rPr>
              <a:t>Chim bay trên trời</a:t>
            </a:r>
          </a:p>
          <a:p>
            <a:r>
              <a:rPr lang="en-US" sz="5000">
                <a:latin typeface="+mn-lt"/>
              </a:rPr>
              <a:t>Ta cùng đi chơi</a:t>
            </a:r>
          </a:p>
          <a:p>
            <a:r>
              <a:rPr lang="en-US" sz="5000">
                <a:latin typeface="+mn-lt"/>
              </a:rPr>
              <a:t>Thích lắm! Thích lắm!</a:t>
            </a:r>
          </a:p>
          <a:p>
            <a:r>
              <a:rPr lang="en-US" sz="5000">
                <a:latin typeface="+mn-lt"/>
              </a:rPr>
              <a:t>Thế rồi hai bạn cùng đi chơi.</a:t>
            </a:r>
          </a:p>
        </p:txBody>
      </p:sp>
    </p:spTree>
    <p:extLst>
      <p:ext uri="{BB962C8B-B14F-4D97-AF65-F5344CB8AC3E}">
        <p14:creationId xmlns:p14="http://schemas.microsoft.com/office/powerpoint/2010/main" val="38182494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4445"/>
          <a:stretch/>
        </p:blipFill>
        <p:spPr>
          <a:xfrm>
            <a:off x="188685" y="507920"/>
            <a:ext cx="11814629" cy="6350080"/>
          </a:xfrm>
          <a:prstGeom prst="rect">
            <a:avLst/>
          </a:prstGeom>
        </p:spPr>
      </p:pic>
      <p:sp>
        <p:nvSpPr>
          <p:cNvPr id="5" name="6-Point Star 4"/>
          <p:cNvSpPr/>
          <p:nvPr/>
        </p:nvSpPr>
        <p:spPr>
          <a:xfrm>
            <a:off x="246969" y="1199243"/>
            <a:ext cx="407988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6-Point Star 5"/>
          <p:cNvSpPr/>
          <p:nvPr/>
        </p:nvSpPr>
        <p:spPr>
          <a:xfrm>
            <a:off x="248557" y="3820658"/>
            <a:ext cx="406400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6-Point Star 6"/>
          <p:cNvSpPr/>
          <p:nvPr/>
        </p:nvSpPr>
        <p:spPr>
          <a:xfrm>
            <a:off x="5560929" y="6142117"/>
            <a:ext cx="407988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" name="6-Point Star 7"/>
          <p:cNvSpPr/>
          <p:nvPr/>
        </p:nvSpPr>
        <p:spPr>
          <a:xfrm>
            <a:off x="5560929" y="2624891"/>
            <a:ext cx="407988" cy="41592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758136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33" y="200538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59229" y="3461657"/>
            <a:ext cx="8574814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3939322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445"/>
          <a:stretch/>
        </p:blipFill>
        <p:spPr>
          <a:xfrm>
            <a:off x="384723" y="536948"/>
            <a:ext cx="11422554" cy="613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974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/>
          <p:nvPr/>
        </p:nvSpPr>
        <p:spPr>
          <a:xfrm>
            <a:off x="3310466" y="492692"/>
            <a:ext cx="4487907" cy="89338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800" b="0" dirty="0">
                <a:solidFill>
                  <a:prstClr val="black"/>
                </a:solidFill>
                <a:latin typeface="UTM Avo" panose="02040603050506020204" pitchFamily="18" charset="0"/>
              </a:rPr>
              <a:t>? </a:t>
            </a:r>
            <a:r>
              <a:rPr lang="en-US" sz="48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Ghép</a:t>
            </a:r>
            <a:r>
              <a:rPr lang="en-US" sz="48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48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đúng</a:t>
            </a:r>
            <a:endParaRPr lang="en-US" sz="4800" b="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240491" y="1984962"/>
            <a:ext cx="3765114" cy="846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a)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Cá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		</a:t>
            </a:r>
          </a:p>
        </p:txBody>
      </p:sp>
      <p:sp>
        <p:nvSpPr>
          <p:cNvPr id="11" name="Title 1"/>
          <p:cNvSpPr txBox="1"/>
          <p:nvPr/>
        </p:nvSpPr>
        <p:spPr>
          <a:xfrm>
            <a:off x="240490" y="3390614"/>
            <a:ext cx="3765115" cy="8565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b)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Chim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096000" y="1902459"/>
            <a:ext cx="5308373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1)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cùng</a:t>
            </a: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đi</a:t>
            </a: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chơi</a:t>
            </a:r>
            <a:endParaRPr lang="en-US" sz="4000" b="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096000" y="3286760"/>
            <a:ext cx="5308373" cy="9604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0" dirty="0">
                <a:solidFill>
                  <a:prstClr val="white"/>
                </a:solidFill>
                <a:latin typeface="UTM Avo" panose="02040603050506020204" pitchFamily="18" charset="0"/>
              </a:rPr>
              <a:t>2) </a:t>
            </a:r>
            <a:r>
              <a:rPr lang="en-US" sz="36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bơi</a:t>
            </a:r>
            <a:r>
              <a:rPr lang="en-US" sz="36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dưới</a:t>
            </a:r>
            <a:r>
              <a:rPr lang="en-US" sz="36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suối</a:t>
            </a:r>
            <a:endParaRPr lang="en-US" sz="3600" b="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cxnSp>
        <p:nvCxnSpPr>
          <p:cNvPr id="7" name="Straight Connector 6"/>
          <p:cNvCxnSpPr>
            <a:cxnSpLocks/>
            <a:endCxn id="2" idx="1"/>
          </p:cNvCxnSpPr>
          <p:nvPr/>
        </p:nvCxnSpPr>
        <p:spPr>
          <a:xfrm flipV="1">
            <a:off x="3910013" y="2359659"/>
            <a:ext cx="2185987" cy="2701822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6170612" y="4668701"/>
            <a:ext cx="5308373" cy="9350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3) bay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trên</a:t>
            </a:r>
            <a:r>
              <a:rPr lang="en-US" sz="4000" b="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0" dirty="0" err="1">
                <a:solidFill>
                  <a:prstClr val="white"/>
                </a:solidFill>
                <a:latin typeface="UTM Avo" panose="02040603050506020204" pitchFamily="18" charset="0"/>
              </a:rPr>
              <a:t>trời</a:t>
            </a:r>
            <a:endParaRPr lang="en-US" sz="4000" b="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itle 1"/>
          <p:cNvSpPr txBox="1"/>
          <p:nvPr/>
        </p:nvSpPr>
        <p:spPr>
          <a:xfrm>
            <a:off x="254000" y="4806760"/>
            <a:ext cx="3970867" cy="846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</a:rPr>
              <a:t>c)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Cá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chim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cxnSp>
        <p:nvCxnSpPr>
          <p:cNvPr id="21" name="Straight Connector 20"/>
          <p:cNvCxnSpPr>
            <a:cxnSpLocks/>
            <a:endCxn id="13" idx="1"/>
          </p:cNvCxnSpPr>
          <p:nvPr/>
        </p:nvCxnSpPr>
        <p:spPr>
          <a:xfrm>
            <a:off x="4005263" y="2408767"/>
            <a:ext cx="2090737" cy="1358212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  <a:stCxn id="14" idx="1"/>
          </p:cNvCxnSpPr>
          <p:nvPr/>
        </p:nvCxnSpPr>
        <p:spPr>
          <a:xfrm flipH="1" flipV="1">
            <a:off x="3984626" y="3691468"/>
            <a:ext cx="2185986" cy="1444752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6117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072" y="67409"/>
            <a:ext cx="9539079" cy="6069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7876106" y="1920948"/>
            <a:ext cx="4037511" cy="46295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78682" y="2122623"/>
            <a:ext cx="505882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800" b="1" kern="0" spc="51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TẬP VIẾT</a:t>
            </a:r>
          </a:p>
        </p:txBody>
      </p:sp>
    </p:spTree>
    <p:extLst>
      <p:ext uri="{BB962C8B-B14F-4D97-AF65-F5344CB8AC3E}">
        <p14:creationId xmlns:p14="http://schemas.microsoft.com/office/powerpoint/2010/main" val="290036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2c78f838d1ae7d68a22e392a9e53db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1713"/>
            <a:ext cx="12277725" cy="518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4026694" y="1200088"/>
            <a:ext cx="41386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000" b="0" dirty="0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4. </a:t>
            </a:r>
            <a:r>
              <a:rPr lang="en-US" altLang="zh-CN" sz="4000" b="0" dirty="0" err="1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Tập</a:t>
            </a:r>
            <a:r>
              <a:rPr lang="en-US" altLang="zh-CN" sz="4000" b="0" dirty="0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 </a:t>
            </a:r>
            <a:r>
              <a:rPr lang="en-US" altLang="zh-CN" sz="4000" b="0" dirty="0" err="1">
                <a:solidFill>
                  <a:schemeClr val="bg1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viết</a:t>
            </a:r>
            <a:endParaRPr lang="zh-CN" altLang="en-US" sz="4000" b="0" dirty="0">
              <a:solidFill>
                <a:schemeClr val="bg1"/>
              </a:solidFill>
              <a:latin typeface="UTM Avo" panose="02040603050506020204" pitchFamily="18" charset="0"/>
              <a:ea typeface="Yu Gothic Light" panose="020B0300000000000000" pitchFamily="34" charset="-128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" r="95"/>
          <a:stretch/>
        </p:blipFill>
        <p:spPr bwMode="auto">
          <a:xfrm>
            <a:off x="1238249" y="2814234"/>
            <a:ext cx="9950451" cy="125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867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345214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82854" y="4308158"/>
            <a:ext cx="11087354" cy="830997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dirty="0" err="1">
                <a:cs typeface="Arial" charset="0"/>
              </a:rPr>
              <a:t>thưa</a:t>
            </a:r>
            <a:r>
              <a:rPr lang="en-US" sz="4800" dirty="0">
                <a:cs typeface="Arial" charset="0"/>
              </a:rPr>
              <a:t> </a:t>
            </a:r>
            <a:r>
              <a:rPr lang="en-US" sz="4800" dirty="0" err="1" smtClean="0">
                <a:cs typeface="Arial" charset="0"/>
              </a:rPr>
              <a:t>gửi</a:t>
            </a:r>
            <a:r>
              <a:rPr lang="en-US" sz="4800" dirty="0" smtClean="0">
                <a:cs typeface="Arial" charset="0"/>
              </a:rPr>
              <a:t>, </a:t>
            </a:r>
            <a:r>
              <a:rPr lang="en-US" sz="4800" dirty="0" err="1" smtClean="0">
                <a:cs typeface="Arial" charset="0"/>
              </a:rPr>
              <a:t>bïi</a:t>
            </a:r>
            <a:r>
              <a:rPr lang="en-US" sz="4800" dirty="0" smtClean="0">
                <a:cs typeface="Arial" charset="0"/>
              </a:rPr>
              <a:t> </a:t>
            </a:r>
            <a:r>
              <a:rPr lang="en-US" sz="4800" dirty="0" err="1" smtClean="0">
                <a:cs typeface="Arial" charset="0"/>
              </a:rPr>
              <a:t>ngïi</a:t>
            </a:r>
            <a:r>
              <a:rPr lang="en-US" sz="4800" dirty="0" smtClean="0">
                <a:cs typeface="Arial" charset="0"/>
              </a:rPr>
              <a:t>, chia </a:t>
            </a:r>
            <a:r>
              <a:rPr lang="en-US" sz="4800" dirty="0" err="1" smtClean="0">
                <a:cs typeface="Arial" charset="0"/>
              </a:rPr>
              <a:t>vui</a:t>
            </a:r>
            <a:r>
              <a:rPr lang="en-US" sz="4800" dirty="0" smtClean="0">
                <a:cs typeface="Arial" charset="0"/>
              </a:rPr>
              <a:t>, </a:t>
            </a:r>
            <a:r>
              <a:rPr lang="en-US" sz="4800" dirty="0" err="1" smtClean="0">
                <a:cs typeface="Arial" charset="0"/>
              </a:rPr>
              <a:t>tñi</a:t>
            </a:r>
            <a:r>
              <a:rPr lang="en-US" sz="4800" dirty="0" smtClean="0">
                <a:cs typeface="Arial" charset="0"/>
              </a:rPr>
              <a:t> </a:t>
            </a:r>
            <a:r>
              <a:rPr lang="en-US" sz="4800" dirty="0" err="1" smtClean="0">
                <a:cs typeface="Arial" charset="0"/>
              </a:rPr>
              <a:t>th©n</a:t>
            </a:r>
            <a:r>
              <a:rPr lang="en-US" sz="4800" dirty="0" smtClean="0">
                <a:cs typeface="Arial" charset="0"/>
              </a:rPr>
              <a:t> </a:t>
            </a:r>
            <a:endParaRPr lang="en-US" sz="4800" dirty="0">
              <a:cs typeface="Arial" charset="0"/>
            </a:endParaRPr>
          </a:p>
        </p:txBody>
      </p:sp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454025" y="570738"/>
            <a:ext cx="11355388" cy="2308324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dirty="0" err="1"/>
              <a:t>anh</a:t>
            </a:r>
            <a:r>
              <a:rPr lang="en-US" sz="4800" dirty="0"/>
              <a:t>,  ach,  ª</a:t>
            </a:r>
            <a:r>
              <a:rPr lang="en-US" sz="4800" dirty="0" err="1" smtClean="0"/>
              <a:t>nh</a:t>
            </a:r>
            <a:r>
              <a:rPr lang="en-US" sz="4800" dirty="0"/>
              <a:t>, ª</a:t>
            </a:r>
            <a:r>
              <a:rPr lang="en-US" sz="4800" dirty="0" err="1" smtClean="0"/>
              <a:t>ch</a:t>
            </a:r>
            <a:r>
              <a:rPr lang="en-US" sz="4800" dirty="0"/>
              <a:t>,  </a:t>
            </a:r>
            <a:r>
              <a:rPr lang="en-US" sz="4800" dirty="0" err="1" smtClean="0"/>
              <a:t>u«ng</a:t>
            </a:r>
            <a:r>
              <a:rPr lang="en-US" sz="4800" dirty="0"/>
              <a:t>, </a:t>
            </a:r>
            <a:r>
              <a:rPr lang="en-US" sz="4800" dirty="0" err="1"/>
              <a:t>ương</a:t>
            </a:r>
            <a:r>
              <a:rPr lang="en-US" sz="4800" dirty="0"/>
              <a:t>, </a:t>
            </a:r>
            <a:r>
              <a:rPr lang="en-US" sz="4800" dirty="0" err="1"/>
              <a:t>ươc</a:t>
            </a:r>
            <a:r>
              <a:rPr lang="en-US" sz="4800" dirty="0"/>
              <a:t>, </a:t>
            </a:r>
            <a:r>
              <a:rPr lang="en-US" sz="4800" dirty="0" err="1"/>
              <a:t>inh</a:t>
            </a:r>
            <a:r>
              <a:rPr lang="en-US" sz="4800" dirty="0"/>
              <a:t>   </a:t>
            </a:r>
            <a:r>
              <a:rPr lang="en-US" sz="4800" dirty="0" err="1" smtClean="0"/>
              <a:t>ich</a:t>
            </a:r>
            <a:r>
              <a:rPr lang="en-US" sz="4800" dirty="0" smtClean="0"/>
              <a:t>,   </a:t>
            </a:r>
            <a:r>
              <a:rPr lang="en-US" sz="4800" dirty="0" err="1" smtClean="0"/>
              <a:t>ai</a:t>
            </a:r>
            <a:r>
              <a:rPr lang="en-US" sz="4800" dirty="0" smtClean="0"/>
              <a:t>,    ay,   oi,   ay,   </a:t>
            </a:r>
            <a:r>
              <a:rPr lang="en-US" sz="4800" dirty="0" err="1" smtClean="0"/>
              <a:t>ui</a:t>
            </a:r>
            <a:r>
              <a:rPr lang="en-US" sz="4800" dirty="0" smtClean="0"/>
              <a:t>,   </a:t>
            </a:r>
            <a:r>
              <a:rPr lang="en-US" sz="4800" dirty="0" err="1" smtClean="0"/>
              <a:t>ơi</a:t>
            </a:r>
            <a:r>
              <a:rPr lang="en-US" sz="4800" dirty="0" smtClean="0"/>
              <a:t>,  </a:t>
            </a:r>
            <a:r>
              <a:rPr lang="en-US" sz="4800" dirty="0" err="1" smtClean="0"/>
              <a:t>ui</a:t>
            </a:r>
            <a:r>
              <a:rPr lang="en-US" sz="4800" dirty="0" smtClean="0"/>
              <a:t>,  </a:t>
            </a:r>
            <a:r>
              <a:rPr lang="en-US" sz="4800" dirty="0" err="1"/>
              <a:t>ưi</a:t>
            </a:r>
            <a:endParaRPr lang="en-US" sz="4800" dirty="0"/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624141" y="3131484"/>
            <a:ext cx="11085513" cy="830997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/>
              <a:t>t</a:t>
            </a:r>
            <a:r>
              <a:rPr lang="en-US" sz="4800" smtClean="0"/>
              <a:t>ói, göi, ngöi, chui, mói, cói, cöi , côi                            </a:t>
            </a:r>
            <a:endParaRPr lang="en-US" sz="4800"/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405256" y="5323058"/>
            <a:ext cx="11554079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smtClean="0">
                <a:cs typeface="Arial" charset="0"/>
              </a:rPr>
              <a:t>    Quª </a:t>
            </a:r>
            <a:r>
              <a:rPr lang="en-US" sz="4400">
                <a:cs typeface="Arial" charset="0"/>
              </a:rPr>
              <a:t>nội Lan ở Bắc Ninh </a:t>
            </a:r>
            <a:r>
              <a:rPr lang="en-US" sz="4400" smtClean="0">
                <a:cs typeface="Arial" charset="0"/>
              </a:rPr>
              <a:t>cã </a:t>
            </a:r>
            <a:r>
              <a:rPr lang="en-US" sz="4400">
                <a:cs typeface="Arial" charset="0"/>
              </a:rPr>
              <a:t>đồi </a:t>
            </a:r>
            <a:r>
              <a:rPr lang="en-US" sz="4400" smtClean="0">
                <a:cs typeface="Arial" charset="0"/>
              </a:rPr>
              <a:t>nói trËp   trïng</a:t>
            </a:r>
            <a:r>
              <a:rPr lang="en-US" sz="4400"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8117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7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OM\Desktop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96" y="1166813"/>
            <a:ext cx="11738918" cy="569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01345" y="415052"/>
            <a:ext cx="788062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.VnAvant" pitchFamily="34" charset="0"/>
              </a:rPr>
              <a:t> H¹t n¾ng bÐ con</a:t>
            </a:r>
            <a:endParaRPr lang="en-US" sz="4400" b="1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952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08414" y="2740487"/>
            <a:ext cx="3895217" cy="2419712"/>
            <a:chOff x="5837129" y="3478945"/>
            <a:chExt cx="3807912" cy="195143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478945"/>
              <a:ext cx="3807912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96803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2" y="3833183"/>
            <a:ext cx="193843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u</a:t>
            </a:r>
            <a:r>
              <a:rPr lang="en-US" altLang="en-US" sz="8000" noProof="0" smtClean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«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40426" y="2609225"/>
            <a:ext cx="3001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­u«i </a:t>
            </a:r>
            <a:endParaRPr lang="en-US" sz="80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30087" y="3800898"/>
            <a:ext cx="2137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8000" b="1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780477" y="2765309"/>
            <a:ext cx="3887524" cy="2434000"/>
            <a:chOff x="5837129" y="3467422"/>
            <a:chExt cx="3807912" cy="196295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467422"/>
              <a:ext cx="3807912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96803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2525" y="3857644"/>
            <a:ext cx="2108847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ư</a:t>
            </a:r>
            <a:r>
              <a:rPr lang="en-US" altLang="en-US" sz="8000" b="1" smtClean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¬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61585" y="2676911"/>
            <a:ext cx="3001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solidFill>
                  <a:srgbClr val="FF0000"/>
                </a:solidFill>
              </a:rPr>
              <a:t>­ư¬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80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86760" y="3822794"/>
            <a:ext cx="2137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8000" b="1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8" name="Picture 17" descr="C:\Users\THOM\Desktop\hoa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28" b="98995" l="5801" r="96547">
                        <a14:foregroundMark x1="38950" y1="64196" x2="29558" y2="75628"/>
                        <a14:foregroundMark x1="29972" y1="50754" x2="9945" y2="41332"/>
                        <a14:foregroundMark x1="34945" y1="42337" x2="20994" y2="24874"/>
                        <a14:foregroundMark x1="42541" y1="34799" x2="44475" y2="5528"/>
                        <a14:foregroundMark x1="51934" y1="35804" x2="69475" y2="8417"/>
                        <a14:foregroundMark x1="71961" y1="31784" x2="89503" y2="29397"/>
                        <a14:foregroundMark x1="74448" y1="40327" x2="96547" y2="40327"/>
                        <a14:foregroundMark x1="49033" y1="73116" x2="41022" y2="845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490" y="5624945"/>
            <a:ext cx="1421381" cy="1414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C:\Users\THOM\Desktop\hoa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28" b="98995" l="5801" r="96547">
                        <a14:foregroundMark x1="38950" y1="64196" x2="29558" y2="75628"/>
                        <a14:foregroundMark x1="29972" y1="50754" x2="9945" y2="41332"/>
                        <a14:foregroundMark x1="34945" y1="42337" x2="20994" y2="24874"/>
                        <a14:foregroundMark x1="42541" y1="34799" x2="44475" y2="5528"/>
                        <a14:foregroundMark x1="51934" y1="35804" x2="69475" y2="8417"/>
                        <a14:foregroundMark x1="71961" y1="31784" x2="89503" y2="29397"/>
                        <a14:foregroundMark x1="74448" y1="40327" x2="96547" y2="40327"/>
                        <a14:foregroundMark x1="49033" y1="73116" x2="41022" y2="845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724" y="6385401"/>
            <a:ext cx="559777" cy="5158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927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5DA1F4-FD9D-4A6D-A855-AA89C107BB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>
          <a:xfrm>
            <a:off x="0" y="424021"/>
            <a:ext cx="12192000" cy="643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754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772468" y="1508125"/>
            <a:ext cx="337477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smtClean="0">
                <a:solidFill>
                  <a:srgbClr val="FF0000"/>
                </a:solidFill>
                <a:ea typeface="Aharoni"/>
                <a:cs typeface="Aharoni"/>
              </a:rPr>
              <a:t>u«</a:t>
            </a:r>
            <a:r>
              <a:rPr lang="en-US" sz="96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i</a:t>
            </a:r>
            <a:endParaRPr lang="en-US" sz="96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1060703" y="2973399"/>
            <a:ext cx="262564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smtClean="0">
                <a:solidFill>
                  <a:srgbClr val="FF0000"/>
                </a:solidFill>
                <a:ea typeface="Aharoni"/>
                <a:cs typeface="Aharoni"/>
              </a:rPr>
              <a:t>ươ</a:t>
            </a:r>
            <a:r>
              <a:rPr lang="en-US" sz="96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i</a:t>
            </a:r>
            <a:endParaRPr lang="en-US" sz="96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grpSp>
        <p:nvGrpSpPr>
          <p:cNvPr id="25604" name="Group 10"/>
          <p:cNvGrpSpPr>
            <a:grpSpLocks/>
          </p:cNvGrpSpPr>
          <p:nvPr/>
        </p:nvGrpSpPr>
        <p:grpSpPr bwMode="auto">
          <a:xfrm flipH="1">
            <a:off x="6321287" y="2448828"/>
            <a:ext cx="1510748" cy="1401763"/>
            <a:chOff x="3303" y="1344"/>
            <a:chExt cx="929" cy="883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3303" y="1344"/>
              <a:ext cx="717" cy="533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323" y="1903"/>
              <a:ext cx="909" cy="324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728403" y="1508125"/>
            <a:ext cx="133153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i </a:t>
            </a:r>
            <a:endParaRPr lang="en-US" sz="96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72048" y="2981836"/>
            <a:ext cx="155318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i</a:t>
            </a:r>
            <a:r>
              <a:rPr lang="en-US" sz="96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endParaRPr lang="en-US" sz="96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28914" y="1508125"/>
            <a:ext cx="241492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u« </a:t>
            </a:r>
            <a:endParaRPr lang="en-US" sz="96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025234" y="2978486"/>
            <a:ext cx="24115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smtClean="0">
                <a:solidFill>
                  <a:srgbClr val="FF0000"/>
                </a:solidFill>
                <a:ea typeface="Aharoni"/>
                <a:cs typeface="Aharoni"/>
              </a:rPr>
              <a:t>ươ</a:t>
            </a:r>
            <a:r>
              <a:rPr lang="en-US" sz="9600" b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endParaRPr lang="en-US" sz="96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</p:spTree>
    <p:extLst>
      <p:ext uri="{BB962C8B-B14F-4D97-AF65-F5344CB8AC3E}">
        <p14:creationId xmlns:p14="http://schemas.microsoft.com/office/powerpoint/2010/main" val="296229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41 0.00185 L 0.38828 0.137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93" y="67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3.85754E-6 L 0.3845 -0.074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79" y="-374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93 0.01758 L 0.2569 0.0235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2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60777E-6 L 0.25521 0.0083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0" y="4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40" y="419101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156938" y="3691973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LÀM QUEN</a:t>
            </a:r>
          </a:p>
        </p:txBody>
      </p:sp>
    </p:spTree>
    <p:extLst>
      <p:ext uri="{BB962C8B-B14F-4D97-AF65-F5344CB8AC3E}">
        <p14:creationId xmlns:p14="http://schemas.microsoft.com/office/powerpoint/2010/main" val="16656408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3807912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583" y="3914888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>
                <a:latin typeface=".VnAvant" pitchFamily="34" charset="0"/>
                <a:cs typeface="Arial" panose="020B0604020202020204" pitchFamily="34" charset="0"/>
              </a:rPr>
              <a:t>s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69722" y="2696638"/>
            <a:ext cx="3001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/>
              <a:t>s</a:t>
            </a:r>
            <a:r>
              <a:rPr lang="en-US" sz="6600" smtClean="0">
                <a:solidFill>
                  <a:srgbClr val="FF0000"/>
                </a:solidFill>
              </a:rPr>
              <a:t>uèi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41789" y="3915202"/>
            <a:ext cx="2137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FF0000"/>
                </a:solidFill>
              </a:rPr>
              <a:t>u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èi</a:t>
            </a:r>
            <a:endParaRPr lang="en-US" sz="6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6060" y="4371102"/>
            <a:ext cx="4251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latin typeface=".VnAvant" pitchFamily="34" charset="0"/>
              </a:rPr>
              <a:t> </a:t>
            </a:r>
            <a:r>
              <a:rPr lang="en-US" sz="6000" smtClean="0"/>
              <a:t>dßng</a:t>
            </a:r>
            <a:r>
              <a:rPr lang="en-US" sz="6000" b="1" smtClean="0">
                <a:latin typeface=".VnAvant" pitchFamily="34" charset="0"/>
              </a:rPr>
              <a:t> s</a:t>
            </a:r>
            <a:r>
              <a:rPr lang="en-US" sz="6000" b="1" smtClean="0">
                <a:solidFill>
                  <a:srgbClr val="FF0000"/>
                </a:solidFill>
                <a:latin typeface=".VnAvant" pitchFamily="34" charset="0"/>
              </a:rPr>
              <a:t>uèi  </a:t>
            </a:r>
            <a:endParaRPr lang="en-US" sz="6000" b="1">
              <a:solidFill>
                <a:schemeClr val="tx1"/>
              </a:solidFill>
              <a:latin typeface=".VnAvant" pitchFamily="34" charset="0"/>
            </a:endParaRPr>
          </a:p>
        </p:txBody>
      </p:sp>
      <p:pic>
        <p:nvPicPr>
          <p:cNvPr id="12" name="Picture 2" descr="suố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9210" y="785383"/>
            <a:ext cx="3570742" cy="33268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862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小学生班干部竞选自我介绍PPT模板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 sz="32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547</TotalTime>
  <Words>371</Words>
  <Application>Microsoft Office PowerPoint</Application>
  <PresentationFormat>Widescreen</PresentationFormat>
  <Paragraphs>98</Paragraphs>
  <Slides>29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SimSun</vt:lpstr>
      <vt:lpstr>Yu Gothic Light</vt:lpstr>
      <vt:lpstr>.VnAvant</vt:lpstr>
      <vt:lpstr>Aharoni</vt:lpstr>
      <vt:lpstr>Arial</vt:lpstr>
      <vt:lpstr>Calibri</vt:lpstr>
      <vt:lpstr>Calibri Light</vt:lpstr>
      <vt:lpstr>等线</vt:lpstr>
      <vt:lpstr>等线 Light</vt:lpstr>
      <vt:lpstr>Times New Roman</vt:lpstr>
      <vt:lpstr>UTM Avo</vt:lpstr>
      <vt:lpstr>汉仪喵小姐简</vt:lpstr>
      <vt:lpstr>Office Theme</vt:lpstr>
      <vt:lpstr>Tuần 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LAP JP</cp:lastModifiedBy>
  <cp:revision>111</cp:revision>
  <dcterms:created xsi:type="dcterms:W3CDTF">2017-07-24T02:09:30Z</dcterms:created>
  <dcterms:modified xsi:type="dcterms:W3CDTF">2026-01-22T00:32:21Z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