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2" r:id="rId2"/>
    <p:sldId id="264" r:id="rId3"/>
    <p:sldId id="289" r:id="rId4"/>
    <p:sldId id="292" r:id="rId5"/>
    <p:sldId id="279" r:id="rId6"/>
    <p:sldId id="290" r:id="rId7"/>
    <p:sldId id="291" r:id="rId8"/>
    <p:sldId id="293" r:id="rId9"/>
    <p:sldId id="278" r:id="rId10"/>
    <p:sldId id="280" r:id="rId11"/>
    <p:sldId id="281" r:id="rId12"/>
    <p:sldId id="294" r:id="rId13"/>
    <p:sldId id="282" r:id="rId14"/>
    <p:sldId id="283" r:id="rId15"/>
    <p:sldId id="295" r:id="rId16"/>
    <p:sldId id="284" r:id="rId17"/>
    <p:sldId id="285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字魂59号-创粗黑"/>
        <a:cs typeface="字魂59号-创粗黑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字魂59号-创粗黑"/>
        <a:cs typeface="字魂59号-创粗黑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字魂59号-创粗黑"/>
        <a:cs typeface="字魂59号-创粗黑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字魂59号-创粗黑"/>
        <a:cs typeface="字魂59号-创粗黑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字魂59号-创粗黑"/>
        <a:cs typeface="字魂59号-创粗黑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字魂59号-创粗黑"/>
        <a:cs typeface="字魂59号-创粗黑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字魂59号-创粗黑"/>
        <a:cs typeface="字魂59号-创粗黑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字魂59号-创粗黑"/>
        <a:cs typeface="字魂59号-创粗黑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字魂59号-创粗黑"/>
        <a:cs typeface="字魂59号-创粗黑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9DD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150" autoAdjust="0"/>
  </p:normalViewPr>
  <p:slideViewPr>
    <p:cSldViewPr snapToGrid="0">
      <p:cViewPr varScale="1">
        <p:scale>
          <a:sx n="66" d="100"/>
          <a:sy n="66" d="100"/>
        </p:scale>
        <p:origin x="-82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092783A-8F13-466B-B0E2-DDD9A4F5D16A}" type="datetimeFigureOut">
              <a:rPr lang="en-US"/>
              <a:pPr>
                <a:defRPr/>
              </a:pPr>
              <a:t>5/2/2023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noProof="0"/>
              <a:t>Bấm để chỉnh sửa kiểu văn bản của Bản cái</a:t>
            </a:r>
          </a:p>
          <a:p>
            <a:pPr lvl="1"/>
            <a:r>
              <a:rPr lang="vi-VN" noProof="0"/>
              <a:t>Mức hai</a:t>
            </a:r>
          </a:p>
          <a:p>
            <a:pPr lvl="2"/>
            <a:r>
              <a:rPr lang="vi-VN" noProof="0"/>
              <a:t>Mức ba</a:t>
            </a:r>
          </a:p>
          <a:p>
            <a:pPr lvl="3"/>
            <a:r>
              <a:rPr lang="vi-VN" noProof="0"/>
              <a:t>Mức bốn</a:t>
            </a:r>
          </a:p>
          <a:p>
            <a:pPr lvl="4"/>
            <a:r>
              <a:rPr lang="vi-VN" noProof="0"/>
              <a:t>Mức năm</a:t>
            </a:r>
            <a:endParaRPr lang="en-US" noProof="0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AB026C6-6979-4D01-A7D0-C403CFA9F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GV cho HS lên chỉ tranh</a:t>
            </a:r>
          </a:p>
        </p:txBody>
      </p:sp>
      <p:sp>
        <p:nvSpPr>
          <p:cNvPr id="22531" name="Chỗ dành sẵn cho Số hiệu Bản chiế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0C12B0-2533-4F35-8378-BBE1E96F9852}" type="slidenum">
              <a:rPr lang="en-US">
                <a:ea typeface="字魂59号-创粗黑"/>
                <a:cs typeface="字魂59号-创粗黑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ea typeface="字魂59号-创粗黑"/>
              <a:cs typeface="字魂59号-创粗黑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GV cho HS lên chỉ tranh</a:t>
            </a:r>
          </a:p>
        </p:txBody>
      </p:sp>
      <p:sp>
        <p:nvSpPr>
          <p:cNvPr id="24579" name="Chỗ dành sẵn cho Số hiệu Bản chiế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FB1535-8362-4000-B1B5-348E59EAD818}" type="slidenum">
              <a:rPr lang="en-US">
                <a:ea typeface="字魂59号-创粗黑"/>
                <a:cs typeface="字魂59号-创粗黑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ea typeface="字魂59号-创粗黑"/>
              <a:cs typeface="字魂59号-创粗黑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5"/>
          <p:cNvGrpSpPr>
            <a:grpSpLocks/>
          </p:cNvGrpSpPr>
          <p:nvPr userDrawn="1"/>
        </p:nvGrpSpPr>
        <p:grpSpPr bwMode="auto">
          <a:xfrm>
            <a:off x="3446463" y="0"/>
            <a:ext cx="8745537" cy="6858000"/>
            <a:chOff x="3446310" y="0"/>
            <a:chExt cx="8745690" cy="6858000"/>
          </a:xfrm>
        </p:grpSpPr>
        <p:pic>
          <p:nvPicPr>
            <p:cNvPr id="3" name="图片 4"/>
            <p:cNvPicPr>
              <a:picLocks noChangeAspect="1"/>
            </p:cNvPicPr>
            <p:nvPr/>
          </p:nvPicPr>
          <p:blipFill>
            <a:blip r:embed="rId2"/>
            <a:srcRect r="12067"/>
            <a:stretch>
              <a:fillRect/>
            </a:stretch>
          </p:blipFill>
          <p:spPr bwMode="auto">
            <a:xfrm>
              <a:off x="4233069" y="0"/>
              <a:ext cx="795893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图片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57937" y="5648325"/>
              <a:ext cx="695325" cy="73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图片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96633" y="430187"/>
              <a:ext cx="455560" cy="607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图片 1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86586" y="2025821"/>
              <a:ext cx="896088" cy="1006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图片 1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289292" y="4142968"/>
              <a:ext cx="783488" cy="554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图片 14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46310" y="1528960"/>
              <a:ext cx="851499" cy="654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图片 16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4135438" y="3200400"/>
            <a:ext cx="866775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18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4419600" y="4794250"/>
            <a:ext cx="1271588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20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352425" y="369888"/>
            <a:ext cx="144780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22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2312988" y="439738"/>
            <a:ext cx="1042987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组合 36"/>
          <p:cNvGrpSpPr>
            <a:grpSpLocks/>
          </p:cNvGrpSpPr>
          <p:nvPr userDrawn="1"/>
        </p:nvGrpSpPr>
        <p:grpSpPr bwMode="auto">
          <a:xfrm>
            <a:off x="600075" y="2146300"/>
            <a:ext cx="3667125" cy="4478338"/>
            <a:chOff x="600467" y="2146176"/>
            <a:chExt cx="3666335" cy="4478038"/>
          </a:xfrm>
        </p:grpSpPr>
        <p:pic>
          <p:nvPicPr>
            <p:cNvPr id="14" name="图片 24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472760" y="2146176"/>
              <a:ext cx="2569761" cy="4226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图片 28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00467" y="5192837"/>
              <a:ext cx="3666335" cy="143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图片 26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2833688" y="4959350"/>
            <a:ext cx="13017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29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0256838" y="439738"/>
            <a:ext cx="1112837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1149013" y="5403850"/>
            <a:ext cx="1042987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2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890250" y="125413"/>
            <a:ext cx="13017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20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8575" y="5551488"/>
            <a:ext cx="1042988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2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-4763" y="125413"/>
            <a:ext cx="1111251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4" r:id="rId4"/>
    <p:sldLayoutId id="2147483665" r:id="rId5"/>
  </p:sldLayoutIdLst>
  <p:transition spd="slow">
    <p:random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字魂59号-创粗黑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umanst521 BT"/>
          <a:ea typeface="字魂59号-创粗黑"/>
          <a:cs typeface="字魂59号-创粗黑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umanst521 BT"/>
          <a:ea typeface="字魂59号-创粗黑"/>
          <a:cs typeface="字魂59号-创粗黑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umanst521 BT"/>
          <a:ea typeface="字魂59号-创粗黑"/>
          <a:cs typeface="字魂59号-创粗黑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umanst521 BT"/>
          <a:ea typeface="字魂59号-创粗黑"/>
          <a:cs typeface="字魂59号-创粗黑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umanst521 BT"/>
          <a:ea typeface="字魂59号-创粗黑"/>
          <a:cs typeface="字魂59号-创粗黑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umanst521 BT"/>
          <a:ea typeface="字魂59号-创粗黑"/>
          <a:cs typeface="字魂59号-创粗黑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umanst521 BT"/>
          <a:ea typeface="字魂59号-创粗黑"/>
          <a:cs typeface="字魂59号-创粗黑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umanst521 BT"/>
          <a:ea typeface="字魂59号-创粗黑"/>
          <a:cs typeface="字魂59号-创粗黑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字魂59号-创粗黑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字魂59号-创粗黑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字魂59号-创粗黑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字魂59号-创粗黑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字魂59号-创粗黑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/>
            </a:extLst>
          </p:cNvPr>
          <p:cNvSpPr txBox="1"/>
          <p:nvPr/>
        </p:nvSpPr>
        <p:spPr>
          <a:xfrm>
            <a:off x="6735167" y="1356515"/>
            <a:ext cx="43942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8100">
                  <a:solidFill>
                    <a:srgbClr val="C52E05"/>
                  </a:solidFill>
                </a:ln>
                <a:solidFill>
                  <a:srgbClr val="FFCF4D"/>
                </a:solidFill>
                <a:latin typeface="SVN-Ziclets" panose="02000603000000000000" pitchFamily="2" charset="0"/>
                <a:ea typeface="+mn-ea"/>
                <a:cs typeface="+mn-cs"/>
              </a:rPr>
              <a:t>TOÁN 3</a:t>
            </a:r>
          </a:p>
        </p:txBody>
      </p:sp>
      <p:sp>
        <p:nvSpPr>
          <p:cNvPr id="3" name="TextBox 2">
            <a:extLst>
              <a:ext uri="{FF2B5EF4-FFF2-40B4-BE49-F238E27FC236}"/>
            </a:extLst>
          </p:cNvPr>
          <p:cNvSpPr txBox="1"/>
          <p:nvPr/>
        </p:nvSpPr>
        <p:spPr>
          <a:xfrm>
            <a:off x="7076385" y="2811536"/>
            <a:ext cx="471943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Điểm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 ở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giữa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.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Trung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điểm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của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đoạn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thẳng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VN-Ziclets" panose="02000603000000000000" pitchFamily="2" charset="0"/>
              <a:ea typeface="+mn-ea"/>
              <a:cs typeface="+mn-cs"/>
            </a:endParaRPr>
          </a:p>
        </p:txBody>
      </p:sp>
      <p:pic>
        <p:nvPicPr>
          <p:cNvPr id="8195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47325" y="4670425"/>
            <a:ext cx="1563688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01100" y="5346700"/>
            <a:ext cx="14351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40300" y="406400"/>
            <a:ext cx="449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000000"/>
                </a:solidFill>
                <a:latin typeface="SVN-Anastasia"/>
              </a:rPr>
              <a:t>Bộ sách Cánh Diều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Hình ảnh 15"/>
          <p:cNvPicPr>
            <a:picLocks noChangeAspect="1"/>
          </p:cNvPicPr>
          <p:nvPr/>
        </p:nvPicPr>
        <p:blipFill>
          <a:blip r:embed="rId2"/>
          <a:srcRect l="16273" t="28667" r="4962" b="10678"/>
          <a:stretch>
            <a:fillRect/>
          </a:stretch>
        </p:blipFill>
        <p:spPr bwMode="auto">
          <a:xfrm>
            <a:off x="771525" y="1003300"/>
            <a:ext cx="1064895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0" name="Nhóm 5"/>
          <p:cNvGrpSpPr>
            <a:grpSpLocks/>
          </p:cNvGrpSpPr>
          <p:nvPr/>
        </p:nvGrpSpPr>
        <p:grpSpPr bwMode="auto">
          <a:xfrm>
            <a:off x="954088" y="427038"/>
            <a:ext cx="795337" cy="795337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Hình Bầu dục 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sp>
        <p:nvSpPr>
          <p:cNvPr id="17411" name="Hộp Văn bản 6"/>
          <p:cNvSpPr txBox="1">
            <a:spLocks noChangeArrowheads="1"/>
          </p:cNvSpPr>
          <p:nvPr/>
        </p:nvSpPr>
        <p:spPr bwMode="auto">
          <a:xfrm>
            <a:off x="1825625" y="487363"/>
            <a:ext cx="9077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AvantGarde"/>
                <a:ea typeface="AvantGarde"/>
                <a:cs typeface="AvantGarde"/>
              </a:rPr>
              <a:t>Quan sát các hình sau và nêu tên điểm ở giữa hai điểm khác:</a:t>
            </a:r>
          </a:p>
        </p:txBody>
      </p:sp>
      <p:sp>
        <p:nvSpPr>
          <p:cNvPr id="17" name="Hộp Văn bản 16"/>
          <p:cNvSpPr txBox="1">
            <a:spLocks noChangeArrowheads="1"/>
          </p:cNvSpPr>
          <p:nvPr/>
        </p:nvSpPr>
        <p:spPr bwMode="auto">
          <a:xfrm>
            <a:off x="461963" y="3467100"/>
            <a:ext cx="5232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6600"/>
                </a:solidFill>
                <a:latin typeface="AvantGarde"/>
                <a:ea typeface="AvantGarde"/>
                <a:cs typeface="AvantGarde"/>
              </a:rPr>
              <a:t>I là điểm ở giữa hai điểm G và H</a:t>
            </a:r>
          </a:p>
        </p:txBody>
      </p:sp>
      <p:sp>
        <p:nvSpPr>
          <p:cNvPr id="19" name="Hộp Văn bản 18"/>
          <p:cNvSpPr txBox="1">
            <a:spLocks noChangeArrowheads="1"/>
          </p:cNvSpPr>
          <p:nvPr/>
        </p:nvSpPr>
        <p:spPr bwMode="auto">
          <a:xfrm>
            <a:off x="5116513" y="4246563"/>
            <a:ext cx="63039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B050"/>
                </a:solidFill>
                <a:latin typeface="AvantGarde"/>
                <a:ea typeface="AvantGarde"/>
                <a:cs typeface="AvantGarde"/>
              </a:rPr>
              <a:t>O là điểm ở giữa hai điểm A và B.</a:t>
            </a:r>
          </a:p>
          <a:p>
            <a:r>
              <a:rPr lang="en-US" sz="3600" b="1">
                <a:solidFill>
                  <a:srgbClr val="00B0F0"/>
                </a:solidFill>
                <a:latin typeface="AvantGarde"/>
                <a:ea typeface="AvantGarde"/>
                <a:cs typeface="AvantGarde"/>
              </a:rPr>
              <a:t>O là điểm ở giữa hai điểm C và D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Hình ảnh 9"/>
          <p:cNvPicPr>
            <a:picLocks noChangeAspect="1"/>
          </p:cNvPicPr>
          <p:nvPr/>
        </p:nvPicPr>
        <p:blipFill>
          <a:blip r:embed="rId2"/>
          <a:srcRect l="76250" t="38319" r="2734" b="13892"/>
          <a:stretch>
            <a:fillRect/>
          </a:stretch>
        </p:blipFill>
        <p:spPr bwMode="auto">
          <a:xfrm>
            <a:off x="3133725" y="3073400"/>
            <a:ext cx="2749550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4" name="Nhóm 3"/>
          <p:cNvGrpSpPr>
            <a:grpSpLocks/>
          </p:cNvGrpSpPr>
          <p:nvPr/>
        </p:nvGrpSpPr>
        <p:grpSpPr bwMode="auto">
          <a:xfrm>
            <a:off x="954088" y="427038"/>
            <a:ext cx="795337" cy="795337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18435" name="Hộp Văn bản 6"/>
          <p:cNvSpPr txBox="1">
            <a:spLocks noChangeArrowheads="1"/>
          </p:cNvSpPr>
          <p:nvPr/>
        </p:nvSpPr>
        <p:spPr bwMode="auto">
          <a:xfrm>
            <a:off x="1765300" y="487363"/>
            <a:ext cx="93360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AvantGarde"/>
                <a:ea typeface="AvantGarde"/>
                <a:cs typeface="AvantGarde"/>
              </a:rPr>
              <a:t>Nêu tên trung điểm của mỗi đoạn thẳng có trong hình dưới đây:</a:t>
            </a:r>
          </a:p>
        </p:txBody>
      </p:sp>
      <p:pic>
        <p:nvPicPr>
          <p:cNvPr id="18436" name="Hình ảnh 2"/>
          <p:cNvPicPr>
            <a:picLocks noChangeAspect="1"/>
          </p:cNvPicPr>
          <p:nvPr/>
        </p:nvPicPr>
        <p:blipFill>
          <a:blip r:embed="rId2"/>
          <a:srcRect l="16437" t="18517" r="69678" b="7738"/>
          <a:stretch>
            <a:fillRect/>
          </a:stretch>
        </p:blipFill>
        <p:spPr bwMode="auto">
          <a:xfrm>
            <a:off x="1090613" y="1628775"/>
            <a:ext cx="1817687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Hộp Văn bản 8"/>
          <p:cNvSpPr txBox="1">
            <a:spLocks noChangeArrowheads="1"/>
          </p:cNvSpPr>
          <p:nvPr/>
        </p:nvSpPr>
        <p:spPr bwMode="auto">
          <a:xfrm>
            <a:off x="5208588" y="2546350"/>
            <a:ext cx="6775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120000"/>
            </a:pPr>
            <a:r>
              <a:rPr lang="en-US" sz="3600" b="1">
                <a:latin typeface="AvantGarde"/>
                <a:ea typeface="AvantGarde"/>
                <a:cs typeface="AvantGarde"/>
              </a:rPr>
              <a:t>Điểm O là trung điểm của đoạn thẳng PQ.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Hình ảnh 2"/>
          <p:cNvPicPr>
            <a:picLocks noChangeAspect="1"/>
          </p:cNvPicPr>
          <p:nvPr/>
        </p:nvPicPr>
        <p:blipFill>
          <a:blip r:embed="rId2"/>
          <a:srcRect l="38341" t="18394" r="26315" b="7858"/>
          <a:stretch>
            <a:fillRect/>
          </a:stretch>
        </p:blipFill>
        <p:spPr bwMode="auto">
          <a:xfrm>
            <a:off x="1090613" y="1628775"/>
            <a:ext cx="4624387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Hình ảnh 9"/>
          <p:cNvPicPr>
            <a:picLocks noChangeAspect="1"/>
          </p:cNvPicPr>
          <p:nvPr/>
        </p:nvPicPr>
        <p:blipFill>
          <a:blip r:embed="rId2"/>
          <a:srcRect l="76250" t="38319" r="2734" b="13892"/>
          <a:stretch>
            <a:fillRect/>
          </a:stretch>
        </p:blipFill>
        <p:spPr bwMode="auto">
          <a:xfrm>
            <a:off x="6010275" y="3429000"/>
            <a:ext cx="2749550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59" name="Nhóm 3"/>
          <p:cNvGrpSpPr>
            <a:grpSpLocks/>
          </p:cNvGrpSpPr>
          <p:nvPr/>
        </p:nvGrpSpPr>
        <p:grpSpPr bwMode="auto">
          <a:xfrm>
            <a:off x="954088" y="427038"/>
            <a:ext cx="795337" cy="795337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19460" name="Hộp Văn bản 6"/>
          <p:cNvSpPr txBox="1">
            <a:spLocks noChangeArrowheads="1"/>
          </p:cNvSpPr>
          <p:nvPr/>
        </p:nvSpPr>
        <p:spPr bwMode="auto">
          <a:xfrm>
            <a:off x="1765300" y="487363"/>
            <a:ext cx="93360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AvantGarde"/>
                <a:ea typeface="AvantGarde"/>
                <a:cs typeface="AvantGarde"/>
              </a:rPr>
              <a:t>Nêu tên trung điểm của mỗi đoạn thẳng có trong hình dưới đây:</a:t>
            </a:r>
          </a:p>
        </p:txBody>
      </p:sp>
      <p:sp>
        <p:nvSpPr>
          <p:cNvPr id="9" name="Hộp Văn bản 8"/>
          <p:cNvSpPr txBox="1">
            <a:spLocks noChangeArrowheads="1"/>
          </p:cNvSpPr>
          <p:nvPr/>
        </p:nvSpPr>
        <p:spPr bwMode="auto">
          <a:xfrm>
            <a:off x="5715000" y="2171700"/>
            <a:ext cx="62182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120000"/>
            </a:pPr>
            <a:r>
              <a:rPr lang="en-US" sz="3600" b="1">
                <a:latin typeface="AvantGarde"/>
                <a:ea typeface="AvantGarde"/>
                <a:cs typeface="AvantGarde"/>
              </a:rPr>
              <a:t>Điểm M là trung điểm của đoạn thẳng AC và DB.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Nhóm 3"/>
          <p:cNvGrpSpPr>
            <a:grpSpLocks/>
          </p:cNvGrpSpPr>
          <p:nvPr/>
        </p:nvGrpSpPr>
        <p:grpSpPr bwMode="auto">
          <a:xfrm>
            <a:off x="954088" y="427038"/>
            <a:ext cx="795337" cy="795337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20482" name="Hộp Văn bản 6"/>
          <p:cNvSpPr txBox="1">
            <a:spLocks noChangeArrowheads="1"/>
          </p:cNvSpPr>
          <p:nvPr/>
        </p:nvSpPr>
        <p:spPr bwMode="auto">
          <a:xfrm>
            <a:off x="1825625" y="487363"/>
            <a:ext cx="74406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AvantGarde"/>
                <a:ea typeface="AvantGarde"/>
                <a:cs typeface="AvantGarde"/>
              </a:rPr>
              <a:t>Quan sát tia số, chọn câu đúng:</a:t>
            </a:r>
          </a:p>
        </p:txBody>
      </p:sp>
      <p:sp>
        <p:nvSpPr>
          <p:cNvPr id="20483" name="Hộp Văn bản 19"/>
          <p:cNvSpPr txBox="1">
            <a:spLocks noChangeArrowheads="1"/>
          </p:cNvSpPr>
          <p:nvPr/>
        </p:nvSpPr>
        <p:spPr bwMode="auto">
          <a:xfrm>
            <a:off x="306388" y="2946400"/>
            <a:ext cx="11874500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742950">
              <a:lnSpc>
                <a:spcPct val="150000"/>
              </a:lnSpc>
              <a:buFontTx/>
              <a:buAutoNum type="alphaLcParenR"/>
            </a:pPr>
            <a:r>
              <a:rPr lang="en-US" sz="3600">
                <a:latin typeface="AvantGarde"/>
                <a:ea typeface="AvantGarde"/>
                <a:cs typeface="AvantGarde"/>
              </a:rPr>
              <a:t>Trung điểm của đoạn thẳng AB ứng với số 4 200.</a:t>
            </a:r>
          </a:p>
          <a:p>
            <a:pPr marL="742950" indent="-742950">
              <a:lnSpc>
                <a:spcPct val="150000"/>
              </a:lnSpc>
              <a:buFontTx/>
              <a:buAutoNum type="alphaLcParenR"/>
            </a:pPr>
            <a:r>
              <a:rPr lang="en-US" sz="3600">
                <a:latin typeface="AvantGarde"/>
                <a:ea typeface="AvantGarde"/>
                <a:cs typeface="AvantGarde"/>
              </a:rPr>
              <a:t>Trung điểm của đoạn thẳng BC ứng với số 4 700.</a:t>
            </a:r>
          </a:p>
          <a:p>
            <a:pPr marL="742950" indent="-742950">
              <a:lnSpc>
                <a:spcPct val="150000"/>
              </a:lnSpc>
              <a:buFontTx/>
              <a:buAutoNum type="alphaLcParenR"/>
            </a:pPr>
            <a:r>
              <a:rPr lang="en-US" sz="3600">
                <a:latin typeface="AvantGarde"/>
                <a:ea typeface="AvantGarde"/>
                <a:cs typeface="AvantGarde"/>
              </a:rPr>
              <a:t>Trung điểm của đoạn thẳng AD ứng với số 4 500.</a:t>
            </a:r>
          </a:p>
        </p:txBody>
      </p:sp>
      <p:pic>
        <p:nvPicPr>
          <p:cNvPr id="20484" name="Hình ảnh 9"/>
          <p:cNvPicPr>
            <a:picLocks noChangeAspect="1"/>
          </p:cNvPicPr>
          <p:nvPr/>
        </p:nvPicPr>
        <p:blipFill>
          <a:blip r:embed="rId2"/>
          <a:srcRect l="12030" t="24101" r="4338" b="48033"/>
          <a:stretch>
            <a:fillRect/>
          </a:stretch>
        </p:blipFill>
        <p:spPr bwMode="auto">
          <a:xfrm>
            <a:off x="430213" y="1298575"/>
            <a:ext cx="11331575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Hình Bầu dục 13">
            <a:extLst>
              <a:ext uri="{FF2B5EF4-FFF2-40B4-BE49-F238E27FC236}"/>
            </a:extLst>
          </p:cNvPr>
          <p:cNvSpPr/>
          <p:nvPr/>
        </p:nvSpPr>
        <p:spPr>
          <a:xfrm>
            <a:off x="228600" y="4737100"/>
            <a:ext cx="755650" cy="7540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/>
          <p:cNvGrpSpPr>
            <a:grpSpLocks/>
          </p:cNvGrpSpPr>
          <p:nvPr/>
        </p:nvGrpSpPr>
        <p:grpSpPr bwMode="auto">
          <a:xfrm>
            <a:off x="481013" y="427038"/>
            <a:ext cx="795337" cy="795337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</a:p>
          </p:txBody>
        </p:sp>
      </p:grpSp>
      <p:sp>
        <p:nvSpPr>
          <p:cNvPr id="7" name="Hộp Văn bản 6"/>
          <p:cNvSpPr txBox="1">
            <a:spLocks noChangeArrowheads="1"/>
          </p:cNvSpPr>
          <p:nvPr/>
        </p:nvSpPr>
        <p:spPr bwMode="auto">
          <a:xfrm>
            <a:off x="1352550" y="487363"/>
            <a:ext cx="103854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AvantGarde"/>
                <a:ea typeface="AvantGarde"/>
                <a:cs typeface="AvantGarde"/>
              </a:rPr>
              <a:t>a) Quan sát các hình sau và chỉ ra những hình ảnh liên quan đến trung điểm của đoạn thẳng.</a:t>
            </a:r>
            <a:endParaRPr lang="en-US" sz="2800" b="1" i="1">
              <a:solidFill>
                <a:srgbClr val="0070C0"/>
              </a:solidFill>
              <a:latin typeface="AvantGarde"/>
              <a:ea typeface="AvantGarde"/>
              <a:cs typeface="AvantGarde"/>
            </a:endParaRPr>
          </a:p>
        </p:txBody>
      </p:sp>
      <p:pic>
        <p:nvPicPr>
          <p:cNvPr id="3" name="Hình ảnh 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/>
            </a:extLst>
          </a:blip>
          <a:srcRect l="4442" t="20174" r="5620" b="23241"/>
          <a:stretch/>
        </p:blipFill>
        <p:spPr>
          <a:xfrm>
            <a:off x="371687" y="1381490"/>
            <a:ext cx="11448626" cy="4207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Đường nối Thẳng 9">
            <a:extLst>
              <a:ext uri="{FF2B5EF4-FFF2-40B4-BE49-F238E27FC236}"/>
            </a:extLst>
          </p:cNvPr>
          <p:cNvCxnSpPr/>
          <p:nvPr/>
        </p:nvCxnSpPr>
        <p:spPr>
          <a:xfrm>
            <a:off x="801688" y="1784350"/>
            <a:ext cx="55991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/>
            </a:extLst>
          </p:cNvPr>
          <p:cNvCxnSpPr/>
          <p:nvPr/>
        </p:nvCxnSpPr>
        <p:spPr>
          <a:xfrm>
            <a:off x="801688" y="5334000"/>
            <a:ext cx="55991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3589338" y="1784350"/>
            <a:ext cx="0" cy="354965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7686675" y="1508125"/>
            <a:ext cx="3459163" cy="985838"/>
          </a:xfrm>
          <a:prstGeom prst="line">
            <a:avLst/>
          </a:prstGeom>
          <a:ln w="146050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Nhóm 3"/>
          <p:cNvGrpSpPr>
            <a:grpSpLocks/>
          </p:cNvGrpSpPr>
          <p:nvPr/>
        </p:nvGrpSpPr>
        <p:grpSpPr bwMode="auto">
          <a:xfrm>
            <a:off x="481013" y="427038"/>
            <a:ext cx="795337" cy="795337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</a:p>
          </p:txBody>
        </p:sp>
      </p:grpSp>
      <p:sp>
        <p:nvSpPr>
          <p:cNvPr id="8" name="Hộp Văn bản 7"/>
          <p:cNvSpPr txBox="1">
            <a:spLocks noChangeArrowheads="1"/>
          </p:cNvSpPr>
          <p:nvPr/>
        </p:nvSpPr>
        <p:spPr bwMode="auto">
          <a:xfrm>
            <a:off x="1352550" y="347663"/>
            <a:ext cx="103584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AvantGarde"/>
                <a:ea typeface="AvantGarde"/>
                <a:cs typeface="AvantGarde"/>
              </a:rPr>
              <a:t>b) </a:t>
            </a:r>
            <a:r>
              <a:rPr lang="en-US" sz="2800" b="1">
                <a:solidFill>
                  <a:srgbClr val="FF0000"/>
                </a:solidFill>
                <a:latin typeface="AvantGarde"/>
                <a:ea typeface="AvantGarde"/>
                <a:cs typeface="AvantGarde"/>
              </a:rPr>
              <a:t>Đố em: </a:t>
            </a:r>
            <a:r>
              <a:rPr lang="en-US" sz="2800" b="1">
                <a:solidFill>
                  <a:srgbClr val="0070C0"/>
                </a:solidFill>
                <a:latin typeface="AvantGarde"/>
                <a:ea typeface="AvantGarde"/>
                <a:cs typeface="AvantGarde"/>
              </a:rPr>
              <a:t>Có một đoạn dây thép thẳng, làm thế nào để tìm được trung điểm của đoạn dây thép đó?</a:t>
            </a:r>
            <a:endParaRPr lang="en-US" sz="2800" b="1" i="1">
              <a:solidFill>
                <a:srgbClr val="0070C0"/>
              </a:solidFill>
              <a:latin typeface="AvantGarde"/>
              <a:ea typeface="AvantGarde"/>
              <a:cs typeface="AvantGarde"/>
            </a:endParaRPr>
          </a:p>
        </p:txBody>
      </p:sp>
      <p:cxnSp>
        <p:nvCxnSpPr>
          <p:cNvPr id="2" name="Đường nối Thẳng 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792163" y="1778000"/>
            <a:ext cx="10607675" cy="0"/>
          </a:xfrm>
          <a:prstGeom prst="line">
            <a:avLst/>
          </a:prstGeom>
          <a:ln w="146050" cap="rnd">
            <a:solidFill>
              <a:schemeClr val="accent3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/>
            </a:extLst>
          </p:cNvPr>
          <p:cNvSpPr txBox="1"/>
          <p:nvPr/>
        </p:nvSpPr>
        <p:spPr>
          <a:xfrm>
            <a:off x="6252912" y="2535604"/>
            <a:ext cx="608148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Dặn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dò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VN-Ziclets" panose="02000603000000000000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/>
            </a:extLst>
          </p:cNvPr>
          <p:cNvSpPr txBox="1"/>
          <p:nvPr/>
        </p:nvSpPr>
        <p:spPr>
          <a:xfrm>
            <a:off x="6233033" y="2151727"/>
            <a:ext cx="5872828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Tạm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biệt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các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em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VN-Ziclets" panose="02000603000000000000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538" y="749300"/>
            <a:ext cx="10718800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/>
            </a:extLst>
          </p:cNvPr>
          <p:cNvSpPr txBox="1"/>
          <p:nvPr/>
        </p:nvSpPr>
        <p:spPr>
          <a:xfrm>
            <a:off x="3657600" y="1960230"/>
            <a:ext cx="4876800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latin typeface="SVN-Poky's" panose="020B0606040200020203" pitchFamily="34" charset="0"/>
                <a:ea typeface="+mn-ea"/>
                <a:cs typeface="+mn-cs"/>
              </a:rPr>
              <a:t>Khởi động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/>
          <p:cNvSpPr txBox="1">
            <a:spLocks noChangeArrowheads="1"/>
          </p:cNvSpPr>
          <p:nvPr/>
        </p:nvSpPr>
        <p:spPr bwMode="auto">
          <a:xfrm>
            <a:off x="3933825" y="581025"/>
            <a:ext cx="7223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>
                <a:latin typeface="AvantGarde"/>
                <a:ea typeface="AvantGarde"/>
                <a:cs typeface="AvantGarde"/>
              </a:rPr>
              <a:t>So sánh các số sau:</a:t>
            </a:r>
          </a:p>
        </p:txBody>
      </p:sp>
      <p:pic>
        <p:nvPicPr>
          <p:cNvPr id="5" name="Hình ảnh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963" y="1411288"/>
            <a:ext cx="3452812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Hình chữ nhật: Góc Tròn 2">
            <a:extLst>
              <a:ext uri="{FF2B5EF4-FFF2-40B4-BE49-F238E27FC236}"/>
            </a:extLst>
          </p:cNvPr>
          <p:cNvSpPr/>
          <p:nvPr/>
        </p:nvSpPr>
        <p:spPr>
          <a:xfrm>
            <a:off x="4770438" y="1749425"/>
            <a:ext cx="3559175" cy="1063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8 654 ... 8 546</a:t>
            </a:r>
          </a:p>
        </p:txBody>
      </p:sp>
      <p:sp>
        <p:nvSpPr>
          <p:cNvPr id="4" name="Hộp Văn bản 3"/>
          <p:cNvSpPr txBox="1">
            <a:spLocks noChangeArrowheads="1"/>
          </p:cNvSpPr>
          <p:nvPr/>
        </p:nvSpPr>
        <p:spPr bwMode="auto">
          <a:xfrm>
            <a:off x="6232525" y="1849438"/>
            <a:ext cx="64611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Humanst521 BT"/>
              </a:rPr>
              <a:t>&gt;</a:t>
            </a:r>
          </a:p>
        </p:txBody>
      </p:sp>
      <p:sp>
        <p:nvSpPr>
          <p:cNvPr id="6" name="Hình chữ nhật: Góc Tròn 5">
            <a:extLst>
              <a:ext uri="{FF2B5EF4-FFF2-40B4-BE49-F238E27FC236}"/>
            </a:extLst>
          </p:cNvPr>
          <p:cNvSpPr/>
          <p:nvPr/>
        </p:nvSpPr>
        <p:spPr>
          <a:xfrm>
            <a:off x="6096000" y="3097213"/>
            <a:ext cx="4221163" cy="106362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78 654 ... 78 654</a:t>
            </a:r>
          </a:p>
        </p:txBody>
      </p:sp>
      <p:sp>
        <p:nvSpPr>
          <p:cNvPr id="7" name="Hộp Văn bản 6"/>
          <p:cNvSpPr txBox="1">
            <a:spLocks noChangeArrowheads="1"/>
          </p:cNvSpPr>
          <p:nvPr/>
        </p:nvSpPr>
        <p:spPr bwMode="auto">
          <a:xfrm>
            <a:off x="7883525" y="3179763"/>
            <a:ext cx="6461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Humanst521 BT"/>
              </a:rPr>
              <a:t>=</a:t>
            </a:r>
          </a:p>
        </p:txBody>
      </p:sp>
      <p:sp>
        <p:nvSpPr>
          <p:cNvPr id="8" name="Hình chữ nhật: Góc Tròn 7">
            <a:extLst>
              <a:ext uri="{FF2B5EF4-FFF2-40B4-BE49-F238E27FC236}"/>
            </a:extLst>
          </p:cNvPr>
          <p:cNvSpPr/>
          <p:nvPr/>
        </p:nvSpPr>
        <p:spPr>
          <a:xfrm>
            <a:off x="4770438" y="4498975"/>
            <a:ext cx="4221162" cy="10636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18 654 ... 18 655</a:t>
            </a:r>
          </a:p>
        </p:txBody>
      </p:sp>
      <p:sp>
        <p:nvSpPr>
          <p:cNvPr id="9" name="Hộp Văn bản 8"/>
          <p:cNvSpPr txBox="1">
            <a:spLocks noChangeArrowheads="1"/>
          </p:cNvSpPr>
          <p:nvPr/>
        </p:nvSpPr>
        <p:spPr bwMode="auto">
          <a:xfrm>
            <a:off x="6557963" y="4581525"/>
            <a:ext cx="6461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Humanst521 BT"/>
              </a:rPr>
              <a:t>&lt;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 animBg="1"/>
      <p:bldP spid="7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ản đồ&#10;&#10;Mô tả được tạo tự động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13080" y="918033"/>
            <a:ext cx="11165840" cy="5021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 descr="A picture containing background pattern&#10;&#10;Description automatically generate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" y="0"/>
            <a:ext cx="10934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2566988" y="304800"/>
            <a:ext cx="843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600" b="1">
              <a:solidFill>
                <a:srgbClr val="7030A0"/>
              </a:solidFill>
              <a:latin typeface="HP001 4 hàng"/>
            </a:endParaRP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5295900" y="995363"/>
            <a:ext cx="8432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HP001 4 hàng"/>
              </a:rPr>
              <a:t>Toán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93975" y="1665288"/>
            <a:ext cx="8797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HP001 4 hàng"/>
              </a:rPr>
              <a:t>Điểm ở giữa. Trung điểm của đoạn thẳng</a:t>
            </a:r>
          </a:p>
        </p:txBody>
      </p:sp>
      <p:pic>
        <p:nvPicPr>
          <p:cNvPr id="8" name="Hình ảnh 7" descr="Ảnh có chứa văn bản&#10;&#10;Mô tả được tạo tự độ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3538" y="3340100"/>
            <a:ext cx="372268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7025" y="942975"/>
            <a:ext cx="899795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2713" y="4241800"/>
            <a:ext cx="1592262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33688" y="2665413"/>
            <a:ext cx="6081712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>
                <a:solidFill>
                  <a:srgbClr val="FFFFFF"/>
                </a:solidFill>
                <a:latin typeface="SVN-Ziclets"/>
              </a:rPr>
              <a:t>Khám phá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/>
            </a:extLst>
          </p:cNvPr>
          <p:cNvSpPr/>
          <p:nvPr/>
        </p:nvSpPr>
        <p:spPr>
          <a:xfrm>
            <a:off x="1246188" y="325438"/>
            <a:ext cx="4651375" cy="974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endParaRPr lang="en-US" sz="36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cxnSp>
        <p:nvCxnSpPr>
          <p:cNvPr id="6" name="Đường nối Thẳng 5">
            <a:extLst>
              <a:ext uri="{FF2B5EF4-FFF2-40B4-BE49-F238E27FC236}"/>
            </a:extLst>
          </p:cNvPr>
          <p:cNvCxnSpPr/>
          <p:nvPr/>
        </p:nvCxnSpPr>
        <p:spPr>
          <a:xfrm>
            <a:off x="1158875" y="1939925"/>
            <a:ext cx="978376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Nhóm 8"/>
          <p:cNvGrpSpPr>
            <a:grpSpLocks/>
          </p:cNvGrpSpPr>
          <p:nvPr/>
        </p:nvGrpSpPr>
        <p:grpSpPr bwMode="auto">
          <a:xfrm>
            <a:off x="2611438" y="1885950"/>
            <a:ext cx="611187" cy="974725"/>
            <a:chOff x="2612003" y="1885950"/>
            <a:chExt cx="610374" cy="974035"/>
          </a:xfrm>
        </p:grpSpPr>
        <p:sp>
          <p:nvSpPr>
            <p:cNvPr id="7" name="Hình Bầu dục 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862494" y="1885950"/>
              <a:ext cx="109391" cy="1094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Hình chữ nhật 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612003" y="1885950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A</a:t>
              </a:r>
            </a:p>
          </p:txBody>
        </p:sp>
      </p:grpSp>
      <p:grpSp>
        <p:nvGrpSpPr>
          <p:cNvPr id="10" name="Nhóm 9"/>
          <p:cNvGrpSpPr>
            <a:grpSpLocks/>
          </p:cNvGrpSpPr>
          <p:nvPr/>
        </p:nvGrpSpPr>
        <p:grpSpPr bwMode="auto">
          <a:xfrm>
            <a:off x="7146925" y="1885950"/>
            <a:ext cx="611188" cy="974725"/>
            <a:chOff x="2612003" y="1885950"/>
            <a:chExt cx="610374" cy="974035"/>
          </a:xfrm>
        </p:grpSpPr>
        <p:sp>
          <p:nvSpPr>
            <p:cNvPr id="11" name="Hình Bầu dục 1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862494" y="1885950"/>
              <a:ext cx="109392" cy="1094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ình chữ nhật 1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612003" y="1885950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</a:t>
              </a:r>
            </a:p>
          </p:txBody>
        </p:sp>
      </p:grpSp>
      <p:grpSp>
        <p:nvGrpSpPr>
          <p:cNvPr id="13" name="Nhóm 12"/>
          <p:cNvGrpSpPr>
            <a:grpSpLocks/>
          </p:cNvGrpSpPr>
          <p:nvPr/>
        </p:nvGrpSpPr>
        <p:grpSpPr bwMode="auto">
          <a:xfrm>
            <a:off x="9024938" y="1885950"/>
            <a:ext cx="609600" cy="974725"/>
            <a:chOff x="2612003" y="1885950"/>
            <a:chExt cx="610374" cy="974035"/>
          </a:xfrm>
        </p:grpSpPr>
        <p:sp>
          <p:nvSpPr>
            <p:cNvPr id="14" name="Hình Bầu dục 1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863146" y="1885950"/>
              <a:ext cx="108087" cy="1094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ình chữ nhật 1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612003" y="1885950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</a:t>
              </a:r>
            </a:p>
          </p:txBody>
        </p:sp>
      </p:grpSp>
      <p:sp>
        <p:nvSpPr>
          <p:cNvPr id="16" name="Hình chữ nhật 15">
            <a:extLst>
              <a:ext uri="{FF2B5EF4-FFF2-40B4-BE49-F238E27FC236}"/>
            </a:extLst>
          </p:cNvPr>
          <p:cNvSpPr/>
          <p:nvPr/>
        </p:nvSpPr>
        <p:spPr>
          <a:xfrm>
            <a:off x="646113" y="3081338"/>
            <a:ext cx="10899775" cy="973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A, C, B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ba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7" name="Hình chữ nhật 16">
            <a:extLst>
              <a:ext uri="{FF2B5EF4-FFF2-40B4-BE49-F238E27FC236}"/>
            </a:extLst>
          </p:cNvPr>
          <p:cNvSpPr/>
          <p:nvPr/>
        </p:nvSpPr>
        <p:spPr>
          <a:xfrm>
            <a:off x="646113" y="3922713"/>
            <a:ext cx="10899775" cy="973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17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709613" y="1155700"/>
          <a:ext cx="10836275" cy="2709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522">
                  <a:extLst>
                    <a:ext uri="{9D8B030D-6E8A-4147-A177-3AD203B41FA5}"/>
                  </a:extLst>
                </a:gridCol>
                <a:gridCol w="1354522">
                  <a:extLst>
                    <a:ext uri="{9D8B030D-6E8A-4147-A177-3AD203B41FA5}"/>
                  </a:extLst>
                </a:gridCol>
                <a:gridCol w="1354522">
                  <a:extLst>
                    <a:ext uri="{9D8B030D-6E8A-4147-A177-3AD203B41FA5}"/>
                  </a:extLst>
                </a:gridCol>
                <a:gridCol w="1354522">
                  <a:extLst>
                    <a:ext uri="{9D8B030D-6E8A-4147-A177-3AD203B41FA5}"/>
                  </a:extLst>
                </a:gridCol>
                <a:gridCol w="1354522">
                  <a:extLst>
                    <a:ext uri="{9D8B030D-6E8A-4147-A177-3AD203B41FA5}"/>
                  </a:extLst>
                </a:gridCol>
                <a:gridCol w="1354522">
                  <a:extLst>
                    <a:ext uri="{9D8B030D-6E8A-4147-A177-3AD203B41FA5}"/>
                  </a:extLst>
                </a:gridCol>
                <a:gridCol w="1354522">
                  <a:extLst>
                    <a:ext uri="{9D8B030D-6E8A-4147-A177-3AD203B41FA5}"/>
                  </a:extLst>
                </a:gridCol>
                <a:gridCol w="1354522">
                  <a:extLst>
                    <a:ext uri="{9D8B030D-6E8A-4147-A177-3AD203B41FA5}"/>
                  </a:extLst>
                </a:gridCol>
              </a:tblGrid>
              <a:tr h="1354667"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354667"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 dirty="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" name="Hình chữ nhật 3">
            <a:extLst>
              <a:ext uri="{FF2B5EF4-FFF2-40B4-BE49-F238E27FC236}"/>
            </a:extLst>
          </p:cNvPr>
          <p:cNvSpPr/>
          <p:nvPr/>
        </p:nvSpPr>
        <p:spPr>
          <a:xfrm>
            <a:off x="1246188" y="325438"/>
            <a:ext cx="7529512" cy="974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endParaRPr lang="en-US" sz="36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cxnSp>
        <p:nvCxnSpPr>
          <p:cNvPr id="6" name="Đường nối Thẳng 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043113" y="2513013"/>
            <a:ext cx="815498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Nhóm 8"/>
          <p:cNvGrpSpPr>
            <a:grpSpLocks/>
          </p:cNvGrpSpPr>
          <p:nvPr/>
        </p:nvGrpSpPr>
        <p:grpSpPr bwMode="auto">
          <a:xfrm>
            <a:off x="1435100" y="2447925"/>
            <a:ext cx="687388" cy="1033463"/>
            <a:chOff x="2284012" y="1885950"/>
            <a:chExt cx="687788" cy="1033669"/>
          </a:xfrm>
        </p:grpSpPr>
        <p:sp>
          <p:nvSpPr>
            <p:cNvPr id="7" name="Hình Bầu dục 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862198" y="1885950"/>
              <a:ext cx="109602" cy="1095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Hình chữ nhật 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284012" y="1946287"/>
              <a:ext cx="609955" cy="973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M</a:t>
              </a:r>
            </a:p>
          </p:txBody>
        </p:sp>
      </p:grpSp>
      <p:grpSp>
        <p:nvGrpSpPr>
          <p:cNvPr id="10" name="Nhóm 9"/>
          <p:cNvGrpSpPr>
            <a:grpSpLocks/>
          </p:cNvGrpSpPr>
          <p:nvPr/>
        </p:nvGrpSpPr>
        <p:grpSpPr bwMode="auto">
          <a:xfrm>
            <a:off x="5545138" y="2452688"/>
            <a:ext cx="638175" cy="1023937"/>
            <a:chOff x="2333710" y="1885950"/>
            <a:chExt cx="638090" cy="1023730"/>
          </a:xfrm>
        </p:grpSpPr>
        <p:sp>
          <p:nvSpPr>
            <p:cNvPr id="11" name="Hình Bầu dục 1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862277" y="1885950"/>
              <a:ext cx="109523" cy="10951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ình chữ nhật 1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333710" y="1935152"/>
              <a:ext cx="611106" cy="9745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O</a:t>
              </a:r>
            </a:p>
          </p:txBody>
        </p:sp>
      </p:grpSp>
      <p:grpSp>
        <p:nvGrpSpPr>
          <p:cNvPr id="13" name="Nhóm 12"/>
          <p:cNvGrpSpPr>
            <a:grpSpLocks/>
          </p:cNvGrpSpPr>
          <p:nvPr/>
        </p:nvGrpSpPr>
        <p:grpSpPr bwMode="auto">
          <a:xfrm>
            <a:off x="9683750" y="2454275"/>
            <a:ext cx="611188" cy="1014413"/>
            <a:chOff x="2423162" y="1885950"/>
            <a:chExt cx="610374" cy="1013791"/>
          </a:xfrm>
        </p:grpSpPr>
        <p:sp>
          <p:nvSpPr>
            <p:cNvPr id="14" name="Hình Bầu dục 1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862314" y="1885950"/>
              <a:ext cx="109391" cy="10947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ình chữ nhật 1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423162" y="1925614"/>
              <a:ext cx="610374" cy="9741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</a:t>
              </a:r>
            </a:p>
          </p:txBody>
        </p:sp>
      </p:grpSp>
      <p:sp>
        <p:nvSpPr>
          <p:cNvPr id="16" name="Hình chữ nhật 15">
            <a:extLst>
              <a:ext uri="{FF2B5EF4-FFF2-40B4-BE49-F238E27FC236}"/>
            </a:extLst>
          </p:cNvPr>
          <p:cNvSpPr/>
          <p:nvPr/>
        </p:nvSpPr>
        <p:spPr>
          <a:xfrm>
            <a:off x="646113" y="3894138"/>
            <a:ext cx="10899775" cy="974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N.</a:t>
            </a:r>
          </a:p>
        </p:txBody>
      </p:sp>
      <p:sp>
        <p:nvSpPr>
          <p:cNvPr id="17" name="Hình chữ nhật 16">
            <a:extLst>
              <a:ext uri="{FF2B5EF4-FFF2-40B4-BE49-F238E27FC236}"/>
            </a:extLst>
          </p:cNvPr>
          <p:cNvSpPr/>
          <p:nvPr/>
        </p:nvSpPr>
        <p:spPr>
          <a:xfrm>
            <a:off x="646113" y="5083175"/>
            <a:ext cx="10899775" cy="974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MO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bằng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ON. Ta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MO = ON.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O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gọi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MN.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7025" y="942975"/>
            <a:ext cx="899795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2713" y="4241800"/>
            <a:ext cx="1592262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33688" y="2665413"/>
            <a:ext cx="6081712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>
                <a:solidFill>
                  <a:srgbClr val="FFFFFF"/>
                </a:solidFill>
                <a:latin typeface="SVN-Ziclets"/>
              </a:rPr>
              <a:t>Luyện tập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290</Words>
  <Application>Microsoft Office PowerPoint</Application>
  <PresentationFormat>Custom</PresentationFormat>
  <Paragraphs>42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Humanst521 BT</vt:lpstr>
      <vt:lpstr>字魂59号-创粗黑</vt:lpstr>
      <vt:lpstr>Arial</vt:lpstr>
      <vt:lpstr>Calibri</vt:lpstr>
      <vt:lpstr>SVN-Anastasia</vt:lpstr>
      <vt:lpstr>AvantGarde</vt:lpstr>
      <vt:lpstr>HP001 4 hàng</vt:lpstr>
      <vt:lpstr>SVN-Ziclets</vt:lpstr>
      <vt:lpstr>Office 主题​​</vt:lpstr>
      <vt:lpstr>Office 主题​​</vt:lpstr>
      <vt:lpstr>Office 主题​​</vt:lpstr>
      <vt:lpstr>Office 主题​​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Nga Nguyen - 0964298488</dc:creator>
  <cp:lastModifiedBy>Sky123.Org</cp:lastModifiedBy>
  <cp:revision>11</cp:revision>
  <dcterms:created xsi:type="dcterms:W3CDTF">2023-01-08T11:29:18Z</dcterms:created>
  <dcterms:modified xsi:type="dcterms:W3CDTF">2023-02-05T07:04:13Z</dcterms:modified>
</cp:coreProperties>
</file>