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64" r:id="rId3"/>
    <p:sldId id="272" r:id="rId4"/>
    <p:sldId id="273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57" r:id="rId14"/>
    <p:sldId id="258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9DD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9328CE-B14A-48A6-A762-74396DFA4480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Bấm để 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424717-3E57-410D-81FB-4C44ADF16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7673E6-FE4B-4D9D-BDA8-F6891A75DF7B}" type="slidenum">
              <a:rPr lang="en-US">
                <a:solidFill>
                  <a:srgbClr val="000000"/>
                </a:solidFill>
                <a:ea typeface="字魂59号-创粗黑"/>
                <a:cs typeface="字魂59号-创粗黑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ea typeface="字魂59号-创粗黑"/>
              <a:cs typeface="字魂59号-创粗黑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2C1B59-BE17-4844-9E90-2DFBD110CC91}" type="slidenum">
              <a:rPr lang="en-US">
                <a:solidFill>
                  <a:srgbClr val="000000"/>
                </a:solidFill>
                <a:ea typeface="字魂59号-创粗黑"/>
                <a:cs typeface="字魂59号-创粗黑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  <a:ea typeface="字魂59号-创粗黑"/>
              <a:cs typeface="字魂59号-创粗黑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/>
          <p:cNvGrpSpPr>
            <a:grpSpLocks/>
          </p:cNvGrpSpPr>
          <p:nvPr userDrawn="1"/>
        </p:nvGrpSpPr>
        <p:grpSpPr bwMode="auto">
          <a:xfrm>
            <a:off x="3446463" y="0"/>
            <a:ext cx="8745537" cy="6858000"/>
            <a:chOff x="3446310" y="0"/>
            <a:chExt cx="8745690" cy="6858000"/>
          </a:xfrm>
        </p:grpSpPr>
        <p:pic>
          <p:nvPicPr>
            <p:cNvPr id="3" name="图片 4"/>
            <p:cNvPicPr>
              <a:picLocks noChangeAspect="1"/>
            </p:cNvPicPr>
            <p:nvPr/>
          </p:nvPicPr>
          <p:blipFill>
            <a:blip r:embed="rId2"/>
            <a:srcRect r="12067"/>
            <a:stretch>
              <a:fillRect/>
            </a:stretch>
          </p:blipFill>
          <p:spPr bwMode="auto">
            <a:xfrm>
              <a:off x="4233069" y="0"/>
              <a:ext cx="79589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57937" y="5648325"/>
              <a:ext cx="69532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6633" y="430187"/>
              <a:ext cx="455560" cy="60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6586" y="2025821"/>
              <a:ext cx="896088" cy="1006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9292" y="4142968"/>
              <a:ext cx="783488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46310" y="1528960"/>
              <a:ext cx="851499" cy="65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图片 16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135438" y="3200400"/>
            <a:ext cx="8667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8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4794250"/>
            <a:ext cx="1271588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20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52425" y="369888"/>
            <a:ext cx="1447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2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312988" y="439738"/>
            <a:ext cx="10429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36"/>
          <p:cNvGrpSpPr>
            <a:grpSpLocks/>
          </p:cNvGrpSpPr>
          <p:nvPr userDrawn="1"/>
        </p:nvGrpSpPr>
        <p:grpSpPr bwMode="auto">
          <a:xfrm>
            <a:off x="600075" y="2146300"/>
            <a:ext cx="3667125" cy="4478338"/>
            <a:chOff x="600467" y="2146176"/>
            <a:chExt cx="3666335" cy="4478038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72760" y="2146176"/>
              <a:ext cx="2569761" cy="422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28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0467" y="5192837"/>
              <a:ext cx="3666335" cy="143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图片 2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833688" y="4959350"/>
            <a:ext cx="1301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29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256838" y="439738"/>
            <a:ext cx="11128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49013" y="5403850"/>
            <a:ext cx="10429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2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890250" y="125413"/>
            <a:ext cx="1301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75" y="5551488"/>
            <a:ext cx="10429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2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4763" y="125413"/>
            <a:ext cx="1111251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C259B2-5F28-4C9F-B7F4-0B2D373EACAC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EA708F-70A3-47FD-BA07-0DF9329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CC8B8D-7621-4188-ABAC-7B14349A5BFB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148771-DC5C-4331-AC5C-A609A08B0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666" r:id="rId5"/>
    <p:sldLayoutId id="2147483671" r:id="rId6"/>
    <p:sldLayoutId id="2147483672" r:id="rId7"/>
  </p:sldLayoutIdLst>
  <p:transition spd="slow"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0.png"/><Relationship Id="rId10" Type="http://schemas.openxmlformats.org/officeDocument/2006/relationships/image" Target="../media/image41.gif"/><Relationship Id="rId4" Type="http://schemas.openxmlformats.org/officeDocument/2006/relationships/audio" Target="../media/audio4.wav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8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12" Type="http://schemas.openxmlformats.org/officeDocument/2006/relationships/slide" Target="slide16.xml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gif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slide" Target="slide15.xml"/><Relationship Id="rId19" Type="http://schemas.openxmlformats.org/officeDocument/2006/relationships/slide" Target="slide10.xml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7239000" y="1170143"/>
            <a:ext cx="4394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latin typeface="SVN-Ziclets" panose="02000603000000000000" pitchFamily="2" charset="0"/>
                <a:ea typeface="+mn-ea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6987209" y="2549439"/>
            <a:ext cx="471943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So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sánh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số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trong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phạm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vi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100 000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  <a:ea typeface="+mn-ea"/>
              <a:cs typeface="+mn-cs"/>
            </a:endParaRPr>
          </a:p>
        </p:txBody>
      </p:sp>
      <p:pic>
        <p:nvPicPr>
          <p:cNvPr id="1024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325" y="4670425"/>
            <a:ext cx="15636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100" y="5346700"/>
            <a:ext cx="14351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40300" y="4064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0000"/>
                </a:solidFill>
                <a:latin typeface="SVN-Anastasia"/>
              </a:rPr>
              <a:t>Bộ sách Cánh Diều</a:t>
            </a:r>
          </a:p>
        </p:txBody>
      </p:sp>
      <p:sp>
        <p:nvSpPr>
          <p:cNvPr id="7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7076385" y="4461237"/>
            <a:ext cx="471943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VN-Poky's" panose="020B0606040200020203" pitchFamily="34" charset="0"/>
                <a:ea typeface="+mn-ea"/>
                <a:cs typeface="+mn-cs"/>
              </a:rPr>
              <a:t>Tiết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VN-Poky's" panose="020B0606040200020203" pitchFamily="34" charset="0"/>
                <a:ea typeface="+mn-ea"/>
                <a:cs typeface="+mn-cs"/>
              </a:rPr>
              <a:t> 2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VN-Poky's" panose="020B060604020002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/>
          <p:cNvSpPr txBox="1">
            <a:spLocks noChangeArrowheads="1"/>
          </p:cNvSpPr>
          <p:nvPr/>
        </p:nvSpPr>
        <p:spPr bwMode="auto">
          <a:xfrm>
            <a:off x="1825625" y="487363"/>
            <a:ext cx="90757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Trong phong trào nuôi ong lấy mật ở một huyện miền núi, gia đình anh Tài thu được 1 846</a:t>
            </a:r>
            <a:r>
              <a:rPr lang="en-US" sz="2800" b="1" i="1">
                <a:solidFill>
                  <a:srgbClr val="0070C0"/>
                </a:solidFill>
                <a:latin typeface="Times New Roman" pitchFamily="18" charset="0"/>
                <a:ea typeface="AvantGarde"/>
                <a:cs typeface="Times New Roman" pitchFamily="18" charset="0"/>
              </a:rPr>
              <a:t>l </a:t>
            </a:r>
            <a:r>
              <a:rPr lang="en-US" sz="2800" b="1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mật ong. Gia đình ông Dìn thu được 1 407</a:t>
            </a:r>
            <a:r>
              <a:rPr lang="en-US" sz="2800" b="1" i="1">
                <a:solidFill>
                  <a:srgbClr val="0070C0"/>
                </a:solidFill>
                <a:latin typeface="Times New Roman" pitchFamily="18" charset="0"/>
                <a:ea typeface="AvantGarde"/>
                <a:cs typeface="AvantGarde"/>
              </a:rPr>
              <a:t>l</a:t>
            </a:r>
            <a:r>
              <a:rPr lang="en-US" sz="2800" b="1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 mật ong. Gia đình ông Nhẫm thu được 2 325</a:t>
            </a:r>
            <a:r>
              <a:rPr lang="en-US" sz="2800" b="1" i="1">
                <a:solidFill>
                  <a:srgbClr val="0070C0"/>
                </a:solidFill>
                <a:latin typeface="Times New Roman" pitchFamily="18" charset="0"/>
                <a:ea typeface="AvantGarde"/>
                <a:cs typeface="AvantGarde"/>
              </a:rPr>
              <a:t>l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ea typeface="AvantGarde"/>
                <a:cs typeface="AvantGarde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mật ong.</a:t>
            </a:r>
            <a:endParaRPr lang="en-US" sz="2800" b="1" i="1">
              <a:solidFill>
                <a:srgbClr val="0070C0"/>
              </a:solidFill>
              <a:latin typeface="AvantGarde"/>
              <a:ea typeface="AvantGarde"/>
              <a:cs typeface="AvantGarde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709613" y="2363788"/>
            <a:ext cx="1109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a) Gia đình nào thu được nhiều mật ong nhất?</a:t>
            </a:r>
            <a:endParaRPr lang="en-US" sz="2800" b="1" i="1">
              <a:solidFill>
                <a:srgbClr val="000000"/>
              </a:solidFill>
              <a:latin typeface="AvantGarde"/>
              <a:ea typeface="AvantGarde"/>
              <a:cs typeface="AvantGarde"/>
            </a:endParaRPr>
          </a:p>
        </p:txBody>
      </p:sp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709613" y="3467100"/>
            <a:ext cx="11096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b) Gia đình nào thu hoạch được ít mật ong nhất?</a:t>
            </a:r>
          </a:p>
        </p:txBody>
      </p:sp>
      <p:sp>
        <p:nvSpPr>
          <p:cNvPr id="10" name="Hộp Văn bản 9"/>
          <p:cNvSpPr txBox="1">
            <a:spLocks noChangeArrowheads="1"/>
          </p:cNvSpPr>
          <p:nvPr/>
        </p:nvSpPr>
        <p:spPr bwMode="auto">
          <a:xfrm>
            <a:off x="709613" y="4568825"/>
            <a:ext cx="11096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c) Nêu tên các gia đình trên theo thứ tự từ thu hoạch được nhiều mật ong đến ít mật ong.</a:t>
            </a:r>
            <a:endParaRPr lang="en-US" sz="2800" b="1" i="1">
              <a:solidFill>
                <a:srgbClr val="000000"/>
              </a:solidFill>
              <a:latin typeface="AvantGarde"/>
              <a:ea typeface="AvantGarde"/>
              <a:cs typeface="AvantGarde"/>
            </a:endParaRPr>
          </a:p>
        </p:txBody>
      </p:sp>
      <p:sp>
        <p:nvSpPr>
          <p:cNvPr id="11" name="Hộp Văn bản 10"/>
          <p:cNvSpPr txBox="1">
            <a:spLocks noChangeArrowheads="1"/>
          </p:cNvSpPr>
          <p:nvPr/>
        </p:nvSpPr>
        <p:spPr bwMode="auto">
          <a:xfrm>
            <a:off x="1290638" y="2916238"/>
            <a:ext cx="10515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Gia đình ông Nhẫm</a:t>
            </a:r>
            <a:endParaRPr lang="en-US" sz="2800" b="1" i="1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1290638" y="4017963"/>
            <a:ext cx="1051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Gia đình ông Dìn</a:t>
            </a:r>
          </a:p>
        </p:txBody>
      </p:sp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1290638" y="5551488"/>
            <a:ext cx="99361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Gia đình ông Nhẫm -&gt; Gia đình ông Tài -&gt; Gia đình ông Dìn</a:t>
            </a:r>
            <a:endParaRPr lang="en-US" sz="2800" b="1" i="1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Dặn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Tạm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biệt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các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em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4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1100138" y="122238"/>
            <a:ext cx="10499725" cy="28813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/>
            </a:extLst>
          </p:cNvPr>
          <p:cNvSpPr txBox="1"/>
          <p:nvPr/>
        </p:nvSpPr>
        <p:spPr>
          <a:xfrm>
            <a:off x="1108075" y="307975"/>
            <a:ext cx="101758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8 654 … 8 645</a:t>
            </a:r>
          </a:p>
        </p:txBody>
      </p:sp>
      <p:sp>
        <p:nvSpPr>
          <p:cNvPr id="7" name="Đ 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1100138" y="3113088"/>
            <a:ext cx="4826000" cy="12969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8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6454775" y="451485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1090613" y="451485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10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6454775" y="3125788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&lt;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1313" y="35544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79125" y="49212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82300" y="3540125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1313" y="4905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1 NK PowerSkill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33863" y="1512888"/>
            <a:ext cx="39751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4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1100138" y="122238"/>
            <a:ext cx="10499725" cy="28813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/>
            </a:extLst>
          </p:cNvPr>
          <p:cNvSpPr txBox="1"/>
          <p:nvPr/>
        </p:nvSpPr>
        <p:spPr>
          <a:xfrm>
            <a:off x="1108075" y="522288"/>
            <a:ext cx="101758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88 654 … 86 458</a:t>
            </a:r>
          </a:p>
        </p:txBody>
      </p:sp>
      <p:sp>
        <p:nvSpPr>
          <p:cNvPr id="7" name="Đ 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1227138" y="4651375"/>
            <a:ext cx="4827587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8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6575425" y="323850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C&lt;</a:t>
            </a:r>
          </a:p>
        </p:txBody>
      </p:sp>
      <p:sp>
        <p:nvSpPr>
          <p:cNvPr id="9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1209675" y="3238500"/>
            <a:ext cx="4827588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10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6583363" y="4662488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8313" y="5091113"/>
            <a:ext cx="954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98188" y="3643313"/>
            <a:ext cx="954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10888" y="5076825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0375" y="3627438"/>
            <a:ext cx="9540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1 NK PowerSkill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8763" y="1054100"/>
            <a:ext cx="39751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5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1100138" y="122238"/>
            <a:ext cx="10499725" cy="28813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/>
            </a:extLst>
          </p:cNvPr>
          <p:cNvSpPr txBox="1"/>
          <p:nvPr/>
        </p:nvSpPr>
        <p:spPr>
          <a:xfrm>
            <a:off x="1555750" y="471488"/>
            <a:ext cx="101758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86 054 … 86 405</a:t>
            </a:r>
          </a:p>
        </p:txBody>
      </p:sp>
      <p:sp>
        <p:nvSpPr>
          <p:cNvPr id="7" name="Đ 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6643688" y="319405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&lt;</a:t>
            </a:r>
          </a:p>
        </p:txBody>
      </p:sp>
      <p:sp>
        <p:nvSpPr>
          <p:cNvPr id="8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1270000" y="4578350"/>
            <a:ext cx="4826000" cy="12969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9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6634163" y="4594225"/>
            <a:ext cx="4826000" cy="12969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1270000" y="3189288"/>
            <a:ext cx="4826000" cy="12969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</a:p>
        </p:txBody>
      </p:sp>
      <p:pic>
        <p:nvPicPr>
          <p:cNvPr id="11" name="Picture 10">
            <a:hlinkClick r:id="rId6" action="ppaction://hlinksldjump"/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64863" y="3633788"/>
            <a:ext cx="952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2763" y="4984750"/>
            <a:ext cx="954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7525" y="36052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64863" y="49847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1 NK PowerSkill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8763" y="1054100"/>
            <a:ext cx="39751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4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1100138" y="0"/>
            <a:ext cx="10499725" cy="28813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/>
            </a:extLst>
          </p:cNvPr>
          <p:cNvSpPr txBox="1"/>
          <p:nvPr/>
        </p:nvSpPr>
        <p:spPr>
          <a:xfrm>
            <a:off x="1333500" y="141288"/>
            <a:ext cx="99472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98 604 – 4 245 … 88 640 + 421</a:t>
            </a:r>
          </a:p>
        </p:txBody>
      </p:sp>
      <p:sp>
        <p:nvSpPr>
          <p:cNvPr id="7" name="Đ 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6454775" y="4494213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&lt;</a:t>
            </a:r>
          </a:p>
        </p:txBody>
      </p:sp>
      <p:sp>
        <p:nvSpPr>
          <p:cNvPr id="8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1100138" y="3125788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&gt;</a:t>
            </a:r>
          </a:p>
        </p:txBody>
      </p:sp>
      <p:sp>
        <p:nvSpPr>
          <p:cNvPr id="9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1090613" y="451485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</a:t>
            </a:r>
          </a:p>
        </p:txBody>
      </p:sp>
      <p:sp>
        <p:nvSpPr>
          <p:cNvPr id="10" name="Ghé thăm Fb.com/nkpowerskills">
            <a:extLst>
              <a:ext uri="{FF2B5EF4-FFF2-40B4-BE49-F238E27FC236}"/>
            </a:extLst>
          </p:cNvPr>
          <p:cNvSpPr/>
          <p:nvPr/>
        </p:nvSpPr>
        <p:spPr>
          <a:xfrm>
            <a:off x="6454775" y="3125788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75950" y="4933950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2900" y="3530600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82300" y="3540125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1313" y="4905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1 NK PowerSkill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57700" y="2025650"/>
            <a:ext cx="39751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749300"/>
            <a:ext cx="107188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/>
          <p:cNvPicPr>
            <a:picLocks noChangeAspect="1"/>
          </p:cNvPicPr>
          <p:nvPr/>
        </p:nvPicPr>
        <p:blipFill>
          <a:blip r:embed="rId2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r="80737"/>
          <a:stretch>
            <a:fillRect/>
          </a:stretch>
        </p:blipFill>
        <p:spPr bwMode="auto">
          <a:xfrm>
            <a:off x="2611438" y="4779963"/>
            <a:ext cx="1127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l="18234" r="62503"/>
          <a:stretch>
            <a:fillRect/>
          </a:stretch>
        </p:blipFill>
        <p:spPr bwMode="auto">
          <a:xfrm>
            <a:off x="3665538" y="4772025"/>
            <a:ext cx="1127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l="36562" t="5710" r="44176" b="-5710"/>
          <a:stretch>
            <a:fillRect/>
          </a:stretch>
        </p:blipFill>
        <p:spPr bwMode="auto">
          <a:xfrm>
            <a:off x="4719638" y="4851400"/>
            <a:ext cx="1127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l="72543" t="-19704" r="1060" b="19704"/>
          <a:stretch>
            <a:fillRect/>
          </a:stretch>
        </p:blipFill>
        <p:spPr bwMode="auto">
          <a:xfrm>
            <a:off x="6729413" y="4568825"/>
            <a:ext cx="154463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l="57573" t="-4562" r="23164" b="4562"/>
          <a:stretch>
            <a:fillRect/>
          </a:stretch>
        </p:blipFill>
        <p:spPr bwMode="auto">
          <a:xfrm>
            <a:off x="5846763" y="4735513"/>
            <a:ext cx="1127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3827463"/>
            <a:ext cx="1936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2803525"/>
            <a:ext cx="29432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Banana Tree Cartoon Png | Full Size PNG Download | Seek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86900" y="1063625"/>
            <a:ext cx="31956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9213" y="-903288"/>
            <a:ext cx="81216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2497563" y="1834335"/>
            <a:ext cx="6063626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Ziclets" panose="02000603000000000000" pitchFamily="2" charset="0"/>
                <a:ea typeface="+mn-ea"/>
                <a:cs typeface="+mn-cs"/>
              </a:rPr>
              <a:t>KHỈ CON QUA CẦU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/>
          </p:cNvPicPr>
          <p:nvPr/>
        </p:nvPicPr>
        <p:blipFill>
          <a:blip r:embed="rId5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r="80737"/>
          <a:stretch>
            <a:fillRect/>
          </a:stretch>
        </p:blipFill>
        <p:spPr bwMode="auto">
          <a:xfrm>
            <a:off x="2611438" y="4779963"/>
            <a:ext cx="1127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l="18234" r="62503"/>
          <a:stretch>
            <a:fillRect/>
          </a:stretch>
        </p:blipFill>
        <p:spPr bwMode="auto">
          <a:xfrm>
            <a:off x="3665538" y="4772025"/>
            <a:ext cx="1127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l="36562" t="5710" r="44176" b="-5710"/>
          <a:stretch>
            <a:fillRect/>
          </a:stretch>
        </p:blipFill>
        <p:spPr bwMode="auto">
          <a:xfrm>
            <a:off x="4719638" y="4851400"/>
            <a:ext cx="1127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l="72543" t="-19704" r="1060" b="19704"/>
          <a:stretch>
            <a:fillRect/>
          </a:stretch>
        </p:blipFill>
        <p:spPr bwMode="auto">
          <a:xfrm>
            <a:off x="6729413" y="4568825"/>
            <a:ext cx="154463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l="57573" t="-4562" r="23164" b="4562"/>
          <a:stretch>
            <a:fillRect/>
          </a:stretch>
        </p:blipFill>
        <p:spPr bwMode="auto">
          <a:xfrm>
            <a:off x="5846763" y="4735513"/>
            <a:ext cx="1127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3827463"/>
            <a:ext cx="1936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Ghé thăm Fb.com/nkpowerskills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3925" y="254000"/>
            <a:ext cx="663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3 Ghé thăm Fb.com/nkpowerskills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7363" y="255588"/>
            <a:ext cx="679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4 Ghé thăm Fb.com/nkpowerskills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5088" y="258763"/>
            <a:ext cx="6556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 Ghé thăm Fb.com/nkpowerskills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6838" y="258763"/>
            <a:ext cx="6556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06 NK PowerSkills"/>
          <p:cNvPicPr>
            <a:picLocks noChangeAspect="1"/>
          </p:cNvPicPr>
          <p:nvPr/>
        </p:nvPicPr>
        <p:blipFill>
          <a:blip r:embed="rId16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" y="3438525"/>
            <a:ext cx="287496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29563" y="2803525"/>
            <a:ext cx="29432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8" descr="Banana Tree Cartoon Png | Full Size PNG Download | Seek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486900" y="1063625"/>
            <a:ext cx="31956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Káº¿t quáº£ hÃ¬nh áº£nh cho win text gif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16275" y="0"/>
            <a:ext cx="353853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A picture containing background pattern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0"/>
            <a:ext cx="1093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566988" y="304800"/>
            <a:ext cx="843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7030A0"/>
              </a:solidFill>
              <a:latin typeface="HP001 4 hàng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295900" y="995363"/>
            <a:ext cx="8432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/>
              </a:rPr>
              <a:t>Toán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0250" y="1674813"/>
            <a:ext cx="8208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/>
              </a:rPr>
              <a:t>So sánh cách số trong phạm vi 100000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295900" y="2363788"/>
            <a:ext cx="1974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/>
              </a:rPr>
              <a:t>(tiết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025" y="942975"/>
            <a:ext cx="89979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2713" y="4241800"/>
            <a:ext cx="15922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33688" y="2665413"/>
            <a:ext cx="6081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  <a:latin typeface="SVN-Ziclets"/>
              </a:rPr>
              <a:t>Luyện tập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Nhóm 5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17410" name="Hộp Văn bản 6"/>
          <p:cNvSpPr txBox="1">
            <a:spLocks noChangeArrowheads="1"/>
          </p:cNvSpPr>
          <p:nvPr/>
        </p:nvSpPr>
        <p:spPr bwMode="auto">
          <a:xfrm>
            <a:off x="1825625" y="487363"/>
            <a:ext cx="6672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Câu nào đúng, câu nào sai?</a:t>
            </a:r>
          </a:p>
        </p:txBody>
      </p:sp>
      <p:sp>
        <p:nvSpPr>
          <p:cNvPr id="8" name="Hình chữ nhật: Góc Tròn 7">
            <a:extLst>
              <a:ext uri="{FF2B5EF4-FFF2-40B4-BE49-F238E27FC236}"/>
            </a:extLst>
          </p:cNvPr>
          <p:cNvSpPr/>
          <p:nvPr/>
        </p:nvSpPr>
        <p:spPr>
          <a:xfrm>
            <a:off x="1420813" y="1481138"/>
            <a:ext cx="4651375" cy="973137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11 514 &lt; 9 753</a:t>
            </a:r>
          </a:p>
        </p:txBody>
      </p:sp>
      <p:sp>
        <p:nvSpPr>
          <p:cNvPr id="9" name="Hình chữ nhật: Góc Tròn 8">
            <a:extLst>
              <a:ext uri="{FF2B5EF4-FFF2-40B4-BE49-F238E27FC236}"/>
            </a:extLst>
          </p:cNvPr>
          <p:cNvSpPr/>
          <p:nvPr/>
        </p:nvSpPr>
        <p:spPr>
          <a:xfrm>
            <a:off x="6251575" y="1481138"/>
            <a:ext cx="4651375" cy="973137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50 147 &gt; 49 999</a:t>
            </a:r>
          </a:p>
        </p:txBody>
      </p:sp>
      <p:sp>
        <p:nvSpPr>
          <p:cNvPr id="10" name="Hình chữ nhật: Góc Tròn 9">
            <a:extLst>
              <a:ext uri="{FF2B5EF4-FFF2-40B4-BE49-F238E27FC236}"/>
            </a:extLst>
          </p:cNvPr>
          <p:cNvSpPr/>
          <p:nvPr/>
        </p:nvSpPr>
        <p:spPr>
          <a:xfrm>
            <a:off x="1420813" y="2633663"/>
            <a:ext cx="4651375" cy="97472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61 725 &gt; 61 893</a:t>
            </a:r>
          </a:p>
        </p:txBody>
      </p:sp>
      <p:sp>
        <p:nvSpPr>
          <p:cNvPr id="11" name="Hình chữ nhật: Góc Tròn 10">
            <a:extLst>
              <a:ext uri="{FF2B5EF4-FFF2-40B4-BE49-F238E27FC236}"/>
            </a:extLst>
          </p:cNvPr>
          <p:cNvSpPr/>
          <p:nvPr/>
        </p:nvSpPr>
        <p:spPr>
          <a:xfrm>
            <a:off x="6251575" y="2633663"/>
            <a:ext cx="4651375" cy="97472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85 672 &gt; 8 567</a:t>
            </a:r>
          </a:p>
        </p:txBody>
      </p:sp>
      <p:sp>
        <p:nvSpPr>
          <p:cNvPr id="12" name="Hình chữ nhật: Góc Tròn 11">
            <a:extLst>
              <a:ext uri="{FF2B5EF4-FFF2-40B4-BE49-F238E27FC236}"/>
            </a:extLst>
          </p:cNvPr>
          <p:cNvSpPr/>
          <p:nvPr/>
        </p:nvSpPr>
        <p:spPr>
          <a:xfrm>
            <a:off x="1420813" y="3846513"/>
            <a:ext cx="4651375" cy="97472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e) 89 156 &lt; 87 652</a:t>
            </a:r>
          </a:p>
        </p:txBody>
      </p:sp>
      <p:sp>
        <p:nvSpPr>
          <p:cNvPr id="13" name="Hình chữ nhật: Góc Tròn 12">
            <a:extLst>
              <a:ext uri="{FF2B5EF4-FFF2-40B4-BE49-F238E27FC236}"/>
            </a:extLst>
          </p:cNvPr>
          <p:cNvSpPr/>
          <p:nvPr/>
        </p:nvSpPr>
        <p:spPr>
          <a:xfrm>
            <a:off x="6251575" y="3846513"/>
            <a:ext cx="4651375" cy="97472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g) 60 017 = 60 017</a:t>
            </a: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2950" y="1481138"/>
            <a:ext cx="10429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Hình ảnh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2950" y="3846513"/>
            <a:ext cx="10429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Hình ảnh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2950" y="2633663"/>
            <a:ext cx="10429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Hình ảnh 18" descr="Ảnh có chứa văn bản&#10;&#10;Mô tả được tạo tự độ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3787775"/>
            <a:ext cx="10429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Hình ảnh 19" descr="Ảnh có chứa văn bản&#10;&#10;Mô tả được tạo tự độ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2633663"/>
            <a:ext cx="10429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1462088"/>
            <a:ext cx="10429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Nhóm 3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8434" name="Hộp Văn bản 6"/>
          <p:cNvSpPr txBox="1">
            <a:spLocks noChangeArrowheads="1"/>
          </p:cNvSpPr>
          <p:nvPr/>
        </p:nvSpPr>
        <p:spPr bwMode="auto">
          <a:xfrm>
            <a:off x="1825625" y="487363"/>
            <a:ext cx="3827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Cho các số sau:</a:t>
            </a:r>
          </a:p>
        </p:txBody>
      </p:sp>
      <p:grpSp>
        <p:nvGrpSpPr>
          <p:cNvPr id="18435" name="Nhóm 9"/>
          <p:cNvGrpSpPr>
            <a:grpSpLocks/>
          </p:cNvGrpSpPr>
          <p:nvPr/>
        </p:nvGrpSpPr>
        <p:grpSpPr bwMode="auto">
          <a:xfrm>
            <a:off x="638175" y="1328738"/>
            <a:ext cx="2622550" cy="1576387"/>
            <a:chOff x="637817" y="1329119"/>
            <a:chExt cx="2623543" cy="1576096"/>
          </a:xfrm>
        </p:grpSpPr>
        <p:pic>
          <p:nvPicPr>
            <p:cNvPr id="18447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Hộp Văn bản 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6 231</a:t>
              </a:r>
            </a:p>
          </p:txBody>
        </p:sp>
      </p:grpSp>
      <p:grpSp>
        <p:nvGrpSpPr>
          <p:cNvPr id="11" name="Nhóm 10"/>
          <p:cNvGrpSpPr>
            <a:grpSpLocks/>
          </p:cNvGrpSpPr>
          <p:nvPr/>
        </p:nvGrpSpPr>
        <p:grpSpPr bwMode="auto">
          <a:xfrm>
            <a:off x="3459163" y="1328738"/>
            <a:ext cx="2622550" cy="1576387"/>
            <a:chOff x="637817" y="1329119"/>
            <a:chExt cx="2623543" cy="1576096"/>
          </a:xfrm>
        </p:grpSpPr>
        <p:pic>
          <p:nvPicPr>
            <p:cNvPr id="18445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Hộp Văn bản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1 236</a:t>
              </a:r>
            </a:p>
          </p:txBody>
        </p:sp>
      </p:grpSp>
      <p:grpSp>
        <p:nvGrpSpPr>
          <p:cNvPr id="14" name="Nhóm 13"/>
          <p:cNvGrpSpPr>
            <a:grpSpLocks/>
          </p:cNvGrpSpPr>
          <p:nvPr/>
        </p:nvGrpSpPr>
        <p:grpSpPr bwMode="auto">
          <a:xfrm>
            <a:off x="6280150" y="1328738"/>
            <a:ext cx="2624138" cy="1576387"/>
            <a:chOff x="637817" y="1329119"/>
            <a:chExt cx="2623543" cy="1576096"/>
          </a:xfrm>
        </p:grpSpPr>
        <p:pic>
          <p:nvPicPr>
            <p:cNvPr id="18443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Hộp Văn bản 1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6 312</a:t>
              </a:r>
            </a:p>
          </p:txBody>
        </p:sp>
      </p:grpSp>
      <p:grpSp>
        <p:nvGrpSpPr>
          <p:cNvPr id="18438" name="Nhóm 16"/>
          <p:cNvGrpSpPr>
            <a:grpSpLocks/>
          </p:cNvGrpSpPr>
          <p:nvPr/>
        </p:nvGrpSpPr>
        <p:grpSpPr bwMode="auto">
          <a:xfrm>
            <a:off x="9101138" y="1328738"/>
            <a:ext cx="2624137" cy="1576387"/>
            <a:chOff x="637817" y="1329119"/>
            <a:chExt cx="2623543" cy="1576096"/>
          </a:xfrm>
        </p:grpSpPr>
        <p:pic>
          <p:nvPicPr>
            <p:cNvPr id="18441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Hộp Văn bản 1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1 263</a:t>
              </a:r>
            </a:p>
          </p:txBody>
        </p:sp>
      </p:grpSp>
      <p:sp>
        <p:nvSpPr>
          <p:cNvPr id="18439" name="Hộp Văn bản 19"/>
          <p:cNvSpPr txBox="1">
            <a:spLocks noChangeArrowheads="1"/>
          </p:cNvSpPr>
          <p:nvPr/>
        </p:nvSpPr>
        <p:spPr bwMode="auto">
          <a:xfrm>
            <a:off x="714375" y="3367088"/>
            <a:ext cx="4168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AvantGarde"/>
                <a:ea typeface="AvantGarde"/>
                <a:cs typeface="AvantGarde"/>
              </a:rPr>
              <a:t>a) Tìm số bé nhất.</a:t>
            </a:r>
          </a:p>
        </p:txBody>
      </p:sp>
      <p:sp>
        <p:nvSpPr>
          <p:cNvPr id="18440" name="Hộp Văn bản 20"/>
          <p:cNvSpPr txBox="1">
            <a:spLocks noChangeArrowheads="1"/>
          </p:cNvSpPr>
          <p:nvPr/>
        </p:nvSpPr>
        <p:spPr bwMode="auto">
          <a:xfrm>
            <a:off x="714375" y="4613275"/>
            <a:ext cx="423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AvantGarde"/>
                <a:ea typeface="AvantGarde"/>
                <a:cs typeface="AvantGarde"/>
              </a:rPr>
              <a:t>b) Tìm số lớn nhất.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328 0.22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11328 0.43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Nhóm 3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9458" name="Hộp Văn bản 6"/>
          <p:cNvSpPr txBox="1">
            <a:spLocks noChangeArrowheads="1"/>
          </p:cNvSpPr>
          <p:nvPr/>
        </p:nvSpPr>
        <p:spPr bwMode="auto">
          <a:xfrm>
            <a:off x="1825625" y="487363"/>
            <a:ext cx="3827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Cho các số sau:</a:t>
            </a:r>
          </a:p>
        </p:txBody>
      </p:sp>
      <p:grpSp>
        <p:nvGrpSpPr>
          <p:cNvPr id="10" name="Nhóm 9"/>
          <p:cNvGrpSpPr>
            <a:grpSpLocks/>
          </p:cNvGrpSpPr>
          <p:nvPr/>
        </p:nvGrpSpPr>
        <p:grpSpPr bwMode="auto">
          <a:xfrm>
            <a:off x="638175" y="1328738"/>
            <a:ext cx="2622550" cy="1576387"/>
            <a:chOff x="637817" y="1329119"/>
            <a:chExt cx="2623543" cy="1576096"/>
          </a:xfrm>
        </p:grpSpPr>
        <p:pic>
          <p:nvPicPr>
            <p:cNvPr id="19470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Hộp Văn bản 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6 231</a:t>
              </a:r>
            </a:p>
          </p:txBody>
        </p:sp>
      </p:grpSp>
      <p:grpSp>
        <p:nvGrpSpPr>
          <p:cNvPr id="11" name="Nhóm 10"/>
          <p:cNvGrpSpPr>
            <a:grpSpLocks/>
          </p:cNvGrpSpPr>
          <p:nvPr/>
        </p:nvGrpSpPr>
        <p:grpSpPr bwMode="auto">
          <a:xfrm>
            <a:off x="3459163" y="1328738"/>
            <a:ext cx="2622550" cy="1576387"/>
            <a:chOff x="637817" y="1329119"/>
            <a:chExt cx="2623543" cy="1576096"/>
          </a:xfrm>
        </p:grpSpPr>
        <p:pic>
          <p:nvPicPr>
            <p:cNvPr id="19468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Hộp Văn bản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1 236</a:t>
              </a:r>
            </a:p>
          </p:txBody>
        </p:sp>
      </p:grpSp>
      <p:grpSp>
        <p:nvGrpSpPr>
          <p:cNvPr id="14" name="Nhóm 13"/>
          <p:cNvGrpSpPr>
            <a:grpSpLocks/>
          </p:cNvGrpSpPr>
          <p:nvPr/>
        </p:nvGrpSpPr>
        <p:grpSpPr bwMode="auto">
          <a:xfrm>
            <a:off x="6280150" y="1328738"/>
            <a:ext cx="2624138" cy="1576387"/>
            <a:chOff x="637817" y="1329119"/>
            <a:chExt cx="2623543" cy="1576096"/>
          </a:xfrm>
        </p:grpSpPr>
        <p:pic>
          <p:nvPicPr>
            <p:cNvPr id="19466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Hộp Văn bản 1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6 312</a:t>
              </a:r>
            </a:p>
          </p:txBody>
        </p:sp>
      </p:grpSp>
      <p:grpSp>
        <p:nvGrpSpPr>
          <p:cNvPr id="17" name="Nhóm 16"/>
          <p:cNvGrpSpPr>
            <a:grpSpLocks/>
          </p:cNvGrpSpPr>
          <p:nvPr/>
        </p:nvGrpSpPr>
        <p:grpSpPr bwMode="auto">
          <a:xfrm>
            <a:off x="9101138" y="1328738"/>
            <a:ext cx="2624137" cy="1576387"/>
            <a:chOff x="637817" y="1329119"/>
            <a:chExt cx="2623543" cy="1576096"/>
          </a:xfrm>
        </p:grpSpPr>
        <p:pic>
          <p:nvPicPr>
            <p:cNvPr id="19464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Hộp Văn bản 1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1 263</a:t>
              </a:r>
            </a:p>
          </p:txBody>
        </p:sp>
      </p:grpSp>
      <p:sp>
        <p:nvSpPr>
          <p:cNvPr id="19463" name="Hộp Văn bản 19"/>
          <p:cNvSpPr txBox="1">
            <a:spLocks noChangeArrowheads="1"/>
          </p:cNvSpPr>
          <p:nvPr/>
        </p:nvSpPr>
        <p:spPr bwMode="auto">
          <a:xfrm>
            <a:off x="714375" y="3367088"/>
            <a:ext cx="11242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AvantGarde"/>
                <a:ea typeface="AvantGarde"/>
                <a:cs typeface="AvantGarde"/>
              </a:rPr>
              <a:t>c) Sắp xếp các số trên theo thứ tự từ bé đến lớn.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6263 0.4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23125 0.4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21523 0.42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46237 0.433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269</Words>
  <Application>Microsoft Office PowerPoint</Application>
  <PresentationFormat>Custom</PresentationFormat>
  <Paragraphs>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Humanst521 BT</vt:lpstr>
      <vt:lpstr>字魂59号-创粗黑</vt:lpstr>
      <vt:lpstr>Arial</vt:lpstr>
      <vt:lpstr>Calibri</vt:lpstr>
      <vt:lpstr>SVN-Anastasia</vt:lpstr>
      <vt:lpstr>HP001 4 hàng</vt:lpstr>
      <vt:lpstr>SVN-Ziclets</vt:lpstr>
      <vt:lpstr>AvantGarde</vt:lpstr>
      <vt:lpstr>Times New Roman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Sky123.Org</cp:lastModifiedBy>
  <cp:revision>6</cp:revision>
  <dcterms:created xsi:type="dcterms:W3CDTF">2023-01-08T11:29:18Z</dcterms:created>
  <dcterms:modified xsi:type="dcterms:W3CDTF">2023-02-05T06:55:27Z</dcterms:modified>
</cp:coreProperties>
</file>