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27" r:id="rId2"/>
    <p:sldId id="430" r:id="rId3"/>
    <p:sldId id="432" r:id="rId4"/>
    <p:sldId id="443" r:id="rId5"/>
    <p:sldId id="444" r:id="rId6"/>
    <p:sldId id="446" r:id="rId7"/>
    <p:sldId id="449" r:id="rId8"/>
    <p:sldId id="447" r:id="rId9"/>
    <p:sldId id="448" r:id="rId10"/>
    <p:sldId id="450" r:id="rId11"/>
    <p:sldId id="453" r:id="rId12"/>
    <p:sldId id="454" r:id="rId13"/>
    <p:sldId id="455" r:id="rId14"/>
    <p:sldId id="456" r:id="rId15"/>
    <p:sldId id="458" r:id="rId16"/>
    <p:sldId id="459" r:id="rId17"/>
    <p:sldId id="460" r:id="rId18"/>
    <p:sldId id="431" r:id="rId19"/>
  </p:sldIdLst>
  <p:sldSz cx="16276638" cy="9144000"/>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17550" indent="-260350" algn="l" rtl="0" fontAlgn="base">
      <a:spcBef>
        <a:spcPct val="0"/>
      </a:spcBef>
      <a:spcAft>
        <a:spcPct val="0"/>
      </a:spcAft>
      <a:defRPr kern="1200">
        <a:solidFill>
          <a:schemeClr val="tx1"/>
        </a:solidFill>
        <a:latin typeface="Arial" charset="0"/>
        <a:ea typeface="+mn-ea"/>
        <a:cs typeface="Arial" charset="0"/>
      </a:defRPr>
    </a:lvl2pPr>
    <a:lvl3pPr marL="1436688" indent="-522288" algn="l" rtl="0" fontAlgn="base">
      <a:spcBef>
        <a:spcPct val="0"/>
      </a:spcBef>
      <a:spcAft>
        <a:spcPct val="0"/>
      </a:spcAft>
      <a:defRPr kern="1200">
        <a:solidFill>
          <a:schemeClr val="tx1"/>
        </a:solidFill>
        <a:latin typeface="Arial" charset="0"/>
        <a:ea typeface="+mn-ea"/>
        <a:cs typeface="Arial" charset="0"/>
      </a:defRPr>
    </a:lvl3pPr>
    <a:lvl4pPr marL="2154238" indent="-782638" algn="l" rtl="0" fontAlgn="base">
      <a:spcBef>
        <a:spcPct val="0"/>
      </a:spcBef>
      <a:spcAft>
        <a:spcPct val="0"/>
      </a:spcAft>
      <a:defRPr kern="1200">
        <a:solidFill>
          <a:schemeClr val="tx1"/>
        </a:solidFill>
        <a:latin typeface="Arial" charset="0"/>
        <a:ea typeface="+mn-ea"/>
        <a:cs typeface="Arial" charset="0"/>
      </a:defRPr>
    </a:lvl4pPr>
    <a:lvl5pPr marL="2873375" indent="-1044575"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8C9"/>
    <a:srgbClr val="F3CAD0"/>
    <a:srgbClr val="F2B8E1"/>
    <a:srgbClr val="F5C0C8"/>
    <a:srgbClr val="A3EAE4"/>
    <a:srgbClr val="FACB7D"/>
    <a:srgbClr val="88B038"/>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01" autoAdjust="0"/>
    <p:restoredTop sz="86324" autoAdjust="0"/>
  </p:normalViewPr>
  <p:slideViewPr>
    <p:cSldViewPr>
      <p:cViewPr varScale="1">
        <p:scale>
          <a:sx n="48" d="100"/>
          <a:sy n="48" d="100"/>
        </p:scale>
        <p:origin x="-558" y="-90"/>
      </p:cViewPr>
      <p:guideLst>
        <p:guide orient="horz" pos="2880"/>
        <p:guide pos="51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DCB075FB-16A7-4989-A180-1A1CF82EF6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p:spPr>
        <p:txBody>
          <a:bodyPr/>
          <a:lstStyle/>
          <a:p>
            <a:endParaRPr lang="en-US" smtClean="0"/>
          </a:p>
        </p:txBody>
      </p:sp>
      <p:sp>
        <p:nvSpPr>
          <p:cNvPr id="15363" name="Slide Number Placeholder 3"/>
          <p:cNvSpPr>
            <a:spLocks noGrp="1"/>
          </p:cNvSpPr>
          <p:nvPr>
            <p:ph type="sldNum" sz="quarter" idx="5"/>
          </p:nvPr>
        </p:nvSpPr>
        <p:spPr>
          <a:noFill/>
          <a:ln>
            <a:miter lim="800000"/>
            <a:headEnd/>
            <a:tailEnd/>
          </a:ln>
        </p:spPr>
        <p:txBody>
          <a:bodyPr/>
          <a:lstStyle/>
          <a:p>
            <a:fld id="{CA6B8E48-10F9-4FC9-9122-1C5070A6CBAA}" type="slidenum">
              <a:rPr lang="en-US" altLang="en-US" smtClean="0">
                <a:cs typeface="Arial" charset="0"/>
              </a:rPr>
              <a:pPr/>
              <a:t>1</a:t>
            </a:fld>
            <a:endParaRPr lang="en-US"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p:spPr>
        <p:txBody>
          <a:bodyPr/>
          <a:lstStyle/>
          <a:p>
            <a:endParaRPr lang="en-US" smtClean="0"/>
          </a:p>
        </p:txBody>
      </p:sp>
      <p:sp>
        <p:nvSpPr>
          <p:cNvPr id="24579" name="Slide Number Placeholder 3"/>
          <p:cNvSpPr>
            <a:spLocks noGrp="1"/>
          </p:cNvSpPr>
          <p:nvPr>
            <p:ph type="sldNum" sz="quarter" idx="5"/>
          </p:nvPr>
        </p:nvSpPr>
        <p:spPr>
          <a:noFill/>
          <a:ln>
            <a:miter lim="800000"/>
            <a:headEnd/>
            <a:tailEnd/>
          </a:ln>
        </p:spPr>
        <p:txBody>
          <a:bodyPr/>
          <a:lstStyle/>
          <a:p>
            <a:fld id="{7074C81E-D07F-461A-B5F4-D1EBFA2E12AA}" type="slidenum">
              <a:rPr lang="en-US" altLang="en-US" smtClean="0">
                <a:cs typeface="Arial" charset="0"/>
              </a:rPr>
              <a:pPr/>
              <a:t>9</a:t>
            </a:fld>
            <a:endParaRPr lang="en-US" alt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p:spPr>
        <p:txBody>
          <a:bodyPr/>
          <a:lstStyle/>
          <a:p>
            <a:endParaRPr lang="en-US" smtClean="0"/>
          </a:p>
        </p:txBody>
      </p:sp>
      <p:sp>
        <p:nvSpPr>
          <p:cNvPr id="28675" name="Slide Number Placeholder 3"/>
          <p:cNvSpPr>
            <a:spLocks noGrp="1"/>
          </p:cNvSpPr>
          <p:nvPr>
            <p:ph type="sldNum" sz="quarter" idx="5"/>
          </p:nvPr>
        </p:nvSpPr>
        <p:spPr>
          <a:noFill/>
          <a:ln>
            <a:miter lim="800000"/>
            <a:headEnd/>
            <a:tailEnd/>
          </a:ln>
        </p:spPr>
        <p:txBody>
          <a:bodyPr/>
          <a:lstStyle/>
          <a:p>
            <a:fld id="{E671A065-6184-4FCB-8D83-3A6B3E6A54C6}" type="slidenum">
              <a:rPr lang="en-US" altLang="en-US" smtClean="0">
                <a:cs typeface="Arial" charset="0"/>
              </a:rPr>
              <a:pPr/>
              <a:t>12</a:t>
            </a:fld>
            <a:endParaRPr lang="en-US" alt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p:spPr>
        <p:txBody>
          <a:bodyPr/>
          <a:lstStyle/>
          <a:p>
            <a:endParaRPr lang="en-US" smtClean="0"/>
          </a:p>
        </p:txBody>
      </p:sp>
      <p:sp>
        <p:nvSpPr>
          <p:cNvPr id="30723" name="Slide Number Placeholder 3"/>
          <p:cNvSpPr>
            <a:spLocks noGrp="1"/>
          </p:cNvSpPr>
          <p:nvPr>
            <p:ph type="sldNum" sz="quarter" idx="5"/>
          </p:nvPr>
        </p:nvSpPr>
        <p:spPr>
          <a:noFill/>
          <a:ln>
            <a:miter lim="800000"/>
            <a:headEnd/>
            <a:tailEnd/>
          </a:ln>
        </p:spPr>
        <p:txBody>
          <a:bodyPr/>
          <a:lstStyle/>
          <a:p>
            <a:fld id="{290BFC82-E08D-4129-B8B9-6C117BC1AC9B}" type="slidenum">
              <a:rPr lang="en-US" altLang="en-US" smtClean="0">
                <a:cs typeface="Arial" charset="0"/>
              </a:rPr>
              <a:pPr/>
              <a:t>13</a:t>
            </a:fld>
            <a:endParaRPr lang="en-US" alt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p:spPr>
        <p:txBody>
          <a:bodyPr/>
          <a:lstStyle/>
          <a:p>
            <a:endParaRPr lang="en-US" smtClean="0"/>
          </a:p>
        </p:txBody>
      </p:sp>
      <p:sp>
        <p:nvSpPr>
          <p:cNvPr id="32771" name="Slide Number Placeholder 3"/>
          <p:cNvSpPr>
            <a:spLocks noGrp="1"/>
          </p:cNvSpPr>
          <p:nvPr>
            <p:ph type="sldNum" sz="quarter" idx="5"/>
          </p:nvPr>
        </p:nvSpPr>
        <p:spPr>
          <a:noFill/>
          <a:ln>
            <a:miter lim="800000"/>
            <a:headEnd/>
            <a:tailEnd/>
          </a:ln>
        </p:spPr>
        <p:txBody>
          <a:bodyPr/>
          <a:lstStyle/>
          <a:p>
            <a:fld id="{F66588B5-9AB9-4C67-9070-A821961FC3FE}" type="slidenum">
              <a:rPr lang="en-US" altLang="en-US" smtClean="0">
                <a:cs typeface="Arial" charset="0"/>
              </a:rPr>
              <a:pPr/>
              <a:t>14</a:t>
            </a:fld>
            <a:endParaRPr lang="en-US" alt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p:spPr>
        <p:txBody>
          <a:bodyPr/>
          <a:lstStyle/>
          <a:p>
            <a:endParaRPr lang="en-US" smtClean="0"/>
          </a:p>
        </p:txBody>
      </p:sp>
      <p:sp>
        <p:nvSpPr>
          <p:cNvPr id="34819" name="Slide Number Placeholder 3"/>
          <p:cNvSpPr>
            <a:spLocks noGrp="1"/>
          </p:cNvSpPr>
          <p:nvPr>
            <p:ph type="sldNum" sz="quarter" idx="5"/>
          </p:nvPr>
        </p:nvSpPr>
        <p:spPr>
          <a:noFill/>
          <a:ln>
            <a:miter lim="800000"/>
            <a:headEnd/>
            <a:tailEnd/>
          </a:ln>
        </p:spPr>
        <p:txBody>
          <a:bodyPr/>
          <a:lstStyle/>
          <a:p>
            <a:fld id="{97962782-82D0-4CCF-94A6-91A438AFFEE4}" type="slidenum">
              <a:rPr lang="en-US" altLang="en-US" smtClean="0">
                <a:cs typeface="Arial" charset="0"/>
              </a:rPr>
              <a:pPr/>
              <a:t>15</a:t>
            </a:fld>
            <a:endParaRPr lang="en-US"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p:spPr>
        <p:txBody>
          <a:bodyPr/>
          <a:lstStyle/>
          <a:p>
            <a:endParaRPr lang="en-US" smtClean="0"/>
          </a:p>
        </p:txBody>
      </p:sp>
      <p:sp>
        <p:nvSpPr>
          <p:cNvPr id="36867" name="Slide Number Placeholder 3"/>
          <p:cNvSpPr>
            <a:spLocks noGrp="1"/>
          </p:cNvSpPr>
          <p:nvPr>
            <p:ph type="sldNum" sz="quarter" idx="5"/>
          </p:nvPr>
        </p:nvSpPr>
        <p:spPr>
          <a:noFill/>
          <a:ln>
            <a:miter lim="800000"/>
            <a:headEnd/>
            <a:tailEnd/>
          </a:ln>
        </p:spPr>
        <p:txBody>
          <a:bodyPr/>
          <a:lstStyle/>
          <a:p>
            <a:fld id="{8F6E3623-E6CE-4C99-8D24-F75CC41952E3}" type="slidenum">
              <a:rPr lang="en-US" altLang="en-US" smtClean="0">
                <a:cs typeface="Arial" charset="0"/>
              </a:rPr>
              <a:pPr/>
              <a:t>16</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F14187-FDE8-4D56-9557-FF42783AC7D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391901-4094-42E6-BDBC-F2892BDA5E83}"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1B9D36-3E2C-4F63-B2E8-EA8B8F93B081}"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166FD2-EB28-40BF-8D22-F115AB1669C4}"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7CA395-21DF-4C08-9894-BFDD6252D71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66416A-E5BD-4DCF-B870-33ACD93DBC5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0C35F8-E9DA-4414-B8B5-ADD14E3827C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70C849-51BB-46AB-9F66-6FFB7867FB7C}"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3349E3-A110-409C-8742-6E0496E4ECB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DF0B95-3D50-4931-8162-D3405927E98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21698E-944B-422B-A8E9-D479CF8D12C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cs typeface="+mn-cs"/>
              </a:defRPr>
            </a:lvl1pPr>
          </a:lstStyle>
          <a:p>
            <a:pPr>
              <a:defRPr/>
            </a:pPr>
            <a:fld id="{7281A43A-B37F-439D-8CEA-34E4553DC7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3" Type="http://schemas.openxmlformats.org/officeDocument/2006/relationships/image" Target="../media/image7.jpeg"/><Relationship Id="rId7" Type="http://schemas.openxmlformats.org/officeDocument/2006/relationships/hyperlink" Target="Khoi%20dong/Cau%202.pptx"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Khoi%20dong/Cau%203.pptx" TargetMode="External"/><Relationship Id="rId5" Type="http://schemas.openxmlformats.org/officeDocument/2006/relationships/image" Target="../media/image9.tiff"/><Relationship Id="rId4" Type="http://schemas.openxmlformats.org/officeDocument/2006/relationships/image" Target="../media/image8.tiff"/><Relationship Id="rId9"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 name="Text Box 14"/>
          <p:cNvSpPr txBox="1">
            <a:spLocks noChangeArrowheads="1"/>
          </p:cNvSpPr>
          <p:nvPr/>
        </p:nvSpPr>
        <p:spPr bwMode="auto">
          <a:xfrm>
            <a:off x="747713" y="3962400"/>
            <a:ext cx="13868400" cy="2700338"/>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14: SỬ DỤNG HỢP LÍ THỰC VẬT </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 ĐỘNG VẬT (T3)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342" name="Text Box 18"/>
          <p:cNvSpPr txBox="1">
            <a:spLocks noChangeArrowheads="1"/>
          </p:cNvSpPr>
          <p:nvPr/>
        </p:nvSpPr>
        <p:spPr bwMode="auto">
          <a:xfrm>
            <a:off x="4084638" y="8107363"/>
            <a:ext cx="7100887" cy="1006475"/>
          </a:xfrm>
          <a:prstGeom prst="rect">
            <a:avLst/>
          </a:prstGeom>
          <a:noFill/>
          <a:ln w="9525">
            <a:noFill/>
            <a:miter lim="800000"/>
            <a:headEnd/>
            <a:tailEnd/>
          </a:ln>
        </p:spPr>
        <p:txBody>
          <a:bodyPr lIns="143689" tIns="71844" rIns="143689" bIns="71844">
            <a:spAutoFit/>
          </a:bodyPr>
          <a:lstStyle/>
          <a:p>
            <a:r>
              <a:rPr lang="en-US" altLang="en-US" sz="2800" b="1" i="1">
                <a:solidFill>
                  <a:srgbClr val="0000CC"/>
                </a:solidFill>
                <a:latin typeface="Times New Roman" pitchFamily="18" charset="0"/>
              </a:rPr>
              <a:t>Giáo viên:……………………………………</a:t>
            </a:r>
          </a:p>
          <a:p>
            <a:r>
              <a:rPr lang="en-US" altLang="en-US" sz="2800" b="1" i="1">
                <a:solidFill>
                  <a:srgbClr val="0000CC"/>
                </a:solidFill>
                <a:latin typeface="Times New Roman" pitchFamily="18" charset="0"/>
              </a:rPr>
              <a:t>Lớp:  3</a:t>
            </a:r>
          </a:p>
        </p:txBody>
      </p:sp>
      <p:pic>
        <p:nvPicPr>
          <p:cNvPr id="14343" name="Picture 22" descr="bd21315_"/>
          <p:cNvPicPr>
            <a:picLocks noChangeAspect="1" noChangeArrowheads="1"/>
          </p:cNvPicPr>
          <p:nvPr/>
        </p:nvPicPr>
        <p:blipFill>
          <a:blip r:embed="rId4"/>
          <a:srcRect/>
          <a:stretch>
            <a:fillRect/>
          </a:stretch>
        </p:blipFill>
        <p:spPr bwMode="auto">
          <a:xfrm>
            <a:off x="5189538" y="6480175"/>
            <a:ext cx="5616575" cy="204788"/>
          </a:xfrm>
          <a:prstGeom prst="rect">
            <a:avLst/>
          </a:prstGeom>
          <a:noFill/>
          <a:ln w="9525">
            <a:noFill/>
            <a:miter lim="800000"/>
            <a:headEnd/>
            <a:tailEnd/>
          </a:ln>
        </p:spPr>
      </p:pic>
      <p:sp>
        <p:nvSpPr>
          <p:cNvPr id="31" name="Text Box 17"/>
          <p:cNvSpPr txBox="1">
            <a:spLocks noChangeArrowheads="1"/>
          </p:cNvSpPr>
          <p:nvPr/>
        </p:nvSpPr>
        <p:spPr bwMode="auto">
          <a:xfrm>
            <a:off x="1890713" y="1703388"/>
            <a:ext cx="12145962" cy="199231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cs typeface="+mn-cs"/>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cs typeface="+mn-cs"/>
              </a:rPr>
              <a:t>VỀ DỰ GIỜ THĂM LỚP</a:t>
            </a:r>
          </a:p>
        </p:txBody>
      </p:sp>
      <p:pic>
        <p:nvPicPr>
          <p:cNvPr id="14345" name="Picture 7" descr="BƯỚM 58"/>
          <p:cNvPicPr>
            <a:picLocks noChangeAspect="1" noChangeArrowheads="1" noCrop="1"/>
          </p:cNvPicPr>
          <p:nvPr/>
        </p:nvPicPr>
        <p:blipFill>
          <a:blip r:embed="rId5"/>
          <a:srcRect/>
          <a:stretch>
            <a:fillRect/>
          </a:stretch>
        </p:blipFill>
        <p:spPr bwMode="auto">
          <a:xfrm rot="9961410">
            <a:off x="13947775" y="388938"/>
            <a:ext cx="1196975" cy="1560512"/>
          </a:xfrm>
          <a:prstGeom prst="rect">
            <a:avLst/>
          </a:prstGeom>
          <a:noFill/>
          <a:ln w="9525">
            <a:noFill/>
            <a:miter lim="800000"/>
            <a:headEnd/>
            <a:tailEnd/>
          </a:ln>
        </p:spPr>
      </p:pic>
      <p:pic>
        <p:nvPicPr>
          <p:cNvPr id="14346" name="Picture 8" descr="animal-14[1]"/>
          <p:cNvPicPr>
            <a:picLocks noChangeAspect="1" noChangeArrowheads="1" noCrop="1"/>
          </p:cNvPicPr>
          <p:nvPr/>
        </p:nvPicPr>
        <p:blipFill>
          <a:blip r:embed="rId6"/>
          <a:srcRect/>
          <a:stretch>
            <a:fillRect/>
          </a:stretch>
        </p:blipFill>
        <p:spPr bwMode="auto">
          <a:xfrm rot="417220" flipH="1">
            <a:off x="2328863" y="6921500"/>
            <a:ext cx="1111250" cy="80803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25"/>
          <p:cNvGrpSpPr>
            <a:grpSpLocks/>
          </p:cNvGrpSpPr>
          <p:nvPr/>
        </p:nvGrpSpPr>
        <p:grpSpPr bwMode="auto">
          <a:xfrm>
            <a:off x="5211763" y="103188"/>
            <a:ext cx="4919662" cy="995362"/>
            <a:chOff x="5063633" y="164812"/>
            <a:chExt cx="4836715" cy="994830"/>
          </a:xfrm>
        </p:grpSpPr>
        <p:grpSp>
          <p:nvGrpSpPr>
            <p:cNvPr id="25640" name="Group 26"/>
            <p:cNvGrpSpPr>
              <a:grpSpLocks/>
            </p:cNvGrpSpPr>
            <p:nvPr/>
          </p:nvGrpSpPr>
          <p:grpSpPr bwMode="auto">
            <a:xfrm>
              <a:off x="5063633" y="164812"/>
              <a:ext cx="4836715" cy="994830"/>
              <a:chOff x="5063633" y="164812"/>
              <a:chExt cx="4836715" cy="994830"/>
            </a:xfrm>
          </p:grpSpPr>
          <p:sp>
            <p:nvSpPr>
              <p:cNvPr id="25642"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5643"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602" name="Rectangle 9"/>
          <p:cNvSpPr>
            <a:spLocks noChangeArrowheads="1"/>
          </p:cNvSpPr>
          <p:nvPr/>
        </p:nvSpPr>
        <p:spPr bwMode="auto">
          <a:xfrm>
            <a:off x="1163638" y="2082800"/>
            <a:ext cx="13973175" cy="646113"/>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2. </a:t>
            </a:r>
            <a:r>
              <a:rPr lang="nl-NL" sz="3600" b="1" u="sng">
                <a:solidFill>
                  <a:srgbClr val="FF0066"/>
                </a:solidFill>
                <a:latin typeface="Times New Roman" pitchFamily="18" charset="0"/>
                <a:cs typeface="Times New Roman" pitchFamily="18" charset="0"/>
              </a:rPr>
              <a:t>Cách sử dụng thực vật và động vật trong gia đình và ở địa phương.</a:t>
            </a:r>
            <a:endParaRPr lang="en-US" sz="3600" b="1" u="sng">
              <a:solidFill>
                <a:srgbClr val="FF0066"/>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284288"/>
            <a:ext cx="10896600" cy="574675"/>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14: SỬ DỤNG HỢP LÍ THỰC VẬT VÀ </a:t>
            </a:r>
            <a:r>
              <a:rPr lang="en-US" sz="2800" b="1">
                <a:solidFill>
                  <a:srgbClr val="0000CC"/>
                </a:solidFill>
                <a:effectLst>
                  <a:outerShdw blurRad="38100" dist="38100" dir="2700000" algn="tl">
                    <a:srgbClr val="000000">
                      <a:alpha val="43137"/>
                    </a:srgbClr>
                  </a:outerShdw>
                </a:effectLst>
                <a:latin typeface="Times New Roman" pitchFamily="18" charset="0"/>
                <a:cs typeface="+mn-cs"/>
              </a:rPr>
              <a:t>ĐỘNG VẬT (</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T3)</a:t>
            </a:r>
          </a:p>
        </p:txBody>
      </p:sp>
      <p:graphicFrame>
        <p:nvGraphicFramePr>
          <p:cNvPr id="5" name="Table 4"/>
          <p:cNvGraphicFramePr>
            <a:graphicFrameLocks noGrp="1"/>
          </p:cNvGraphicFramePr>
          <p:nvPr/>
        </p:nvGraphicFramePr>
        <p:xfrm>
          <a:off x="1163638" y="3000375"/>
          <a:ext cx="14143037" cy="5756275"/>
        </p:xfrm>
        <a:graphic>
          <a:graphicData uri="http://schemas.openxmlformats.org/drawingml/2006/table">
            <a:tbl>
              <a:tblPr firstRow="1" bandRow="1">
                <a:tableStyleId>{D7AC3CCA-C797-4891-BE02-D94E43425B78}</a:tableStyleId>
              </a:tblPr>
              <a:tblGrid>
                <a:gridCol w="5266191">
                  <a:extLst>
                    <a:ext uri="{9D8B030D-6E8A-4147-A177-3AD203B41FA5}"/>
                  </a:extLst>
                </a:gridCol>
                <a:gridCol w="1713262">
                  <a:extLst>
                    <a:ext uri="{9D8B030D-6E8A-4147-A177-3AD203B41FA5}"/>
                  </a:extLst>
                </a:gridCol>
                <a:gridCol w="1594986">
                  <a:extLst>
                    <a:ext uri="{9D8B030D-6E8A-4147-A177-3AD203B41FA5}"/>
                  </a:extLst>
                </a:gridCol>
                <a:gridCol w="5568583">
                  <a:extLst>
                    <a:ext uri="{9D8B030D-6E8A-4147-A177-3AD203B41FA5}"/>
                  </a:extLst>
                </a:gridCol>
              </a:tblGrid>
              <a:tr h="1087741">
                <a:tc>
                  <a:txBody>
                    <a:bodyPr/>
                    <a:lstStyle/>
                    <a:p>
                      <a:pPr algn="ctr"/>
                      <a:r>
                        <a:rPr lang="en-US" sz="3600" dirty="0" err="1">
                          <a:solidFill>
                            <a:srgbClr val="0000CC"/>
                          </a:solidFill>
                          <a:latin typeface="Times New Roman" panose="02020603050405020304" pitchFamily="18" charset="0"/>
                          <a:cs typeface="Times New Roman" panose="02020603050405020304" pitchFamily="18" charset="0"/>
                        </a:rPr>
                        <a:t>Cách</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sử</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dụng</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thực</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vật</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động</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vật</a:t>
                      </a:r>
                      <a:endParaRPr lang="en-US" sz="3600" dirty="0">
                        <a:solidFill>
                          <a:srgbClr val="0000CC"/>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pPr algn="ctr"/>
                      <a:r>
                        <a:rPr lang="en-US" sz="3600" dirty="0" err="1">
                          <a:solidFill>
                            <a:srgbClr val="0000CC"/>
                          </a:solidFill>
                          <a:latin typeface="Times New Roman" panose="02020603050405020304" pitchFamily="18" charset="0"/>
                          <a:cs typeface="Times New Roman" panose="02020603050405020304" pitchFamily="18" charset="0"/>
                        </a:rPr>
                        <a:t>Hợp</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lí</a:t>
                      </a:r>
                      <a:endParaRPr lang="en-US" sz="3600" dirty="0">
                        <a:solidFill>
                          <a:srgbClr val="0000CC"/>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pPr algn="ctr"/>
                      <a:r>
                        <a:rPr lang="en-US" sz="3600" dirty="0" err="1">
                          <a:solidFill>
                            <a:srgbClr val="0000CC"/>
                          </a:solidFill>
                          <a:latin typeface="Times New Roman" panose="02020603050405020304" pitchFamily="18" charset="0"/>
                          <a:cs typeface="Times New Roman" panose="02020603050405020304" pitchFamily="18" charset="0"/>
                        </a:rPr>
                        <a:t>Không</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hợp</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lí</a:t>
                      </a:r>
                      <a:endParaRPr lang="en-US" sz="3600" dirty="0">
                        <a:solidFill>
                          <a:srgbClr val="0000CC"/>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pPr algn="ctr"/>
                      <a:r>
                        <a:rPr lang="en-US" sz="3600" dirty="0" err="1">
                          <a:solidFill>
                            <a:srgbClr val="0000CC"/>
                          </a:solidFill>
                          <a:latin typeface="Times New Roman" panose="02020603050405020304" pitchFamily="18" charset="0"/>
                          <a:cs typeface="Times New Roman" panose="02020603050405020304" pitchFamily="18" charset="0"/>
                        </a:rPr>
                        <a:t>Giải</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thích</a:t>
                      </a:r>
                      <a:endParaRPr lang="en-US" sz="3600" dirty="0">
                        <a:solidFill>
                          <a:srgbClr val="0000CC"/>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extLst>
                  <a:ext uri="{0D108BD9-81ED-4DB2-BD59-A6C34878D82A}"/>
                </a:extLst>
              </a:tr>
              <a:tr h="1831493">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r>
                        <a:rPr lang="en-US" sz="3200" b="1" dirty="0">
                          <a:solidFill>
                            <a:srgbClr val="0000CC"/>
                          </a:solidFill>
                          <a:latin typeface="Times New Roman" panose="02020603050405020304" pitchFamily="18" charset="0"/>
                          <a:cs typeface="Times New Roman" panose="02020603050405020304" pitchFamily="18" charset="0"/>
                        </a:rPr>
                        <a:t>    </a:t>
                      </a:r>
                    </a:p>
                  </a:txBody>
                  <a:tcPr>
                    <a:solidFill>
                      <a:srgbClr val="F2C8C9"/>
                    </a:solidFill>
                  </a:tcPr>
                </a:tc>
                <a:tc>
                  <a:txBody>
                    <a:bodyPr/>
                    <a:lstStyle/>
                    <a:p>
                      <a:r>
                        <a:rPr lang="en-US" sz="3200" b="1" dirty="0">
                          <a:solidFill>
                            <a:srgbClr val="0000CC"/>
                          </a:solidFill>
                          <a:latin typeface="Times New Roman" panose="02020603050405020304" pitchFamily="18" charset="0"/>
                          <a:cs typeface="Times New Roman" panose="02020603050405020304" pitchFamily="18" charset="0"/>
                        </a:rPr>
                        <a:t>     </a:t>
                      </a: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extLst>
                  <a:ext uri="{0D108BD9-81ED-4DB2-BD59-A6C34878D82A}"/>
                </a:extLst>
              </a:tr>
              <a:tr h="1600200">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p>
                      <a:endParaRPr lang="en-US" sz="3200" b="1" dirty="0" err="1">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p>
                      <a:r>
                        <a:rPr lang="en-US" sz="3200" b="1" dirty="0">
                          <a:solidFill>
                            <a:srgbClr val="0000CC"/>
                          </a:solidFill>
                          <a:latin typeface="Times New Roman" panose="02020603050405020304" pitchFamily="18" charset="0"/>
                          <a:cs typeface="Times New Roman" panose="02020603050405020304" pitchFamily="18" charset="0"/>
                        </a:rPr>
                        <a:t> </a:t>
                      </a: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extLst>
                  <a:ext uri="{0D108BD9-81ED-4DB2-BD59-A6C34878D82A}"/>
                </a:extLst>
              </a:tr>
              <a:tr h="1136894">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extLst>
                  <a:ext uri="{0D108BD9-81ED-4DB2-BD59-A6C34878D82A}"/>
                </a:extLst>
              </a:tr>
            </a:tbl>
          </a:graphicData>
        </a:graphic>
      </p:graphicFrame>
      <p:sp>
        <p:nvSpPr>
          <p:cNvPr id="6" name="TextBox 5"/>
          <p:cNvSpPr txBox="1">
            <a:spLocks noChangeArrowheads="1"/>
          </p:cNvSpPr>
          <p:nvPr/>
        </p:nvSpPr>
        <p:spPr bwMode="auto">
          <a:xfrm>
            <a:off x="1308100" y="7773988"/>
            <a:ext cx="5364163" cy="646112"/>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Sử dụng mật gấu</a:t>
            </a:r>
          </a:p>
        </p:txBody>
      </p:sp>
      <p:sp>
        <p:nvSpPr>
          <p:cNvPr id="7" name="TextBox 6"/>
          <p:cNvSpPr txBox="1">
            <a:spLocks noChangeArrowheads="1"/>
          </p:cNvSpPr>
          <p:nvPr/>
        </p:nvSpPr>
        <p:spPr bwMode="auto">
          <a:xfrm>
            <a:off x="8716963" y="6761163"/>
            <a:ext cx="685800" cy="646112"/>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x</a:t>
            </a:r>
          </a:p>
        </p:txBody>
      </p:sp>
      <p:sp>
        <p:nvSpPr>
          <p:cNvPr id="16" name="TextBox 15"/>
          <p:cNvSpPr txBox="1">
            <a:spLocks noChangeArrowheads="1"/>
          </p:cNvSpPr>
          <p:nvPr/>
        </p:nvSpPr>
        <p:spPr bwMode="auto">
          <a:xfrm>
            <a:off x="9840913" y="7559675"/>
            <a:ext cx="5381625" cy="1200150"/>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Làm cho loài gấu có thể bị tuyệt chủng</a:t>
            </a:r>
          </a:p>
        </p:txBody>
      </p:sp>
      <p:sp>
        <p:nvSpPr>
          <p:cNvPr id="14" name="TextBox 13"/>
          <p:cNvSpPr txBox="1">
            <a:spLocks noChangeArrowheads="1"/>
          </p:cNvSpPr>
          <p:nvPr/>
        </p:nvSpPr>
        <p:spPr bwMode="auto">
          <a:xfrm>
            <a:off x="1192213" y="4173538"/>
            <a:ext cx="5362575" cy="1754187"/>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Trồng cây tam thất trong các khu vực có điều kiện phù hợp</a:t>
            </a:r>
          </a:p>
        </p:txBody>
      </p:sp>
      <p:sp>
        <p:nvSpPr>
          <p:cNvPr id="17" name="TextBox 16"/>
          <p:cNvSpPr txBox="1">
            <a:spLocks noChangeArrowheads="1"/>
          </p:cNvSpPr>
          <p:nvPr/>
        </p:nvSpPr>
        <p:spPr bwMode="auto">
          <a:xfrm>
            <a:off x="7170738" y="4462463"/>
            <a:ext cx="685800" cy="646112"/>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x</a:t>
            </a:r>
          </a:p>
        </p:txBody>
      </p:sp>
      <p:sp>
        <p:nvSpPr>
          <p:cNvPr id="18" name="TextBox 17"/>
          <p:cNvSpPr txBox="1">
            <a:spLocks noChangeArrowheads="1"/>
          </p:cNvSpPr>
          <p:nvPr/>
        </p:nvSpPr>
        <p:spPr bwMode="auto">
          <a:xfrm>
            <a:off x="9859963" y="4445000"/>
            <a:ext cx="5656262" cy="646113"/>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Bảo tồn nguồn cây quý</a:t>
            </a:r>
          </a:p>
        </p:txBody>
      </p:sp>
      <p:sp>
        <p:nvSpPr>
          <p:cNvPr id="19" name="TextBox 18"/>
          <p:cNvSpPr txBox="1">
            <a:spLocks noChangeArrowheads="1"/>
          </p:cNvSpPr>
          <p:nvPr/>
        </p:nvSpPr>
        <p:spPr bwMode="auto">
          <a:xfrm>
            <a:off x="1273175" y="6142038"/>
            <a:ext cx="5362575" cy="1200150"/>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Khai thác sâm ngọc linh bừa bãi </a:t>
            </a:r>
          </a:p>
        </p:txBody>
      </p:sp>
      <p:sp>
        <p:nvSpPr>
          <p:cNvPr id="20" name="TextBox 19"/>
          <p:cNvSpPr txBox="1">
            <a:spLocks noChangeArrowheads="1"/>
          </p:cNvSpPr>
          <p:nvPr/>
        </p:nvSpPr>
        <p:spPr bwMode="auto">
          <a:xfrm>
            <a:off x="8709025" y="5551488"/>
            <a:ext cx="685800" cy="646112"/>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9848850" y="6069013"/>
            <a:ext cx="5656263" cy="1200150"/>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Lãng phí nguồn tài nguyên thực vật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P spid="14"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5"/>
          <p:cNvGrpSpPr>
            <a:grpSpLocks/>
          </p:cNvGrpSpPr>
          <p:nvPr/>
        </p:nvGrpSpPr>
        <p:grpSpPr bwMode="auto">
          <a:xfrm>
            <a:off x="5211763" y="103188"/>
            <a:ext cx="4919662" cy="995362"/>
            <a:chOff x="5063633" y="164812"/>
            <a:chExt cx="4836715" cy="994830"/>
          </a:xfrm>
        </p:grpSpPr>
        <p:grpSp>
          <p:nvGrpSpPr>
            <p:cNvPr id="26664" name="Group 26"/>
            <p:cNvGrpSpPr>
              <a:grpSpLocks/>
            </p:cNvGrpSpPr>
            <p:nvPr/>
          </p:nvGrpSpPr>
          <p:grpSpPr bwMode="auto">
            <a:xfrm>
              <a:off x="5063633" y="164812"/>
              <a:ext cx="4836715" cy="994830"/>
              <a:chOff x="5063633" y="164812"/>
              <a:chExt cx="4836715" cy="994830"/>
            </a:xfrm>
          </p:grpSpPr>
          <p:sp>
            <p:nvSpPr>
              <p:cNvPr id="26666"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6667"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626" name="Rectangle 9"/>
          <p:cNvSpPr>
            <a:spLocks noChangeArrowheads="1"/>
          </p:cNvSpPr>
          <p:nvPr/>
        </p:nvSpPr>
        <p:spPr bwMode="auto">
          <a:xfrm>
            <a:off x="1163638" y="2082800"/>
            <a:ext cx="13973175" cy="646113"/>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2. </a:t>
            </a:r>
            <a:r>
              <a:rPr lang="nl-NL" sz="3600" b="1" u="sng">
                <a:solidFill>
                  <a:srgbClr val="FF0066"/>
                </a:solidFill>
                <a:latin typeface="Times New Roman" pitchFamily="18" charset="0"/>
                <a:cs typeface="Times New Roman" pitchFamily="18" charset="0"/>
              </a:rPr>
              <a:t>Cách sử dụng thực vật và động vật trong gia đình và ở địa phương.</a:t>
            </a:r>
            <a:endParaRPr lang="en-US" sz="3600" b="1" u="sng">
              <a:solidFill>
                <a:srgbClr val="FF0066"/>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284288"/>
            <a:ext cx="10896600" cy="574675"/>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14: SỬ DỤNG HỢP LÍ THỰC VẬT VÀ </a:t>
            </a:r>
            <a:r>
              <a:rPr lang="en-US" sz="2800" b="1">
                <a:solidFill>
                  <a:srgbClr val="0000CC"/>
                </a:solidFill>
                <a:effectLst>
                  <a:outerShdw blurRad="38100" dist="38100" dir="2700000" algn="tl">
                    <a:srgbClr val="000000">
                      <a:alpha val="43137"/>
                    </a:srgbClr>
                  </a:outerShdw>
                </a:effectLst>
                <a:latin typeface="Times New Roman" pitchFamily="18" charset="0"/>
                <a:cs typeface="+mn-cs"/>
              </a:rPr>
              <a:t>ĐỘNG VẬT (</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T3)</a:t>
            </a:r>
          </a:p>
        </p:txBody>
      </p:sp>
      <p:graphicFrame>
        <p:nvGraphicFramePr>
          <p:cNvPr id="5" name="Table 4"/>
          <p:cNvGraphicFramePr>
            <a:graphicFrameLocks noGrp="1"/>
          </p:cNvGraphicFramePr>
          <p:nvPr/>
        </p:nvGraphicFramePr>
        <p:xfrm>
          <a:off x="1057275" y="3081338"/>
          <a:ext cx="14143038" cy="5334000"/>
        </p:xfrm>
        <a:graphic>
          <a:graphicData uri="http://schemas.openxmlformats.org/drawingml/2006/table">
            <a:tbl>
              <a:tblPr firstRow="1" bandRow="1">
                <a:tableStyleId>{D7AC3CCA-C797-4891-BE02-D94E43425B78}</a:tableStyleId>
              </a:tblPr>
              <a:tblGrid>
                <a:gridCol w="5395111">
                  <a:extLst>
                    <a:ext uri="{9D8B030D-6E8A-4147-A177-3AD203B41FA5}"/>
                  </a:extLst>
                </a:gridCol>
                <a:gridCol w="1584342">
                  <a:extLst>
                    <a:ext uri="{9D8B030D-6E8A-4147-A177-3AD203B41FA5}"/>
                  </a:extLst>
                </a:gridCol>
                <a:gridCol w="1716876">
                  <a:extLst>
                    <a:ext uri="{9D8B030D-6E8A-4147-A177-3AD203B41FA5}"/>
                  </a:extLst>
                </a:gridCol>
                <a:gridCol w="5446693">
                  <a:extLst>
                    <a:ext uri="{9D8B030D-6E8A-4147-A177-3AD203B41FA5}"/>
                  </a:extLst>
                </a:gridCol>
              </a:tblGrid>
              <a:tr h="1339660">
                <a:tc>
                  <a:txBody>
                    <a:bodyPr/>
                    <a:lstStyle/>
                    <a:p>
                      <a:pPr algn="ctr"/>
                      <a:r>
                        <a:rPr lang="en-US" sz="3600" dirty="0" err="1">
                          <a:solidFill>
                            <a:srgbClr val="0000CC"/>
                          </a:solidFill>
                          <a:latin typeface="Times New Roman" panose="02020603050405020304" pitchFamily="18" charset="0"/>
                          <a:cs typeface="Times New Roman" panose="02020603050405020304" pitchFamily="18" charset="0"/>
                        </a:rPr>
                        <a:t>Cách</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sử</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dụng</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thực</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vật</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động</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vật</a:t>
                      </a:r>
                      <a:endParaRPr lang="en-US" sz="3600" dirty="0">
                        <a:solidFill>
                          <a:srgbClr val="0000CC"/>
                        </a:solidFill>
                        <a:latin typeface="Times New Roman" panose="02020603050405020304" pitchFamily="18" charset="0"/>
                        <a:cs typeface="Times New Roman" panose="02020603050405020304" pitchFamily="18" charset="0"/>
                      </a:endParaRPr>
                    </a:p>
                  </a:txBody>
                  <a:tcPr>
                    <a:solidFill>
                      <a:srgbClr val="A3EAE4"/>
                    </a:solidFill>
                  </a:tcPr>
                </a:tc>
                <a:tc>
                  <a:txBody>
                    <a:bodyPr/>
                    <a:lstStyle/>
                    <a:p>
                      <a:pPr algn="ctr"/>
                      <a:r>
                        <a:rPr lang="en-US" sz="3600" dirty="0" err="1">
                          <a:solidFill>
                            <a:srgbClr val="0000CC"/>
                          </a:solidFill>
                          <a:latin typeface="Times New Roman" panose="02020603050405020304" pitchFamily="18" charset="0"/>
                          <a:cs typeface="Times New Roman" panose="02020603050405020304" pitchFamily="18" charset="0"/>
                        </a:rPr>
                        <a:t>Hợp</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lí</a:t>
                      </a:r>
                      <a:endParaRPr lang="en-US" sz="3600" dirty="0">
                        <a:solidFill>
                          <a:srgbClr val="0000CC"/>
                        </a:solidFill>
                        <a:latin typeface="Times New Roman" panose="02020603050405020304" pitchFamily="18" charset="0"/>
                        <a:cs typeface="Times New Roman" panose="02020603050405020304" pitchFamily="18" charset="0"/>
                      </a:endParaRPr>
                    </a:p>
                  </a:txBody>
                  <a:tcPr>
                    <a:solidFill>
                      <a:srgbClr val="A3EAE4"/>
                    </a:solidFill>
                  </a:tcPr>
                </a:tc>
                <a:tc>
                  <a:txBody>
                    <a:bodyPr/>
                    <a:lstStyle/>
                    <a:p>
                      <a:pPr algn="ctr"/>
                      <a:r>
                        <a:rPr lang="en-US" sz="3600" dirty="0" err="1">
                          <a:solidFill>
                            <a:srgbClr val="0000CC"/>
                          </a:solidFill>
                          <a:latin typeface="Times New Roman" panose="02020603050405020304" pitchFamily="18" charset="0"/>
                          <a:cs typeface="Times New Roman" panose="02020603050405020304" pitchFamily="18" charset="0"/>
                        </a:rPr>
                        <a:t>Không</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hợp</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lí</a:t>
                      </a:r>
                      <a:endParaRPr lang="en-US" sz="3600" dirty="0">
                        <a:solidFill>
                          <a:srgbClr val="0000CC"/>
                        </a:solidFill>
                        <a:latin typeface="Times New Roman" panose="02020603050405020304" pitchFamily="18" charset="0"/>
                        <a:cs typeface="Times New Roman" panose="02020603050405020304" pitchFamily="18" charset="0"/>
                      </a:endParaRPr>
                    </a:p>
                  </a:txBody>
                  <a:tcPr>
                    <a:solidFill>
                      <a:srgbClr val="A3EAE4"/>
                    </a:solidFill>
                  </a:tcPr>
                </a:tc>
                <a:tc>
                  <a:txBody>
                    <a:bodyPr/>
                    <a:lstStyle/>
                    <a:p>
                      <a:pPr algn="ctr"/>
                      <a:r>
                        <a:rPr lang="en-US" sz="3600" dirty="0" err="1">
                          <a:solidFill>
                            <a:srgbClr val="0000CC"/>
                          </a:solidFill>
                          <a:latin typeface="Times New Roman" panose="02020603050405020304" pitchFamily="18" charset="0"/>
                          <a:cs typeface="Times New Roman" panose="02020603050405020304" pitchFamily="18" charset="0"/>
                        </a:rPr>
                        <a:t>Giải</a:t>
                      </a:r>
                      <a:r>
                        <a:rPr lang="en-US" sz="3600" baseline="0" dirty="0">
                          <a:solidFill>
                            <a:srgbClr val="0000CC"/>
                          </a:solidFill>
                          <a:latin typeface="Times New Roman" panose="02020603050405020304" pitchFamily="18" charset="0"/>
                          <a:cs typeface="Times New Roman" panose="02020603050405020304" pitchFamily="18" charset="0"/>
                        </a:rPr>
                        <a:t> </a:t>
                      </a:r>
                      <a:r>
                        <a:rPr lang="en-US" sz="3600" baseline="0" dirty="0" err="1">
                          <a:solidFill>
                            <a:srgbClr val="0000CC"/>
                          </a:solidFill>
                          <a:latin typeface="Times New Roman" panose="02020603050405020304" pitchFamily="18" charset="0"/>
                          <a:cs typeface="Times New Roman" panose="02020603050405020304" pitchFamily="18" charset="0"/>
                        </a:rPr>
                        <a:t>thích</a:t>
                      </a:r>
                      <a:endParaRPr lang="en-US" sz="3600" dirty="0">
                        <a:solidFill>
                          <a:srgbClr val="0000CC"/>
                        </a:solidFill>
                        <a:latin typeface="Times New Roman" panose="02020603050405020304" pitchFamily="18" charset="0"/>
                        <a:cs typeface="Times New Roman" panose="02020603050405020304" pitchFamily="18" charset="0"/>
                      </a:endParaRPr>
                    </a:p>
                  </a:txBody>
                  <a:tcPr>
                    <a:solidFill>
                      <a:srgbClr val="A3EAE4"/>
                    </a:solidFill>
                  </a:tcPr>
                </a:tc>
                <a:extLst>
                  <a:ext uri="{0D108BD9-81ED-4DB2-BD59-A6C34878D82A}"/>
                </a:extLst>
              </a:tr>
              <a:tr h="1536467">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r>
                        <a:rPr lang="en-US" sz="3200" b="1" dirty="0">
                          <a:solidFill>
                            <a:srgbClr val="0000CC"/>
                          </a:solidFill>
                          <a:latin typeface="Times New Roman" panose="02020603050405020304" pitchFamily="18" charset="0"/>
                          <a:cs typeface="Times New Roman" panose="02020603050405020304" pitchFamily="18" charset="0"/>
                        </a:rPr>
                        <a:t>    </a:t>
                      </a:r>
                    </a:p>
                  </a:txBody>
                  <a:tcPr>
                    <a:solidFill>
                      <a:srgbClr val="F2C8C9"/>
                    </a:solidFill>
                  </a:tcPr>
                </a:tc>
                <a:tc>
                  <a:txBody>
                    <a:bodyPr/>
                    <a:lstStyle/>
                    <a:p>
                      <a:r>
                        <a:rPr lang="en-US" sz="3200" b="1" dirty="0">
                          <a:solidFill>
                            <a:srgbClr val="0000CC"/>
                          </a:solidFill>
                          <a:latin typeface="Times New Roman" panose="02020603050405020304" pitchFamily="18" charset="0"/>
                          <a:cs typeface="Times New Roman" panose="02020603050405020304" pitchFamily="18" charset="0"/>
                        </a:rPr>
                        <a:t>     </a:t>
                      </a: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extLst>
                  <a:ext uri="{0D108BD9-81ED-4DB2-BD59-A6C34878D82A}"/>
                </a:extLst>
              </a:tr>
              <a:tr h="1147007">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p>
                      <a:endParaRPr lang="en-US" sz="3200" b="1" dirty="0" err="1">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p>
                      <a:r>
                        <a:rPr lang="en-US" sz="3200" b="1" dirty="0">
                          <a:solidFill>
                            <a:srgbClr val="0000CC"/>
                          </a:solidFill>
                          <a:latin typeface="Times New Roman" panose="02020603050405020304" pitchFamily="18" charset="0"/>
                          <a:cs typeface="Times New Roman" panose="02020603050405020304" pitchFamily="18" charset="0"/>
                        </a:rPr>
                        <a:t> </a:t>
                      </a: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extLst>
                  <a:ext uri="{0D108BD9-81ED-4DB2-BD59-A6C34878D82A}"/>
                </a:extLst>
              </a:tr>
              <a:tr h="1310866">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extLst>
                  <a:ext uri="{0D108BD9-81ED-4DB2-BD59-A6C34878D82A}"/>
                </a:extLst>
              </a:tr>
            </a:tbl>
          </a:graphicData>
        </a:graphic>
      </p:graphicFrame>
      <p:sp>
        <p:nvSpPr>
          <p:cNvPr id="6" name="TextBox 5"/>
          <p:cNvSpPr txBox="1">
            <a:spLocks noChangeArrowheads="1"/>
          </p:cNvSpPr>
          <p:nvPr/>
        </p:nvSpPr>
        <p:spPr bwMode="auto">
          <a:xfrm>
            <a:off x="1168400" y="7075488"/>
            <a:ext cx="5362575" cy="1201737"/>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Sử dụng rơm để trồng nấm</a:t>
            </a:r>
          </a:p>
        </p:txBody>
      </p:sp>
      <p:sp>
        <p:nvSpPr>
          <p:cNvPr id="7" name="TextBox 6"/>
          <p:cNvSpPr txBox="1">
            <a:spLocks noChangeArrowheads="1"/>
          </p:cNvSpPr>
          <p:nvPr/>
        </p:nvSpPr>
        <p:spPr bwMode="auto">
          <a:xfrm>
            <a:off x="8648700" y="6346825"/>
            <a:ext cx="685800" cy="646113"/>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x</a:t>
            </a:r>
          </a:p>
        </p:txBody>
      </p:sp>
      <p:sp>
        <p:nvSpPr>
          <p:cNvPr id="16" name="TextBox 15"/>
          <p:cNvSpPr txBox="1">
            <a:spLocks noChangeArrowheads="1"/>
          </p:cNvSpPr>
          <p:nvPr/>
        </p:nvSpPr>
        <p:spPr bwMode="auto">
          <a:xfrm>
            <a:off x="9844088" y="6992938"/>
            <a:ext cx="5381625" cy="1200150"/>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Tránh lãng phí và giảm ô nhiễm môi trường</a:t>
            </a:r>
          </a:p>
        </p:txBody>
      </p:sp>
      <p:sp>
        <p:nvSpPr>
          <p:cNvPr id="14" name="TextBox 13"/>
          <p:cNvSpPr txBox="1">
            <a:spLocks noChangeArrowheads="1"/>
          </p:cNvSpPr>
          <p:nvPr/>
        </p:nvSpPr>
        <p:spPr bwMode="auto">
          <a:xfrm>
            <a:off x="1050925" y="4498975"/>
            <a:ext cx="5362575" cy="1201738"/>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Rác thải hữu cơ được ủ để thành phân hữu cơ</a:t>
            </a:r>
          </a:p>
        </p:txBody>
      </p:sp>
      <p:sp>
        <p:nvSpPr>
          <p:cNvPr id="17" name="TextBox 16"/>
          <p:cNvSpPr txBox="1">
            <a:spLocks noChangeArrowheads="1"/>
          </p:cNvSpPr>
          <p:nvPr/>
        </p:nvSpPr>
        <p:spPr bwMode="auto">
          <a:xfrm>
            <a:off x="7170738" y="4462463"/>
            <a:ext cx="685800" cy="646112"/>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x</a:t>
            </a:r>
          </a:p>
        </p:txBody>
      </p:sp>
      <p:sp>
        <p:nvSpPr>
          <p:cNvPr id="18" name="TextBox 17"/>
          <p:cNvSpPr txBox="1">
            <a:spLocks noChangeArrowheads="1"/>
          </p:cNvSpPr>
          <p:nvPr/>
        </p:nvSpPr>
        <p:spPr bwMode="auto">
          <a:xfrm>
            <a:off x="9844088" y="4784725"/>
            <a:ext cx="5656262" cy="646113"/>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Giảm ô nhiễm môi trường</a:t>
            </a:r>
          </a:p>
        </p:txBody>
      </p:sp>
      <p:sp>
        <p:nvSpPr>
          <p:cNvPr id="19" name="TextBox 18"/>
          <p:cNvSpPr txBox="1">
            <a:spLocks noChangeArrowheads="1"/>
          </p:cNvSpPr>
          <p:nvPr/>
        </p:nvSpPr>
        <p:spPr bwMode="auto">
          <a:xfrm>
            <a:off x="1306513" y="5962650"/>
            <a:ext cx="4851400" cy="647700"/>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Đốt rơm</a:t>
            </a:r>
          </a:p>
        </p:txBody>
      </p:sp>
      <p:sp>
        <p:nvSpPr>
          <p:cNvPr id="20" name="TextBox 19"/>
          <p:cNvSpPr txBox="1">
            <a:spLocks noChangeArrowheads="1"/>
          </p:cNvSpPr>
          <p:nvPr/>
        </p:nvSpPr>
        <p:spPr bwMode="auto">
          <a:xfrm>
            <a:off x="8716963" y="5162550"/>
            <a:ext cx="685800" cy="646113"/>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9844088" y="6096000"/>
            <a:ext cx="5656262" cy="646113"/>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Gây ô nhiễm môi trường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P spid="14"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25"/>
          <p:cNvGrpSpPr>
            <a:grpSpLocks/>
          </p:cNvGrpSpPr>
          <p:nvPr/>
        </p:nvGrpSpPr>
        <p:grpSpPr bwMode="auto">
          <a:xfrm>
            <a:off x="5211763" y="103188"/>
            <a:ext cx="4919662" cy="995362"/>
            <a:chOff x="5063633" y="164812"/>
            <a:chExt cx="4836715" cy="994830"/>
          </a:xfrm>
        </p:grpSpPr>
        <p:grpSp>
          <p:nvGrpSpPr>
            <p:cNvPr id="27680" name="Group 26"/>
            <p:cNvGrpSpPr>
              <a:grpSpLocks/>
            </p:cNvGrpSpPr>
            <p:nvPr/>
          </p:nvGrpSpPr>
          <p:grpSpPr bwMode="auto">
            <a:xfrm>
              <a:off x="5063633" y="164812"/>
              <a:ext cx="4836715" cy="994830"/>
              <a:chOff x="5063633" y="164812"/>
              <a:chExt cx="4836715" cy="994830"/>
            </a:xfrm>
          </p:grpSpPr>
          <p:sp>
            <p:nvSpPr>
              <p:cNvPr id="27682"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7683"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650" name="Rectangle 9"/>
          <p:cNvSpPr>
            <a:spLocks noChangeArrowheads="1"/>
          </p:cNvSpPr>
          <p:nvPr/>
        </p:nvSpPr>
        <p:spPr bwMode="auto">
          <a:xfrm>
            <a:off x="1163638" y="2082800"/>
            <a:ext cx="13973175" cy="646113"/>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2. </a:t>
            </a:r>
            <a:r>
              <a:rPr lang="nl-NL" sz="3600" b="1" u="sng">
                <a:solidFill>
                  <a:srgbClr val="FF0066"/>
                </a:solidFill>
                <a:latin typeface="Times New Roman" pitchFamily="18" charset="0"/>
                <a:cs typeface="Times New Roman" pitchFamily="18" charset="0"/>
              </a:rPr>
              <a:t>Cách sử dụng thực vật và động vật trong gia đình và ở địa phương.</a:t>
            </a:r>
            <a:endParaRPr lang="en-US" sz="3600" b="1" u="sng">
              <a:solidFill>
                <a:srgbClr val="FF0066"/>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284288"/>
            <a:ext cx="10896600" cy="574675"/>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14: SỬ DỤNG HỢP LÍ THỰC VẬT VÀ </a:t>
            </a:r>
            <a:r>
              <a:rPr lang="en-US" sz="2800" b="1">
                <a:solidFill>
                  <a:srgbClr val="0000CC"/>
                </a:solidFill>
                <a:effectLst>
                  <a:outerShdw blurRad="38100" dist="38100" dir="2700000" algn="tl">
                    <a:srgbClr val="000000">
                      <a:alpha val="43137"/>
                    </a:srgbClr>
                  </a:outerShdw>
                </a:effectLst>
                <a:latin typeface="Times New Roman" pitchFamily="18" charset="0"/>
                <a:cs typeface="+mn-cs"/>
              </a:rPr>
              <a:t>ĐỘNG VẬT (</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T3)</a:t>
            </a:r>
          </a:p>
        </p:txBody>
      </p:sp>
      <p:graphicFrame>
        <p:nvGraphicFramePr>
          <p:cNvPr id="5" name="Table 4"/>
          <p:cNvGraphicFramePr>
            <a:graphicFrameLocks noGrp="1"/>
          </p:cNvGraphicFramePr>
          <p:nvPr/>
        </p:nvGraphicFramePr>
        <p:xfrm>
          <a:off x="1068388" y="2917825"/>
          <a:ext cx="14141450" cy="5446713"/>
        </p:xfrm>
        <a:graphic>
          <a:graphicData uri="http://schemas.openxmlformats.org/drawingml/2006/table">
            <a:tbl>
              <a:tblPr firstRow="1" bandRow="1">
                <a:tableStyleId>{D7AC3CCA-C797-4891-BE02-D94E43425B78}</a:tableStyleId>
              </a:tblPr>
              <a:tblGrid>
                <a:gridCol w="5266191">
                  <a:extLst>
                    <a:ext uri="{9D8B030D-6E8A-4147-A177-3AD203B41FA5}"/>
                  </a:extLst>
                </a:gridCol>
                <a:gridCol w="1713262">
                  <a:extLst>
                    <a:ext uri="{9D8B030D-6E8A-4147-A177-3AD203B41FA5}"/>
                  </a:extLst>
                </a:gridCol>
                <a:gridCol w="1461941">
                  <a:extLst>
                    <a:ext uri="{9D8B030D-6E8A-4147-A177-3AD203B41FA5}"/>
                  </a:extLst>
                </a:gridCol>
                <a:gridCol w="5701628">
                  <a:extLst>
                    <a:ext uri="{9D8B030D-6E8A-4147-A177-3AD203B41FA5}"/>
                  </a:extLst>
                </a:gridCol>
              </a:tblGrid>
              <a:tr h="1148959">
                <a:tc>
                  <a:txBody>
                    <a:bodyPr/>
                    <a:lstStyle/>
                    <a:p>
                      <a:pPr algn="ctr"/>
                      <a:r>
                        <a:rPr lang="en-US" sz="3200" dirty="0" err="1">
                          <a:solidFill>
                            <a:srgbClr val="0000CC"/>
                          </a:solidFill>
                          <a:latin typeface="Times New Roman" panose="02020603050405020304" pitchFamily="18" charset="0"/>
                          <a:cs typeface="Times New Roman" panose="02020603050405020304" pitchFamily="18" charset="0"/>
                        </a:rPr>
                        <a:t>Cách</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sử</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dụng</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thực</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vật</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động</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vật</a:t>
                      </a:r>
                      <a:endParaRPr lang="en-US" sz="3200" dirty="0">
                        <a:solidFill>
                          <a:srgbClr val="0000CC"/>
                        </a:solidFill>
                        <a:latin typeface="Times New Roman" panose="02020603050405020304" pitchFamily="18" charset="0"/>
                        <a:cs typeface="Times New Roman" panose="02020603050405020304" pitchFamily="18" charset="0"/>
                      </a:endParaRPr>
                    </a:p>
                  </a:txBody>
                  <a:tcPr>
                    <a:solidFill>
                      <a:schemeClr val="accent1">
                        <a:lumMod val="90000"/>
                      </a:schemeClr>
                    </a:solidFill>
                  </a:tcPr>
                </a:tc>
                <a:tc>
                  <a:txBody>
                    <a:bodyPr/>
                    <a:lstStyle/>
                    <a:p>
                      <a:pPr algn="ctr"/>
                      <a:r>
                        <a:rPr lang="en-US" sz="3200" dirty="0" err="1">
                          <a:solidFill>
                            <a:srgbClr val="0000CC"/>
                          </a:solidFill>
                          <a:latin typeface="Times New Roman" panose="02020603050405020304" pitchFamily="18" charset="0"/>
                          <a:cs typeface="Times New Roman" panose="02020603050405020304" pitchFamily="18" charset="0"/>
                        </a:rPr>
                        <a:t>Hợp</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lí</a:t>
                      </a:r>
                      <a:endParaRPr lang="en-US" sz="3200" dirty="0">
                        <a:solidFill>
                          <a:srgbClr val="0000CC"/>
                        </a:solidFill>
                        <a:latin typeface="Times New Roman" panose="02020603050405020304" pitchFamily="18" charset="0"/>
                        <a:cs typeface="Times New Roman" panose="02020603050405020304" pitchFamily="18" charset="0"/>
                      </a:endParaRPr>
                    </a:p>
                  </a:txBody>
                  <a:tcPr>
                    <a:solidFill>
                      <a:schemeClr val="accent1">
                        <a:lumMod val="90000"/>
                      </a:schemeClr>
                    </a:solidFill>
                  </a:tcPr>
                </a:tc>
                <a:tc>
                  <a:txBody>
                    <a:bodyPr/>
                    <a:lstStyle/>
                    <a:p>
                      <a:pPr algn="ctr"/>
                      <a:r>
                        <a:rPr lang="en-US" sz="3200" dirty="0" err="1">
                          <a:solidFill>
                            <a:srgbClr val="0000CC"/>
                          </a:solidFill>
                          <a:latin typeface="Times New Roman" panose="02020603050405020304" pitchFamily="18" charset="0"/>
                          <a:cs typeface="Times New Roman" panose="02020603050405020304" pitchFamily="18" charset="0"/>
                        </a:rPr>
                        <a:t>Không</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hợp</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lí</a:t>
                      </a:r>
                      <a:endParaRPr lang="en-US" sz="3200" dirty="0">
                        <a:solidFill>
                          <a:srgbClr val="0000CC"/>
                        </a:solidFill>
                        <a:latin typeface="Times New Roman" panose="02020603050405020304" pitchFamily="18" charset="0"/>
                        <a:cs typeface="Times New Roman" panose="02020603050405020304" pitchFamily="18" charset="0"/>
                      </a:endParaRPr>
                    </a:p>
                  </a:txBody>
                  <a:tcPr>
                    <a:solidFill>
                      <a:schemeClr val="accent1">
                        <a:lumMod val="90000"/>
                      </a:schemeClr>
                    </a:solidFill>
                  </a:tcPr>
                </a:tc>
                <a:tc>
                  <a:txBody>
                    <a:bodyPr/>
                    <a:lstStyle/>
                    <a:p>
                      <a:pPr algn="ctr"/>
                      <a:r>
                        <a:rPr lang="en-US" sz="3200" dirty="0" err="1">
                          <a:solidFill>
                            <a:srgbClr val="0000CC"/>
                          </a:solidFill>
                          <a:latin typeface="Times New Roman" panose="02020603050405020304" pitchFamily="18" charset="0"/>
                          <a:cs typeface="Times New Roman" panose="02020603050405020304" pitchFamily="18" charset="0"/>
                        </a:rPr>
                        <a:t>Giải</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thích</a:t>
                      </a:r>
                      <a:endParaRPr lang="en-US" sz="3200" dirty="0">
                        <a:solidFill>
                          <a:srgbClr val="0000CC"/>
                        </a:solidFill>
                        <a:latin typeface="Times New Roman" panose="02020603050405020304" pitchFamily="18" charset="0"/>
                        <a:cs typeface="Times New Roman" panose="02020603050405020304" pitchFamily="18" charset="0"/>
                      </a:endParaRPr>
                    </a:p>
                  </a:txBody>
                  <a:tcPr>
                    <a:solidFill>
                      <a:schemeClr val="accent1">
                        <a:lumMod val="90000"/>
                      </a:schemeClr>
                    </a:solidFill>
                  </a:tcPr>
                </a:tc>
                <a:extLst>
                  <a:ext uri="{0D108BD9-81ED-4DB2-BD59-A6C34878D82A}"/>
                </a:extLst>
              </a:tr>
              <a:tr h="1203919">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r>
                        <a:rPr lang="en-US" sz="3200" b="1" dirty="0">
                          <a:solidFill>
                            <a:srgbClr val="0000CC"/>
                          </a:solidFill>
                          <a:latin typeface="Times New Roman" panose="02020603050405020304" pitchFamily="18" charset="0"/>
                          <a:cs typeface="Times New Roman" panose="02020603050405020304" pitchFamily="18" charset="0"/>
                        </a:rPr>
                        <a:t>    </a:t>
                      </a:r>
                    </a:p>
                  </a:txBody>
                  <a:tcPr>
                    <a:solidFill>
                      <a:srgbClr val="F2C8C9"/>
                    </a:solidFill>
                  </a:tcPr>
                </a:tc>
                <a:tc>
                  <a:txBody>
                    <a:bodyPr/>
                    <a:lstStyle/>
                    <a:p>
                      <a:r>
                        <a:rPr lang="en-US" sz="3200" b="1" dirty="0">
                          <a:solidFill>
                            <a:srgbClr val="0000CC"/>
                          </a:solidFill>
                          <a:latin typeface="Times New Roman" panose="02020603050405020304" pitchFamily="18" charset="0"/>
                          <a:cs typeface="Times New Roman" panose="02020603050405020304" pitchFamily="18" charset="0"/>
                        </a:rPr>
                        <a:t>     </a:t>
                      </a: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extLst>
                  <a:ext uri="{0D108BD9-81ED-4DB2-BD59-A6C34878D82A}"/>
                </a:extLst>
              </a:tr>
              <a:tr h="3092663">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p>
                      <a:endParaRPr lang="en-US" sz="3200" b="1" dirty="0" err="1">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p>
                      <a:r>
                        <a:rPr lang="en-US" sz="3200" b="1" dirty="0">
                          <a:solidFill>
                            <a:srgbClr val="0000CC"/>
                          </a:solidFill>
                          <a:latin typeface="Times New Roman" panose="02020603050405020304" pitchFamily="18" charset="0"/>
                          <a:cs typeface="Times New Roman" panose="02020603050405020304" pitchFamily="18" charset="0"/>
                        </a:rPr>
                        <a:t> </a:t>
                      </a: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extLst>
                  <a:ext uri="{0D108BD9-81ED-4DB2-BD59-A6C34878D82A}"/>
                </a:extLst>
              </a:tr>
            </a:tbl>
          </a:graphicData>
        </a:graphic>
      </p:graphicFrame>
      <p:sp>
        <p:nvSpPr>
          <p:cNvPr id="14" name="TextBox 13"/>
          <p:cNvSpPr txBox="1">
            <a:spLocks noChangeArrowheads="1"/>
          </p:cNvSpPr>
          <p:nvPr/>
        </p:nvSpPr>
        <p:spPr bwMode="auto">
          <a:xfrm>
            <a:off x="1296988" y="4059238"/>
            <a:ext cx="5362575" cy="1076325"/>
          </a:xfrm>
          <a:prstGeom prst="rect">
            <a:avLst/>
          </a:prstGeom>
          <a:noFill/>
          <a:ln w="9525">
            <a:noFill/>
            <a:miter lim="800000"/>
            <a:headEnd/>
            <a:tailEnd/>
          </a:ln>
        </p:spPr>
        <p:txBody>
          <a:bodyPr>
            <a:spAutoFit/>
          </a:bodyPr>
          <a:lstStyle/>
          <a:p>
            <a:pPr eaLnBrk="0" hangingPunct="0"/>
            <a:r>
              <a:rPr lang="en-US" sz="3200" b="1">
                <a:solidFill>
                  <a:srgbClr val="0000CC"/>
                </a:solidFill>
                <a:latin typeface="Times New Roman" pitchFamily="18" charset="0"/>
                <a:cs typeface="Times New Roman" pitchFamily="18" charset="0"/>
              </a:rPr>
              <a:t>Gáo dừa, thân cây dừa được sản xuất thành bát, đũa,…</a:t>
            </a:r>
          </a:p>
        </p:txBody>
      </p:sp>
      <p:sp>
        <p:nvSpPr>
          <p:cNvPr id="17" name="TextBox 16"/>
          <p:cNvSpPr txBox="1">
            <a:spLocks noChangeArrowheads="1"/>
          </p:cNvSpPr>
          <p:nvPr/>
        </p:nvSpPr>
        <p:spPr bwMode="auto">
          <a:xfrm>
            <a:off x="7170738" y="4462463"/>
            <a:ext cx="685800" cy="584200"/>
          </a:xfrm>
          <a:prstGeom prst="rect">
            <a:avLst/>
          </a:prstGeom>
          <a:noFill/>
          <a:ln w="9525">
            <a:noFill/>
            <a:miter lim="800000"/>
            <a:headEnd/>
            <a:tailEnd/>
          </a:ln>
        </p:spPr>
        <p:txBody>
          <a:bodyPr>
            <a:spAutoFit/>
          </a:bodyPr>
          <a:lstStyle/>
          <a:p>
            <a:pPr eaLnBrk="0" hangingPunct="0"/>
            <a:r>
              <a:rPr lang="en-US" sz="3200" b="1">
                <a:solidFill>
                  <a:srgbClr val="0000CC"/>
                </a:solidFill>
                <a:latin typeface="Times New Roman" pitchFamily="18" charset="0"/>
                <a:cs typeface="Times New Roman" pitchFamily="18" charset="0"/>
              </a:rPr>
              <a:t>x</a:t>
            </a:r>
          </a:p>
        </p:txBody>
      </p:sp>
      <p:sp>
        <p:nvSpPr>
          <p:cNvPr id="18" name="TextBox 17"/>
          <p:cNvSpPr txBox="1">
            <a:spLocks noChangeArrowheads="1"/>
          </p:cNvSpPr>
          <p:nvPr/>
        </p:nvSpPr>
        <p:spPr bwMode="auto">
          <a:xfrm>
            <a:off x="9696450" y="4059238"/>
            <a:ext cx="5654675" cy="1076325"/>
          </a:xfrm>
          <a:prstGeom prst="rect">
            <a:avLst/>
          </a:prstGeom>
          <a:noFill/>
          <a:ln w="9525">
            <a:noFill/>
            <a:miter lim="800000"/>
            <a:headEnd/>
            <a:tailEnd/>
          </a:ln>
        </p:spPr>
        <p:txBody>
          <a:bodyPr>
            <a:spAutoFit/>
          </a:bodyPr>
          <a:lstStyle/>
          <a:p>
            <a:pPr eaLnBrk="0" hangingPunct="0"/>
            <a:r>
              <a:rPr lang="en-US" sz="3200" b="1">
                <a:solidFill>
                  <a:srgbClr val="0000CC"/>
                </a:solidFill>
                <a:latin typeface="Times New Roman" pitchFamily="18" charset="0"/>
                <a:cs typeface="Times New Roman" pitchFamily="18" charset="0"/>
              </a:rPr>
              <a:t>Sản phẩm thân thiện với môi trường, chống lãng phí</a:t>
            </a:r>
          </a:p>
        </p:txBody>
      </p:sp>
      <p:sp>
        <p:nvSpPr>
          <p:cNvPr id="19" name="TextBox 18"/>
          <p:cNvSpPr txBox="1">
            <a:spLocks noChangeArrowheads="1"/>
          </p:cNvSpPr>
          <p:nvPr/>
        </p:nvSpPr>
        <p:spPr bwMode="auto">
          <a:xfrm>
            <a:off x="1306513" y="5162550"/>
            <a:ext cx="4851400" cy="3046413"/>
          </a:xfrm>
          <a:prstGeom prst="rect">
            <a:avLst/>
          </a:prstGeom>
          <a:noFill/>
          <a:ln w="9525">
            <a:noFill/>
            <a:miter lim="800000"/>
            <a:headEnd/>
            <a:tailEnd/>
          </a:ln>
        </p:spPr>
        <p:txBody>
          <a:bodyPr>
            <a:spAutoFit/>
          </a:bodyPr>
          <a:lstStyle/>
          <a:p>
            <a:pPr eaLnBrk="0" hangingPunct="0"/>
            <a:r>
              <a:rPr lang="en-US" sz="3200" b="1">
                <a:solidFill>
                  <a:srgbClr val="0000CC"/>
                </a:solidFill>
                <a:latin typeface="Times New Roman" pitchFamily="18" charset="0"/>
                <a:cs typeface="Times New Roman" pitchFamily="18" charset="0"/>
              </a:rPr>
              <a:t>Thành lập các khu bảo tồn, vườn quốc gia bảo vệ đa dạng sinh học (Trung tâm cứu hộ gấu Việt Nam, Vướn quốc gia Cúc Phương,…</a:t>
            </a:r>
          </a:p>
        </p:txBody>
      </p:sp>
      <p:sp>
        <p:nvSpPr>
          <p:cNvPr id="20" name="TextBox 19"/>
          <p:cNvSpPr txBox="1">
            <a:spLocks noChangeArrowheads="1"/>
          </p:cNvSpPr>
          <p:nvPr/>
        </p:nvSpPr>
        <p:spPr bwMode="auto">
          <a:xfrm>
            <a:off x="7170738" y="6299200"/>
            <a:ext cx="685800" cy="584200"/>
          </a:xfrm>
          <a:prstGeom prst="rect">
            <a:avLst/>
          </a:prstGeom>
          <a:noFill/>
          <a:ln w="9525">
            <a:noFill/>
            <a:miter lim="800000"/>
            <a:headEnd/>
            <a:tailEnd/>
          </a:ln>
        </p:spPr>
        <p:txBody>
          <a:bodyPr>
            <a:spAutoFit/>
          </a:bodyPr>
          <a:lstStyle/>
          <a:p>
            <a:pPr eaLnBrk="0" hangingPunct="0"/>
            <a:r>
              <a:rPr lang="en-US" sz="3200" b="1">
                <a:solidFill>
                  <a:srgbClr val="0000CC"/>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9715500" y="5408613"/>
            <a:ext cx="5656263" cy="2554287"/>
          </a:xfrm>
          <a:prstGeom prst="rect">
            <a:avLst/>
          </a:prstGeom>
          <a:noFill/>
          <a:ln w="9525">
            <a:noFill/>
            <a:miter lim="800000"/>
            <a:headEnd/>
            <a:tailEnd/>
          </a:ln>
        </p:spPr>
        <p:txBody>
          <a:bodyPr>
            <a:spAutoFit/>
          </a:bodyPr>
          <a:lstStyle/>
          <a:p>
            <a:pPr eaLnBrk="0" hangingPunct="0"/>
            <a:r>
              <a:rPr lang="en-US" sz="3200" b="1">
                <a:solidFill>
                  <a:srgbClr val="0000CC"/>
                </a:solidFill>
                <a:latin typeface="Times New Roman" pitchFamily="18" charset="0"/>
                <a:cs typeface="Times New Roman" pitchFamily="18" charset="0"/>
              </a:rPr>
              <a:t>Bảo vệ đa dạng sinh học, bảo vệ các loài thực vật, động vật quý như sâm ngọc linh, gấu chó, gấu ngựa, rùa biển, sâm cầm,…</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25"/>
          <p:cNvGrpSpPr>
            <a:grpSpLocks/>
          </p:cNvGrpSpPr>
          <p:nvPr/>
        </p:nvGrpSpPr>
        <p:grpSpPr bwMode="auto">
          <a:xfrm>
            <a:off x="5211763" y="103188"/>
            <a:ext cx="4919662" cy="995362"/>
            <a:chOff x="5063633" y="164812"/>
            <a:chExt cx="4836715" cy="994830"/>
          </a:xfrm>
        </p:grpSpPr>
        <p:grpSp>
          <p:nvGrpSpPr>
            <p:cNvPr id="29701" name="Group 26"/>
            <p:cNvGrpSpPr>
              <a:grpSpLocks/>
            </p:cNvGrpSpPr>
            <p:nvPr/>
          </p:nvGrpSpPr>
          <p:grpSpPr bwMode="auto">
            <a:xfrm>
              <a:off x="5063633" y="164812"/>
              <a:ext cx="4836715" cy="994830"/>
              <a:chOff x="5063633" y="164812"/>
              <a:chExt cx="4836715" cy="994830"/>
            </a:xfrm>
          </p:grpSpPr>
          <p:sp>
            <p:nvSpPr>
              <p:cNvPr id="29703"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9704"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9698" name="Rectangle 9"/>
          <p:cNvSpPr>
            <a:spLocks noChangeArrowheads="1"/>
          </p:cNvSpPr>
          <p:nvPr/>
        </p:nvSpPr>
        <p:spPr bwMode="auto">
          <a:xfrm>
            <a:off x="1163638" y="1681163"/>
            <a:ext cx="13973175"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4. Nói về những việc làm để sử dụng thực vật, động vật hợp lí và vận động mọi người cùng thực hiện</a:t>
            </a:r>
            <a:r>
              <a:rPr lang="en-US" sz="3600" b="1">
                <a:solidFill>
                  <a:srgbClr val="FF0000"/>
                </a:solidFill>
                <a:latin typeface="Times New Roman" pitchFamily="18" charset="0"/>
                <a:cs typeface="Times New Roman" pitchFamily="18" charset="0"/>
              </a:rPr>
              <a:t>.</a:t>
            </a:r>
          </a:p>
        </p:txBody>
      </p:sp>
      <p:sp>
        <p:nvSpPr>
          <p:cNvPr id="15" name="Text Box 14"/>
          <p:cNvSpPr txBox="1">
            <a:spLocks noChangeArrowheads="1"/>
          </p:cNvSpPr>
          <p:nvPr/>
        </p:nvSpPr>
        <p:spPr bwMode="auto">
          <a:xfrm>
            <a:off x="2347913" y="1204913"/>
            <a:ext cx="10896600" cy="57626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14: SỬ DỤNG HỢP LÍ THỰC VẬT VÀ ĐỘNG VẬT(T3)</a:t>
            </a:r>
          </a:p>
        </p:txBody>
      </p:sp>
      <p:pic>
        <p:nvPicPr>
          <p:cNvPr id="29700" name="Picture 2"/>
          <p:cNvPicPr>
            <a:picLocks noChangeAspect="1"/>
          </p:cNvPicPr>
          <p:nvPr/>
        </p:nvPicPr>
        <p:blipFill>
          <a:blip r:embed="rId3"/>
          <a:srcRect l="42387" t="35417" r="38287" b="33333"/>
          <a:stretch>
            <a:fillRect/>
          </a:stretch>
        </p:blipFill>
        <p:spPr bwMode="auto">
          <a:xfrm>
            <a:off x="3576638" y="2881313"/>
            <a:ext cx="9704387" cy="5957887"/>
          </a:xfrm>
          <a:prstGeom prst="rect">
            <a:avLst/>
          </a:prstGeom>
          <a:noFill/>
          <a:ln w="9525">
            <a:noFill/>
            <a:miter lim="800000"/>
            <a:headEnd/>
            <a:tailEnd/>
          </a:ln>
        </p:spPr>
      </p:pic>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25"/>
          <p:cNvGrpSpPr>
            <a:grpSpLocks/>
          </p:cNvGrpSpPr>
          <p:nvPr/>
        </p:nvGrpSpPr>
        <p:grpSpPr bwMode="auto">
          <a:xfrm>
            <a:off x="5211763" y="103188"/>
            <a:ext cx="4919662" cy="995362"/>
            <a:chOff x="5063633" y="164812"/>
            <a:chExt cx="4836715" cy="994830"/>
          </a:xfrm>
        </p:grpSpPr>
        <p:grpSp>
          <p:nvGrpSpPr>
            <p:cNvPr id="31751" name="Group 26"/>
            <p:cNvGrpSpPr>
              <a:grpSpLocks/>
            </p:cNvGrpSpPr>
            <p:nvPr/>
          </p:nvGrpSpPr>
          <p:grpSpPr bwMode="auto">
            <a:xfrm>
              <a:off x="5063633" y="164812"/>
              <a:ext cx="4836715" cy="994830"/>
              <a:chOff x="5063633" y="164812"/>
              <a:chExt cx="4836715" cy="994830"/>
            </a:xfrm>
          </p:grpSpPr>
          <p:sp>
            <p:nvSpPr>
              <p:cNvPr id="31753"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31754"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746" name="Rectangle 9"/>
          <p:cNvSpPr>
            <a:spLocks noChangeArrowheads="1"/>
          </p:cNvSpPr>
          <p:nvPr/>
        </p:nvSpPr>
        <p:spPr bwMode="auto">
          <a:xfrm>
            <a:off x="1163638" y="1681163"/>
            <a:ext cx="13973175"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3. Nói về những việc làm để sử dụng thực vật, động vật hợp lí và vận động mọi người cùng thực hiện</a:t>
            </a:r>
            <a:r>
              <a:rPr lang="en-US" sz="3600" b="1">
                <a:solidFill>
                  <a:srgbClr val="FF0000"/>
                </a:solidFill>
                <a:latin typeface="Times New Roman" pitchFamily="18" charset="0"/>
                <a:cs typeface="Times New Roman" pitchFamily="18" charset="0"/>
              </a:rPr>
              <a:t>.</a:t>
            </a:r>
          </a:p>
        </p:txBody>
      </p:sp>
      <p:sp>
        <p:nvSpPr>
          <p:cNvPr id="15" name="Text Box 14"/>
          <p:cNvSpPr txBox="1">
            <a:spLocks noChangeArrowheads="1"/>
          </p:cNvSpPr>
          <p:nvPr/>
        </p:nvSpPr>
        <p:spPr bwMode="auto">
          <a:xfrm>
            <a:off x="2347913" y="1204913"/>
            <a:ext cx="10896600" cy="57626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14: SỬ DỤNG HỢP LÍ THỰC VẬT VÀ ĐỘNG VẬT(T3)</a:t>
            </a:r>
          </a:p>
        </p:txBody>
      </p:sp>
      <p:pic>
        <p:nvPicPr>
          <p:cNvPr id="31748" name="Picture 2"/>
          <p:cNvPicPr>
            <a:picLocks noChangeAspect="1"/>
          </p:cNvPicPr>
          <p:nvPr/>
        </p:nvPicPr>
        <p:blipFill>
          <a:blip r:embed="rId3"/>
          <a:srcRect l="42387" t="35417" r="38287" b="33333"/>
          <a:stretch>
            <a:fillRect/>
          </a:stretch>
        </p:blipFill>
        <p:spPr bwMode="auto">
          <a:xfrm>
            <a:off x="11680825" y="3949700"/>
            <a:ext cx="4191000" cy="3505200"/>
          </a:xfrm>
          <a:prstGeom prst="rect">
            <a:avLst/>
          </a:prstGeom>
          <a:noFill/>
          <a:ln w="9525">
            <a:noFill/>
            <a:miter lim="800000"/>
            <a:headEnd/>
            <a:tailEnd/>
          </a:ln>
        </p:spPr>
      </p:pic>
      <p:sp>
        <p:nvSpPr>
          <p:cNvPr id="2" name="TextBox 1"/>
          <p:cNvSpPr txBox="1">
            <a:spLocks noChangeArrowheads="1"/>
          </p:cNvSpPr>
          <p:nvPr/>
        </p:nvSpPr>
        <p:spPr bwMode="auto">
          <a:xfrm>
            <a:off x="1114425" y="3302000"/>
            <a:ext cx="11379200" cy="647700"/>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 Những việc làm để sử dụng thực vật, động vật hợp lí:</a:t>
            </a:r>
            <a:endParaRPr lang="en-US" sz="3600">
              <a:solidFill>
                <a:srgbClr val="0000CC"/>
              </a:solidFill>
            </a:endParaRPr>
          </a:p>
        </p:txBody>
      </p:sp>
      <p:sp>
        <p:nvSpPr>
          <p:cNvPr id="11" name="TextBox 10"/>
          <p:cNvSpPr txBox="1">
            <a:spLocks noChangeArrowheads="1"/>
          </p:cNvSpPr>
          <p:nvPr/>
        </p:nvSpPr>
        <p:spPr bwMode="auto">
          <a:xfrm>
            <a:off x="1114425" y="4267200"/>
            <a:ext cx="10601325" cy="3416300"/>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 Sử dụng giấy tiết kiệm.</a:t>
            </a:r>
          </a:p>
          <a:p>
            <a:pPr eaLnBrk="0" hangingPunct="0"/>
            <a:r>
              <a:rPr lang="en-US" sz="3600" b="1">
                <a:solidFill>
                  <a:srgbClr val="0000CC"/>
                </a:solidFill>
                <a:latin typeface="Times New Roman" pitchFamily="18" charset="0"/>
                <a:cs typeface="Times New Roman" pitchFamily="18" charset="0"/>
              </a:rPr>
              <a:t>+ Ăn rau, củ, quả, thịt, cá,…theo mùa.</a:t>
            </a:r>
          </a:p>
          <a:p>
            <a:pPr eaLnBrk="0" hangingPunct="0"/>
            <a:r>
              <a:rPr lang="en-US" sz="3600" b="1">
                <a:solidFill>
                  <a:srgbClr val="0000CC"/>
                </a:solidFill>
                <a:latin typeface="Times New Roman" pitchFamily="18" charset="0"/>
                <a:cs typeface="Times New Roman" pitchFamily="18" charset="0"/>
              </a:rPr>
              <a:t>+ Bảo vệ thực vật và động vật quý.</a:t>
            </a:r>
          </a:p>
          <a:p>
            <a:pPr eaLnBrk="0" hangingPunct="0"/>
            <a:r>
              <a:rPr lang="en-US" sz="3600" b="1">
                <a:solidFill>
                  <a:srgbClr val="0000CC"/>
                </a:solidFill>
                <a:latin typeface="Times New Roman" pitchFamily="18" charset="0"/>
                <a:cs typeface="Times New Roman" pitchFamily="18" charset="0"/>
              </a:rPr>
              <a:t>+ Mua vừa đủ thực phẩm.</a:t>
            </a:r>
          </a:p>
          <a:p>
            <a:pPr eaLnBrk="0" hangingPunct="0"/>
            <a:r>
              <a:rPr lang="en-US" sz="3600" b="1">
                <a:solidFill>
                  <a:srgbClr val="0000CC"/>
                </a:solidFill>
                <a:latin typeface="Times New Roman" pitchFamily="18" charset="0"/>
                <a:cs typeface="Times New Roman" pitchFamily="18" charset="0"/>
              </a:rPr>
              <a:t>+ Sử dụng các đồ dùng thân thiện với môi trường.</a:t>
            </a:r>
          </a:p>
          <a:p>
            <a:pPr eaLnBrk="0" hangingPunct="0"/>
            <a:r>
              <a:rPr lang="en-US" sz="3600" b="1">
                <a:solidFill>
                  <a:srgbClr val="0000CC"/>
                </a:solidFill>
                <a:latin typeface="Times New Roman" pitchFamily="18" charset="0"/>
                <a:cs typeface="Times New Roman" pitchFamily="18" charset="0"/>
              </a:rPr>
              <a:t>+ …</a:t>
            </a:r>
            <a:endParaRPr lang="en-US" sz="3600">
              <a:solidFill>
                <a:srgbClr val="0000CC"/>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25"/>
          <p:cNvGrpSpPr>
            <a:grpSpLocks/>
          </p:cNvGrpSpPr>
          <p:nvPr/>
        </p:nvGrpSpPr>
        <p:grpSpPr bwMode="auto">
          <a:xfrm>
            <a:off x="5211763" y="103188"/>
            <a:ext cx="4919662" cy="995362"/>
            <a:chOff x="5063633" y="164812"/>
            <a:chExt cx="4836715" cy="994830"/>
          </a:xfrm>
        </p:grpSpPr>
        <p:grpSp>
          <p:nvGrpSpPr>
            <p:cNvPr id="33799" name="Group 26"/>
            <p:cNvGrpSpPr>
              <a:grpSpLocks/>
            </p:cNvGrpSpPr>
            <p:nvPr/>
          </p:nvGrpSpPr>
          <p:grpSpPr bwMode="auto">
            <a:xfrm>
              <a:off x="5063633" y="164812"/>
              <a:ext cx="4836715" cy="994830"/>
              <a:chOff x="5063633" y="164812"/>
              <a:chExt cx="4836715" cy="994830"/>
            </a:xfrm>
          </p:grpSpPr>
          <p:sp>
            <p:nvSpPr>
              <p:cNvPr id="33801"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33802"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794" name="Rectangle 9"/>
          <p:cNvSpPr>
            <a:spLocks noChangeArrowheads="1"/>
          </p:cNvSpPr>
          <p:nvPr/>
        </p:nvSpPr>
        <p:spPr bwMode="auto">
          <a:xfrm>
            <a:off x="1163638" y="2287588"/>
            <a:ext cx="13973175" cy="646112"/>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4. Thực hành</a:t>
            </a:r>
            <a:r>
              <a:rPr lang="en-US" sz="3600" b="1">
                <a:solidFill>
                  <a:srgbClr val="FF0000"/>
                </a:solidFill>
                <a:latin typeface="Times New Roman" pitchFamily="18" charset="0"/>
                <a:cs typeface="Times New Roman" pitchFamily="18" charset="0"/>
              </a:rPr>
              <a:t>.</a:t>
            </a:r>
          </a:p>
        </p:txBody>
      </p:sp>
      <p:sp>
        <p:nvSpPr>
          <p:cNvPr id="15" name="Text Box 14"/>
          <p:cNvSpPr txBox="1">
            <a:spLocks noChangeArrowheads="1"/>
          </p:cNvSpPr>
          <p:nvPr/>
        </p:nvSpPr>
        <p:spPr bwMode="auto">
          <a:xfrm>
            <a:off x="2365375" y="1404938"/>
            <a:ext cx="10896600" cy="57626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14: SỬ DỤNG HỢP LÍ THỰC VẬT VÀ ĐỘNG VẬT(T3)</a:t>
            </a:r>
          </a:p>
        </p:txBody>
      </p:sp>
      <p:sp>
        <p:nvSpPr>
          <p:cNvPr id="11" name="TextBox 10"/>
          <p:cNvSpPr txBox="1">
            <a:spLocks noChangeArrowheads="1"/>
          </p:cNvSpPr>
          <p:nvPr/>
        </p:nvSpPr>
        <p:spPr bwMode="auto">
          <a:xfrm>
            <a:off x="973138" y="3359150"/>
            <a:ext cx="9339262" cy="1755775"/>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Vẽ tranh, viết khẩu hiệu về cách sử dụng hợp lí thực vật, động vật và chia sẻ với những người xung quanh để cùng thực hiện.</a:t>
            </a:r>
            <a:endParaRPr lang="en-US" sz="3600">
              <a:solidFill>
                <a:srgbClr val="0000CC"/>
              </a:solidFill>
            </a:endParaRPr>
          </a:p>
        </p:txBody>
      </p:sp>
      <p:sp>
        <p:nvSpPr>
          <p:cNvPr id="13" name="TextBox 12"/>
          <p:cNvSpPr txBox="1">
            <a:spLocks noChangeArrowheads="1"/>
          </p:cNvSpPr>
          <p:nvPr/>
        </p:nvSpPr>
        <p:spPr bwMode="auto">
          <a:xfrm>
            <a:off x="973138" y="5661025"/>
            <a:ext cx="9339262" cy="1200150"/>
          </a:xfrm>
          <a:prstGeom prst="rect">
            <a:avLst/>
          </a:prstGeom>
          <a:noFill/>
          <a:ln w="9525">
            <a:noFill/>
            <a:miter lim="800000"/>
            <a:headEnd/>
            <a:tailEnd/>
          </a:ln>
        </p:spPr>
        <p:txBody>
          <a:bodyPr>
            <a:spAutoFit/>
          </a:bodyPr>
          <a:lstStyle/>
          <a:p>
            <a:pPr eaLnBrk="0" hangingPunct="0"/>
            <a:r>
              <a:rPr lang="en-US" sz="3600" b="1">
                <a:solidFill>
                  <a:srgbClr val="0000CC"/>
                </a:solidFill>
                <a:latin typeface="Times New Roman" pitchFamily="18" charset="0"/>
                <a:cs typeface="Times New Roman" pitchFamily="18" charset="0"/>
              </a:rPr>
              <a:t>Học sinh trưng bày tranh, khẩu hiệu. Nhận xét đánh giá.</a:t>
            </a:r>
            <a:endParaRPr lang="en-US" sz="3600">
              <a:solidFill>
                <a:srgbClr val="0000CC"/>
              </a:solidFill>
            </a:endParaRPr>
          </a:p>
        </p:txBody>
      </p:sp>
      <p:pic>
        <p:nvPicPr>
          <p:cNvPr id="33798" name="Picture 2"/>
          <p:cNvPicPr>
            <a:picLocks noChangeAspect="1"/>
          </p:cNvPicPr>
          <p:nvPr/>
        </p:nvPicPr>
        <p:blipFill>
          <a:blip r:embed="rId3"/>
          <a:srcRect l="4811" t="4791" b="4791"/>
          <a:stretch>
            <a:fillRect/>
          </a:stretch>
        </p:blipFill>
        <p:spPr bwMode="auto">
          <a:xfrm>
            <a:off x="10312400" y="2590800"/>
            <a:ext cx="5446713" cy="6450013"/>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25"/>
          <p:cNvGrpSpPr>
            <a:grpSpLocks/>
          </p:cNvGrpSpPr>
          <p:nvPr/>
        </p:nvGrpSpPr>
        <p:grpSpPr bwMode="auto">
          <a:xfrm>
            <a:off x="5211763" y="103188"/>
            <a:ext cx="4919662" cy="995362"/>
            <a:chOff x="5063633" y="164812"/>
            <a:chExt cx="4836715" cy="994830"/>
          </a:xfrm>
        </p:grpSpPr>
        <p:grpSp>
          <p:nvGrpSpPr>
            <p:cNvPr id="35844" name="Group 26"/>
            <p:cNvGrpSpPr>
              <a:grpSpLocks/>
            </p:cNvGrpSpPr>
            <p:nvPr/>
          </p:nvGrpSpPr>
          <p:grpSpPr bwMode="auto">
            <a:xfrm>
              <a:off x="5063633" y="164812"/>
              <a:ext cx="4836715" cy="994830"/>
              <a:chOff x="5063633" y="164812"/>
              <a:chExt cx="4836715" cy="994830"/>
            </a:xfrm>
          </p:grpSpPr>
          <p:sp>
            <p:nvSpPr>
              <p:cNvPr id="35846"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35847"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65375" y="1404938"/>
            <a:ext cx="10896600" cy="57626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14: SỬ DỤNG HỢP LÍ THỰC VẬT VÀ ĐỘNG VẬT(T3)</a:t>
            </a:r>
          </a:p>
        </p:txBody>
      </p:sp>
      <p:sp>
        <p:nvSpPr>
          <p:cNvPr id="12" name="Plaque 11"/>
          <p:cNvSpPr/>
          <p:nvPr/>
        </p:nvSpPr>
        <p:spPr>
          <a:xfrm>
            <a:off x="1624013" y="2895600"/>
            <a:ext cx="13030200" cy="42672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defRPr/>
            </a:pPr>
            <a:r>
              <a:rPr lang="nl-NL" sz="6000" b="1" i="1" dirty="0">
                <a:solidFill>
                  <a:srgbClr val="FF0000"/>
                </a:solidFill>
                <a:latin typeface="Times New Roman" pitchFamily="18" charset="0"/>
                <a:cs typeface="Times New Roman" pitchFamily="18" charset="0"/>
              </a:rPr>
              <a:t>Thực vật và động vật mang lại nhiều lợi ích cho con người. Hãy sử dụng hợp lí, tiết kiệm các sản phẩm được làm từ chúng các </a:t>
            </a:r>
            <a:r>
              <a:rPr lang="nl-NL" sz="6000" b="1" i="1">
                <a:solidFill>
                  <a:srgbClr val="FF0000"/>
                </a:solidFill>
                <a:latin typeface="Times New Roman" pitchFamily="18" charset="0"/>
                <a:cs typeface="Times New Roman" pitchFamily="18" charset="0"/>
              </a:rPr>
              <a:t>bạn nhé!</a:t>
            </a:r>
            <a:endParaRPr lang="en-US" sz="6000" b="1" dirty="0">
              <a:solidFill>
                <a:srgbClr val="FF0000"/>
              </a:solidFill>
              <a:latin typeface="Times New Roman" pitchFamily="18" charset="0"/>
              <a:cs typeface="Times New Roman" pitchFamily="18" charset="0"/>
            </a:endParaRPr>
          </a:p>
        </p:txBody>
      </p:sp>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8914" name="Picture 2" descr="Anh dep 10"/>
          <p:cNvPicPr>
            <a:picLocks noChangeAspect="1" noChangeArrowheads="1"/>
          </p:cNvPicPr>
          <p:nvPr/>
        </p:nvPicPr>
        <p:blipFill>
          <a:blip r:embed="rId3"/>
          <a:srcRect/>
          <a:stretch>
            <a:fillRect/>
          </a:stretch>
        </p:blipFill>
        <p:spPr bwMode="auto">
          <a:xfrm>
            <a:off x="677863" y="388938"/>
            <a:ext cx="14920912" cy="8755062"/>
          </a:xfrm>
          <a:prstGeom prst="rect">
            <a:avLst/>
          </a:prstGeom>
          <a:noFill/>
          <a:ln w="9525">
            <a:noFill/>
            <a:miter lim="800000"/>
            <a:headEnd/>
            <a:tailEnd/>
          </a:ln>
        </p:spPr>
      </p:pic>
      <p:sp>
        <p:nvSpPr>
          <p:cNvPr id="3" name="WordArt 3"/>
          <p:cNvSpPr>
            <a:spLocks noChangeArrowheads="1" noChangeShapeType="1" noTextEdit="1"/>
          </p:cNvSpPr>
          <p:nvPr/>
        </p:nvSpPr>
        <p:spPr bwMode="auto">
          <a:xfrm>
            <a:off x="3643313"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6" name="Picture 20"/>
          <p:cNvPicPr>
            <a:picLocks noChangeAspect="1"/>
          </p:cNvPicPr>
          <p:nvPr/>
        </p:nvPicPr>
        <p:blipFill>
          <a:blip r:embed="rId3"/>
          <a:srcRect/>
          <a:stretch>
            <a:fillRect/>
          </a:stretch>
        </p:blipFill>
        <p:spPr bwMode="auto">
          <a:xfrm>
            <a:off x="12700" y="0"/>
            <a:ext cx="16276638" cy="9144000"/>
          </a:xfrm>
          <a:prstGeom prst="rect">
            <a:avLst/>
          </a:prstGeom>
          <a:noFill/>
          <a:ln w="9525">
            <a:noFill/>
            <a:miter lim="800000"/>
            <a:headEnd/>
            <a:tailEnd/>
          </a:ln>
        </p:spPr>
      </p:pic>
      <p:pic>
        <p:nvPicPr>
          <p:cNvPr id="16387" name="Picture 21"/>
          <p:cNvPicPr>
            <a:picLocks noChangeAspect="1"/>
          </p:cNvPicPr>
          <p:nvPr/>
        </p:nvPicPr>
        <p:blipFill>
          <a:blip r:embed="rId4"/>
          <a:srcRect l="4021" t="2522" r="4266" b="4369"/>
          <a:stretch>
            <a:fillRect/>
          </a:stretch>
        </p:blipFill>
        <p:spPr bwMode="auto">
          <a:xfrm>
            <a:off x="5122863" y="1435100"/>
            <a:ext cx="5940425" cy="5932488"/>
          </a:xfrm>
          <a:prstGeom prst="rect">
            <a:avLst/>
          </a:prstGeom>
          <a:noFill/>
          <a:ln w="47625">
            <a:solidFill>
              <a:srgbClr val="66C4E8"/>
            </a:solidFill>
            <a:miter lim="800000"/>
            <a:headEnd/>
            <a:tailEnd/>
          </a:ln>
        </p:spPr>
      </p:pic>
      <p:sp>
        <p:nvSpPr>
          <p:cNvPr id="23" name="Star: 32 Points 3">
            <a:extLst>
              <a:ext uri="{FF2B5EF4-FFF2-40B4-BE49-F238E27FC236}"/>
            </a:extLst>
          </p:cNvPr>
          <p:cNvSpPr>
            <a:spLocks noChangeAspect="1"/>
          </p:cNvSpPr>
          <p:nvPr/>
        </p:nvSpPr>
        <p:spPr>
          <a:xfrm>
            <a:off x="5935663" y="2192338"/>
            <a:ext cx="4432300" cy="4427537"/>
          </a:xfrm>
          <a:prstGeom prst="star32">
            <a:avLst>
              <a:gd name="adj" fmla="val 11198"/>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anchor="ctr"/>
          <a:lstStyle/>
          <a:p>
            <a:pPr algn="ctr" eaLnBrk="0" hangingPunct="0">
              <a:defRPr/>
            </a:pPr>
            <a:endParaRPr lang="en-US"/>
          </a:p>
        </p:txBody>
      </p:sp>
      <p:sp>
        <p:nvSpPr>
          <p:cNvPr id="24" name="Star: 32 Points 42">
            <a:extLst>
              <a:ext uri="{FF2B5EF4-FFF2-40B4-BE49-F238E27FC236}"/>
            </a:extLst>
          </p:cNvPr>
          <p:cNvSpPr>
            <a:spLocks noChangeAspect="1"/>
          </p:cNvSpPr>
          <p:nvPr/>
        </p:nvSpPr>
        <p:spPr>
          <a:xfrm>
            <a:off x="6003925" y="2192338"/>
            <a:ext cx="4156075" cy="4151312"/>
          </a:xfrm>
          <a:prstGeom prst="star32">
            <a:avLst>
              <a:gd name="adj" fmla="val 11198"/>
            </a:avLst>
          </a:prstGeom>
          <a:noFill/>
          <a:ln>
            <a:solidFill>
              <a:srgbClr val="51C7EC"/>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anchor="ctr"/>
          <a:lstStyle/>
          <a:p>
            <a:pPr algn="ctr" eaLnBrk="0" hangingPunct="0">
              <a:defRPr/>
            </a:pPr>
            <a:endParaRPr lang="en-US"/>
          </a:p>
        </p:txBody>
      </p:sp>
      <p:pic>
        <p:nvPicPr>
          <p:cNvPr id="16390" name="Picture 24"/>
          <p:cNvPicPr>
            <a:picLocks noChangeAspect="1"/>
          </p:cNvPicPr>
          <p:nvPr/>
        </p:nvPicPr>
        <p:blipFill>
          <a:blip r:embed="rId5"/>
          <a:srcRect/>
          <a:stretch>
            <a:fillRect/>
          </a:stretch>
        </p:blipFill>
        <p:spPr bwMode="auto">
          <a:xfrm>
            <a:off x="728663" y="263525"/>
            <a:ext cx="1577975" cy="1039813"/>
          </a:xfrm>
          <a:prstGeom prst="rect">
            <a:avLst/>
          </a:prstGeom>
          <a:noFill/>
          <a:ln w="9525">
            <a:noFill/>
            <a:miter lim="800000"/>
            <a:headEnd/>
            <a:tailEnd/>
          </a:ln>
        </p:spPr>
      </p:pic>
      <p:sp>
        <p:nvSpPr>
          <p:cNvPr id="26" name="Plaque 25">
            <a:hlinkClick r:id="rId6" action="ppaction://hlinkpres?slideindex=1&amp;slidetitle="/>
          </p:cNvPr>
          <p:cNvSpPr/>
          <p:nvPr/>
        </p:nvSpPr>
        <p:spPr>
          <a:xfrm>
            <a:off x="12253913" y="3505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1">
                <a:solidFill>
                  <a:srgbClr val="FF0000"/>
                </a:solidFill>
              </a:rPr>
              <a:t>Câu hỏi số 3</a:t>
            </a:r>
          </a:p>
        </p:txBody>
      </p:sp>
      <p:sp>
        <p:nvSpPr>
          <p:cNvPr id="27" name="Plaque 26">
            <a:hlinkClick r:id="rId7" action="ppaction://hlinkpres?slideindex=1&amp;slidetitle="/>
          </p:cNvPr>
          <p:cNvSpPr/>
          <p:nvPr/>
        </p:nvSpPr>
        <p:spPr>
          <a:xfrm>
            <a:off x="12253913" y="4724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1">
                <a:solidFill>
                  <a:srgbClr val="FF0000"/>
                </a:solidFill>
              </a:rPr>
              <a:t>Câu hỏi số 2</a:t>
            </a:r>
          </a:p>
        </p:txBody>
      </p:sp>
      <p:sp>
        <p:nvSpPr>
          <p:cNvPr id="28" name="Plaque 27">
            <a:hlinkClick r:id="rId8" action="ppaction://hlinkpres?slideindex=1&amp;slidetitle="/>
          </p:cNvPr>
          <p:cNvSpPr/>
          <p:nvPr/>
        </p:nvSpPr>
        <p:spPr>
          <a:xfrm>
            <a:off x="12253913" y="5867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1">
                <a:solidFill>
                  <a:srgbClr val="FF0000"/>
                </a:solidFill>
              </a:rPr>
              <a:t>Câu hỏi số 1</a:t>
            </a:r>
          </a:p>
        </p:txBody>
      </p:sp>
      <p:sp>
        <p:nvSpPr>
          <p:cNvPr id="29" name="Plaque 28">
            <a:hlinkClick r:id="rId9" action="ppaction://hlinkpres?slideindex=1&amp;slidetitle="/>
          </p:cNvPr>
          <p:cNvSpPr/>
          <p:nvPr/>
        </p:nvSpPr>
        <p:spPr>
          <a:xfrm>
            <a:off x="12253913" y="2362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1">
                <a:solidFill>
                  <a:srgbClr val="FF0000"/>
                </a:solidFill>
              </a:rPr>
              <a:t>Câu hỏi số 4</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3000" fill="hold" grpId="0" nodeType="withEffect">
                                  <p:stCondLst>
                                    <p:cond delay="500"/>
                                  </p:stCondLst>
                                  <p:childTnLst>
                                    <p:animRot by="21600000">
                                      <p:cBhvr>
                                        <p:cTn id="6" dur="7867" fill="hold"/>
                                        <p:tgtEl>
                                          <p:spTgt spid="23"/>
                                        </p:tgtEl>
                                        <p:attrNameLst>
                                          <p:attrName>r</p:attrName>
                                        </p:attrNameLst>
                                      </p:cBhvr>
                                    </p:animRot>
                                  </p:childTnLst>
                                </p:cTn>
                              </p:par>
                              <p:par>
                                <p:cTn id="7" presetID="8" presetClass="emph" presetSubtype="0" fill="hold" grpId="0" nodeType="withEffect">
                                  <p:stCondLst>
                                    <p:cond delay="500"/>
                                  </p:stCondLst>
                                  <p:childTnLst>
                                    <p:animRot by="-21600000">
                                      <p:cBhvr>
                                        <p:cTn id="8" dur="24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7410" name="Group 25"/>
          <p:cNvGrpSpPr>
            <a:grpSpLocks/>
          </p:cNvGrpSpPr>
          <p:nvPr/>
        </p:nvGrpSpPr>
        <p:grpSpPr bwMode="auto">
          <a:xfrm>
            <a:off x="5211763" y="103188"/>
            <a:ext cx="4919662" cy="995362"/>
            <a:chOff x="5063633" y="164812"/>
            <a:chExt cx="4836715" cy="994830"/>
          </a:xfrm>
        </p:grpSpPr>
        <p:grpSp>
          <p:nvGrpSpPr>
            <p:cNvPr id="17415" name="Group 26"/>
            <p:cNvGrpSpPr>
              <a:grpSpLocks/>
            </p:cNvGrpSpPr>
            <p:nvPr/>
          </p:nvGrpSpPr>
          <p:grpSpPr bwMode="auto">
            <a:xfrm>
              <a:off x="5063633" y="164812"/>
              <a:ext cx="4836715" cy="994830"/>
              <a:chOff x="5063633" y="164812"/>
              <a:chExt cx="4836715" cy="994830"/>
            </a:xfrm>
          </p:grpSpPr>
          <p:sp>
            <p:nvSpPr>
              <p:cNvPr id="17417"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7418"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a:spLocks noChangeArrowheads="1"/>
          </p:cNvSpPr>
          <p:nvPr/>
        </p:nvSpPr>
        <p:spPr bwMode="auto">
          <a:xfrm>
            <a:off x="1509713" y="1673225"/>
            <a:ext cx="13574712"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a:t>
            </a:r>
            <a:r>
              <a:rPr lang="nl-NL" sz="3600" b="1" u="sng">
                <a:solidFill>
                  <a:srgbClr val="FF0066"/>
                </a:solidFill>
                <a:latin typeface="Times New Roman" pitchFamily="18" charset="0"/>
                <a:cs typeface="Times New Roman" pitchFamily="18" charset="0"/>
              </a:rPr>
              <a:t>Một số cách sử dụng thực vật, động vật làm ra đồ dùng, nguyên liệu sản xuất và những việc khác.</a:t>
            </a:r>
            <a:endParaRPr lang="en-US" sz="3600" b="1" u="sng">
              <a:solidFill>
                <a:srgbClr val="FF0066"/>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096963"/>
            <a:ext cx="10896600" cy="57626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14: SỬ DỤNG HỢP LÍ THỰC VẬT VÀ </a:t>
            </a:r>
            <a:r>
              <a:rPr lang="en-US" sz="2800" b="1">
                <a:solidFill>
                  <a:srgbClr val="0000CC"/>
                </a:solidFill>
                <a:effectLst>
                  <a:outerShdw blurRad="38100" dist="38100" dir="2700000" algn="tl">
                    <a:srgbClr val="000000">
                      <a:alpha val="43137"/>
                    </a:srgbClr>
                  </a:outerShdw>
                </a:effectLst>
                <a:latin typeface="Times New Roman" pitchFamily="18" charset="0"/>
                <a:cs typeface="+mn-cs"/>
              </a:rPr>
              <a:t>ĐỘNG VẬT (</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T3)</a:t>
            </a:r>
          </a:p>
        </p:txBody>
      </p:sp>
      <p:pic>
        <p:nvPicPr>
          <p:cNvPr id="17413" name="Picture 2"/>
          <p:cNvPicPr>
            <a:picLocks noChangeAspect="1"/>
          </p:cNvPicPr>
          <p:nvPr/>
        </p:nvPicPr>
        <p:blipFill>
          <a:blip r:embed="rId3"/>
          <a:srcRect l="25403" t="44792" r="21303" b="8333"/>
          <a:stretch>
            <a:fillRect/>
          </a:stretch>
        </p:blipFill>
        <p:spPr bwMode="auto">
          <a:xfrm>
            <a:off x="2576513" y="4191000"/>
            <a:ext cx="11963400" cy="4724400"/>
          </a:xfrm>
          <a:prstGeom prst="rect">
            <a:avLst/>
          </a:prstGeom>
          <a:noFill/>
          <a:ln w="9525">
            <a:noFill/>
            <a:miter lim="800000"/>
            <a:headEnd/>
            <a:tailEnd/>
          </a:ln>
        </p:spPr>
      </p:pic>
      <p:sp>
        <p:nvSpPr>
          <p:cNvPr id="17414" name="TextBox 3"/>
          <p:cNvSpPr txBox="1">
            <a:spLocks noChangeArrowheads="1"/>
          </p:cNvSpPr>
          <p:nvPr/>
        </p:nvSpPr>
        <p:spPr bwMode="auto">
          <a:xfrm>
            <a:off x="1470025" y="2897188"/>
            <a:ext cx="13716000" cy="1200150"/>
          </a:xfrm>
          <a:prstGeom prst="rect">
            <a:avLst/>
          </a:prstGeom>
          <a:noFill/>
          <a:ln w="9525">
            <a:noFill/>
            <a:miter lim="800000"/>
            <a:headEnd/>
            <a:tailEnd/>
          </a:ln>
        </p:spPr>
        <p:txBody>
          <a:bodyPr>
            <a:spAutoFit/>
          </a:bodyPr>
          <a:lstStyle/>
          <a:p>
            <a:pPr eaLnBrk="0" hangingPunct="0"/>
            <a:r>
              <a:rPr lang="en-US" sz="3600" b="1">
                <a:solidFill>
                  <a:srgbClr val="FF0066"/>
                </a:solidFill>
                <a:latin typeface="Times New Roman" pitchFamily="18" charset="0"/>
                <a:cs typeface="Times New Roman" pitchFamily="18" charset="0"/>
              </a:rPr>
              <a:t>- Nhận xét về việc sử dụng thực vật và động vật của con người trong mỗi hình sau. Cách sử dụng đó đã hợp lí chưa? Vì sao?</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5"/>
          <p:cNvGrpSpPr>
            <a:grpSpLocks/>
          </p:cNvGrpSpPr>
          <p:nvPr/>
        </p:nvGrpSpPr>
        <p:grpSpPr bwMode="auto">
          <a:xfrm>
            <a:off x="5211763" y="103188"/>
            <a:ext cx="4919662" cy="995362"/>
            <a:chOff x="5063633" y="164812"/>
            <a:chExt cx="4836715" cy="994830"/>
          </a:xfrm>
        </p:grpSpPr>
        <p:grpSp>
          <p:nvGrpSpPr>
            <p:cNvPr id="18439" name="Group 26"/>
            <p:cNvGrpSpPr>
              <a:grpSpLocks/>
            </p:cNvGrpSpPr>
            <p:nvPr/>
          </p:nvGrpSpPr>
          <p:grpSpPr bwMode="auto">
            <a:xfrm>
              <a:off x="5063633" y="164812"/>
              <a:ext cx="4836715" cy="994830"/>
              <a:chOff x="5063633" y="164812"/>
              <a:chExt cx="4836715" cy="994830"/>
            </a:xfrm>
          </p:grpSpPr>
          <p:sp>
            <p:nvSpPr>
              <p:cNvPr id="18441"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8442"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a:spLocks noChangeArrowheads="1"/>
          </p:cNvSpPr>
          <p:nvPr/>
        </p:nvSpPr>
        <p:spPr bwMode="auto">
          <a:xfrm>
            <a:off x="1350963" y="1884363"/>
            <a:ext cx="13574712"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a:t>
            </a:r>
            <a:r>
              <a:rPr lang="nl-NL" sz="3600" b="1" u="sng">
                <a:solidFill>
                  <a:srgbClr val="FF0066"/>
                </a:solidFill>
                <a:latin typeface="Times New Roman" pitchFamily="18" charset="0"/>
                <a:cs typeface="Times New Roman" pitchFamily="18" charset="0"/>
              </a:rPr>
              <a:t>Một số cách sử dụng thực vật, động vật làm ra đồ dùng, nguyên liệu sản xuất và những việc khác.</a:t>
            </a:r>
            <a:endParaRPr lang="en-US" sz="3600" b="1" u="sng">
              <a:solidFill>
                <a:srgbClr val="FF0066"/>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147763"/>
            <a:ext cx="10896600" cy="57626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14: SỬ DỤNG HỢP LÍ THỰC VẬT VÀ </a:t>
            </a:r>
            <a:r>
              <a:rPr lang="en-US" sz="2800" b="1">
                <a:solidFill>
                  <a:srgbClr val="0000CC"/>
                </a:solidFill>
                <a:effectLst>
                  <a:outerShdw blurRad="38100" dist="38100" dir="2700000" algn="tl">
                    <a:srgbClr val="000000">
                      <a:alpha val="43137"/>
                    </a:srgbClr>
                  </a:outerShdw>
                </a:effectLst>
                <a:latin typeface="Times New Roman" pitchFamily="18" charset="0"/>
                <a:cs typeface="+mn-cs"/>
              </a:rPr>
              <a:t>ĐỘNG VẬT (</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T3)</a:t>
            </a:r>
          </a:p>
        </p:txBody>
      </p:sp>
      <p:pic>
        <p:nvPicPr>
          <p:cNvPr id="18436" name="Picture 2"/>
          <p:cNvPicPr>
            <a:picLocks noChangeAspect="1"/>
          </p:cNvPicPr>
          <p:nvPr/>
        </p:nvPicPr>
        <p:blipFill>
          <a:blip r:embed="rId2"/>
          <a:srcRect l="25403" t="44792" r="21303" b="8333"/>
          <a:stretch>
            <a:fillRect/>
          </a:stretch>
        </p:blipFill>
        <p:spPr bwMode="auto">
          <a:xfrm>
            <a:off x="9815513" y="4572000"/>
            <a:ext cx="5562600" cy="4468813"/>
          </a:xfrm>
          <a:prstGeom prst="rect">
            <a:avLst/>
          </a:prstGeom>
          <a:noFill/>
          <a:ln w="9525">
            <a:noFill/>
            <a:miter lim="800000"/>
            <a:headEnd/>
            <a:tailEnd/>
          </a:ln>
        </p:spPr>
      </p:pic>
      <p:sp>
        <p:nvSpPr>
          <p:cNvPr id="4" name="TextBox 3"/>
          <p:cNvSpPr txBox="1">
            <a:spLocks noChangeArrowheads="1"/>
          </p:cNvSpPr>
          <p:nvPr/>
        </p:nvSpPr>
        <p:spPr bwMode="auto">
          <a:xfrm>
            <a:off x="1338263" y="3373438"/>
            <a:ext cx="14184312" cy="1200150"/>
          </a:xfrm>
          <a:prstGeom prst="rect">
            <a:avLst/>
          </a:prstGeom>
          <a:noFill/>
          <a:ln w="9525">
            <a:noFill/>
            <a:miter lim="800000"/>
            <a:headEnd/>
            <a:tailEnd/>
          </a:ln>
        </p:spPr>
        <p:txBody>
          <a:bodyPr>
            <a:spAutoFit/>
          </a:bodyPr>
          <a:lstStyle/>
          <a:p>
            <a:pPr eaLnBrk="0" hangingPunct="0"/>
            <a:r>
              <a:rPr lang="en-US" sz="3600" b="1">
                <a:solidFill>
                  <a:srgbClr val="FF0066"/>
                </a:solidFill>
                <a:latin typeface="Times New Roman" pitchFamily="18" charset="0"/>
                <a:cs typeface="Times New Roman" pitchFamily="18" charset="0"/>
              </a:rPr>
              <a:t>- Nhận xét về việc sử dụng thực vật và động vật của con người trong mỗi hình sau. Cách sử dụng đó đã hợp lí chưa? Vì sao?</a:t>
            </a:r>
          </a:p>
        </p:txBody>
      </p:sp>
      <p:sp>
        <p:nvSpPr>
          <p:cNvPr id="2" name="TextBox 1"/>
          <p:cNvSpPr txBox="1">
            <a:spLocks noChangeArrowheads="1"/>
          </p:cNvSpPr>
          <p:nvPr/>
        </p:nvSpPr>
        <p:spPr bwMode="auto">
          <a:xfrm>
            <a:off x="1338263" y="5334000"/>
            <a:ext cx="8313737" cy="2308225"/>
          </a:xfrm>
          <a:prstGeom prst="rect">
            <a:avLst/>
          </a:prstGeom>
          <a:noFill/>
          <a:ln w="9525">
            <a:noFill/>
            <a:miter lim="800000"/>
            <a:headEnd/>
            <a:tailEnd/>
          </a:ln>
        </p:spPr>
        <p:txBody>
          <a:bodyPr>
            <a:spAutoFit/>
          </a:bodyPr>
          <a:lstStyle/>
          <a:p>
            <a:pPr algn="just" eaLnBrk="0" hangingPunct="0"/>
            <a:r>
              <a:rPr lang="en-US" sz="3600" b="1">
                <a:solidFill>
                  <a:srgbClr val="0000CC"/>
                </a:solidFill>
                <a:latin typeface="Times New Roman" pitchFamily="18" charset="0"/>
                <a:cs typeface="Times New Roman" pitchFamily="18" charset="0"/>
              </a:rPr>
              <a:t>Hình 1: Sử dụng quá nhiều giấy vệ sinh. Cách sử dụng đó chưa hợp lí. Vì hành động đó vừa thể hiện sự lãng phí, không tiết kiệm, vừa gây ô nhiễm môi trường.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5"/>
          <p:cNvGrpSpPr>
            <a:grpSpLocks/>
          </p:cNvGrpSpPr>
          <p:nvPr/>
        </p:nvGrpSpPr>
        <p:grpSpPr bwMode="auto">
          <a:xfrm>
            <a:off x="5211763" y="103188"/>
            <a:ext cx="4919662" cy="995362"/>
            <a:chOff x="5063633" y="164812"/>
            <a:chExt cx="4836715" cy="994830"/>
          </a:xfrm>
        </p:grpSpPr>
        <p:grpSp>
          <p:nvGrpSpPr>
            <p:cNvPr id="19464" name="Group 26"/>
            <p:cNvGrpSpPr>
              <a:grpSpLocks/>
            </p:cNvGrpSpPr>
            <p:nvPr/>
          </p:nvGrpSpPr>
          <p:grpSpPr bwMode="auto">
            <a:xfrm>
              <a:off x="5063633" y="164812"/>
              <a:ext cx="4836715" cy="994830"/>
              <a:chOff x="5063633" y="164812"/>
              <a:chExt cx="4836715" cy="994830"/>
            </a:xfrm>
          </p:grpSpPr>
          <p:sp>
            <p:nvSpPr>
              <p:cNvPr id="19466"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9467"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458" name="Rectangle 9"/>
          <p:cNvSpPr>
            <a:spLocks noChangeArrowheads="1"/>
          </p:cNvSpPr>
          <p:nvPr/>
        </p:nvSpPr>
        <p:spPr bwMode="auto">
          <a:xfrm>
            <a:off x="1250950" y="1724025"/>
            <a:ext cx="13576300"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a:t>
            </a:r>
            <a:r>
              <a:rPr lang="nl-NL" sz="3600" b="1" u="sng">
                <a:solidFill>
                  <a:srgbClr val="FF0066"/>
                </a:solidFill>
                <a:latin typeface="Times New Roman" pitchFamily="18" charset="0"/>
                <a:cs typeface="Times New Roman" pitchFamily="18" charset="0"/>
              </a:rPr>
              <a:t>Một số cách sử dụng thực vật, động vật làm ra đồ dùng, nguyên liệu sản xuất và những việc khác.</a:t>
            </a:r>
            <a:endParaRPr lang="en-US" sz="3600" b="1" u="sng">
              <a:solidFill>
                <a:srgbClr val="FF0066"/>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147763"/>
            <a:ext cx="10896600" cy="57626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14: SỬ DỤNG HỢP LÍ THỰC VẬT VÀ ĐỘNG VẬT(T3)</a:t>
            </a:r>
          </a:p>
        </p:txBody>
      </p:sp>
      <p:pic>
        <p:nvPicPr>
          <p:cNvPr id="19460" name="Picture 2"/>
          <p:cNvPicPr>
            <a:picLocks noChangeAspect="1"/>
          </p:cNvPicPr>
          <p:nvPr/>
        </p:nvPicPr>
        <p:blipFill>
          <a:blip r:embed="rId2"/>
          <a:srcRect l="25403" t="44792" r="21303" b="8333"/>
          <a:stretch>
            <a:fillRect/>
          </a:stretch>
        </p:blipFill>
        <p:spPr bwMode="auto">
          <a:xfrm>
            <a:off x="9875838" y="4495800"/>
            <a:ext cx="5562600" cy="3657600"/>
          </a:xfrm>
          <a:prstGeom prst="rect">
            <a:avLst/>
          </a:prstGeom>
          <a:noFill/>
          <a:ln w="9525">
            <a:noFill/>
            <a:miter lim="800000"/>
            <a:headEnd/>
            <a:tailEnd/>
          </a:ln>
        </p:spPr>
      </p:pic>
      <p:sp>
        <p:nvSpPr>
          <p:cNvPr id="19461" name="TextBox 3"/>
          <p:cNvSpPr txBox="1">
            <a:spLocks noChangeArrowheads="1"/>
          </p:cNvSpPr>
          <p:nvPr/>
        </p:nvSpPr>
        <p:spPr bwMode="auto">
          <a:xfrm>
            <a:off x="1252538" y="2908300"/>
            <a:ext cx="14185900" cy="1200150"/>
          </a:xfrm>
          <a:prstGeom prst="rect">
            <a:avLst/>
          </a:prstGeom>
          <a:noFill/>
          <a:ln w="9525">
            <a:noFill/>
            <a:miter lim="800000"/>
            <a:headEnd/>
            <a:tailEnd/>
          </a:ln>
        </p:spPr>
        <p:txBody>
          <a:bodyPr>
            <a:spAutoFit/>
          </a:bodyPr>
          <a:lstStyle/>
          <a:p>
            <a:pPr eaLnBrk="0" hangingPunct="0"/>
            <a:r>
              <a:rPr lang="en-US" sz="3600" b="1">
                <a:solidFill>
                  <a:srgbClr val="FF0066"/>
                </a:solidFill>
                <a:latin typeface="Times New Roman" pitchFamily="18" charset="0"/>
                <a:cs typeface="Times New Roman" pitchFamily="18" charset="0"/>
              </a:rPr>
              <a:t>- Nhận xét về việc sử dụng thực vật và động vật của con người trong mỗi hình sau. Cách sử dụng đó đã hợp lí chưa? Vì sao?</a:t>
            </a:r>
          </a:p>
        </p:txBody>
      </p:sp>
      <p:sp>
        <p:nvSpPr>
          <p:cNvPr id="2" name="TextBox 1"/>
          <p:cNvSpPr txBox="1">
            <a:spLocks noChangeArrowheads="1"/>
          </p:cNvSpPr>
          <p:nvPr/>
        </p:nvSpPr>
        <p:spPr bwMode="auto">
          <a:xfrm>
            <a:off x="1054100" y="4273550"/>
            <a:ext cx="8315325" cy="1754188"/>
          </a:xfrm>
          <a:prstGeom prst="rect">
            <a:avLst/>
          </a:prstGeom>
          <a:noFill/>
          <a:ln w="9525">
            <a:noFill/>
            <a:miter lim="800000"/>
            <a:headEnd/>
            <a:tailEnd/>
          </a:ln>
        </p:spPr>
        <p:txBody>
          <a:bodyPr>
            <a:spAutoFit/>
          </a:bodyPr>
          <a:lstStyle/>
          <a:p>
            <a:pPr algn="just" eaLnBrk="0" hangingPunct="0"/>
            <a:r>
              <a:rPr lang="en-US" sz="3600" b="1">
                <a:solidFill>
                  <a:srgbClr val="0000CC"/>
                </a:solidFill>
                <a:latin typeface="Times New Roman" pitchFamily="18" charset="0"/>
                <a:cs typeface="Times New Roman" pitchFamily="18" charset="0"/>
              </a:rPr>
              <a:t>Hình 2: Sử dụng cây tam thất để làm thuốc. Đây là cách sử dụng hợp lí. Vì cây tam thất có lợi cho sức khỏe.</a:t>
            </a:r>
          </a:p>
        </p:txBody>
      </p:sp>
      <p:sp>
        <p:nvSpPr>
          <p:cNvPr id="12" name="TextBox 11"/>
          <p:cNvSpPr txBox="1">
            <a:spLocks noChangeArrowheads="1"/>
          </p:cNvSpPr>
          <p:nvPr/>
        </p:nvSpPr>
        <p:spPr bwMode="auto">
          <a:xfrm>
            <a:off x="1054100" y="6194425"/>
            <a:ext cx="8315325" cy="2308225"/>
          </a:xfrm>
          <a:prstGeom prst="rect">
            <a:avLst/>
          </a:prstGeom>
          <a:noFill/>
          <a:ln w="9525">
            <a:noFill/>
            <a:miter lim="800000"/>
            <a:headEnd/>
            <a:tailEnd/>
          </a:ln>
        </p:spPr>
        <p:txBody>
          <a:bodyPr>
            <a:spAutoFit/>
          </a:bodyPr>
          <a:lstStyle/>
          <a:p>
            <a:pPr algn="just" eaLnBrk="0" hangingPunct="0"/>
            <a:r>
              <a:rPr lang="en-US" sz="3600" b="1">
                <a:solidFill>
                  <a:srgbClr val="0000CC"/>
                </a:solidFill>
                <a:latin typeface="Times New Roman" pitchFamily="18" charset="0"/>
                <a:cs typeface="Times New Roman" pitchFamily="18" charset="0"/>
              </a:rPr>
              <a:t>Hình 3: Nuôi gấu để lấy mật. Đây là cách sử dụng chưa hợp lí. Vì việc nuôi nhốt và lấy mật gấu gây tổn thương cho loài gấu. Có thể dẫn đến tuyệt chủng.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25"/>
          <p:cNvGrpSpPr>
            <a:grpSpLocks/>
          </p:cNvGrpSpPr>
          <p:nvPr/>
        </p:nvGrpSpPr>
        <p:grpSpPr bwMode="auto">
          <a:xfrm>
            <a:off x="5211763" y="103188"/>
            <a:ext cx="4919662" cy="995362"/>
            <a:chOff x="5063633" y="164812"/>
            <a:chExt cx="4836715" cy="994830"/>
          </a:xfrm>
        </p:grpSpPr>
        <p:grpSp>
          <p:nvGrpSpPr>
            <p:cNvPr id="20492" name="Group 26"/>
            <p:cNvGrpSpPr>
              <a:grpSpLocks/>
            </p:cNvGrpSpPr>
            <p:nvPr/>
          </p:nvGrpSpPr>
          <p:grpSpPr bwMode="auto">
            <a:xfrm>
              <a:off x="5063633" y="164812"/>
              <a:ext cx="4836715" cy="994830"/>
              <a:chOff x="5063633" y="164812"/>
              <a:chExt cx="4836715" cy="994830"/>
            </a:xfrm>
          </p:grpSpPr>
          <p:sp>
            <p:nvSpPr>
              <p:cNvPr id="20494"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0495"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482" name="Rectangle 9"/>
          <p:cNvSpPr>
            <a:spLocks noChangeArrowheads="1"/>
          </p:cNvSpPr>
          <p:nvPr/>
        </p:nvSpPr>
        <p:spPr bwMode="auto">
          <a:xfrm>
            <a:off x="1250950" y="1724025"/>
            <a:ext cx="13576300"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a:t>
            </a:r>
            <a:r>
              <a:rPr lang="nl-NL" sz="3600" b="1" u="sng">
                <a:solidFill>
                  <a:srgbClr val="FF0066"/>
                </a:solidFill>
                <a:latin typeface="Times New Roman" pitchFamily="18" charset="0"/>
                <a:cs typeface="Times New Roman" pitchFamily="18" charset="0"/>
              </a:rPr>
              <a:t>Một số cách sử dụng thực vật, động vật làm ra đồ dùng, nguyên liệu sản xuất và những việc khác.</a:t>
            </a:r>
            <a:endParaRPr lang="en-US" sz="3600" b="1" u="sng">
              <a:solidFill>
                <a:srgbClr val="FF0066"/>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147763"/>
            <a:ext cx="10896600" cy="57626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14: SỬ DỤNG HỢP LÍ THỰC VẬT VÀ </a:t>
            </a:r>
            <a:r>
              <a:rPr lang="en-US" sz="2800" b="1">
                <a:solidFill>
                  <a:srgbClr val="0000CC"/>
                </a:solidFill>
                <a:effectLst>
                  <a:outerShdw blurRad="38100" dist="38100" dir="2700000" algn="tl">
                    <a:srgbClr val="000000">
                      <a:alpha val="43137"/>
                    </a:srgbClr>
                  </a:outerShdw>
                </a:effectLst>
                <a:latin typeface="Times New Roman" pitchFamily="18" charset="0"/>
                <a:cs typeface="+mn-cs"/>
              </a:rPr>
              <a:t>ĐỘNG VẬT (</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T3)</a:t>
            </a:r>
          </a:p>
        </p:txBody>
      </p:sp>
      <p:pic>
        <p:nvPicPr>
          <p:cNvPr id="20484" name="Picture 2"/>
          <p:cNvPicPr>
            <a:picLocks noChangeAspect="1"/>
          </p:cNvPicPr>
          <p:nvPr/>
        </p:nvPicPr>
        <p:blipFill>
          <a:blip r:embed="rId2"/>
          <a:srcRect l="25403" t="44792" r="21303" b="8333"/>
          <a:stretch>
            <a:fillRect/>
          </a:stretch>
        </p:blipFill>
        <p:spPr bwMode="auto">
          <a:xfrm>
            <a:off x="9993313" y="4198938"/>
            <a:ext cx="5562600" cy="3657600"/>
          </a:xfrm>
          <a:prstGeom prst="rect">
            <a:avLst/>
          </a:prstGeom>
          <a:noFill/>
          <a:ln w="9525">
            <a:noFill/>
            <a:miter lim="800000"/>
            <a:headEnd/>
            <a:tailEnd/>
          </a:ln>
        </p:spPr>
      </p:pic>
      <p:sp>
        <p:nvSpPr>
          <p:cNvPr id="4" name="TextBox 3"/>
          <p:cNvSpPr txBox="1">
            <a:spLocks noChangeArrowheads="1"/>
          </p:cNvSpPr>
          <p:nvPr/>
        </p:nvSpPr>
        <p:spPr bwMode="auto">
          <a:xfrm>
            <a:off x="1252538" y="2908300"/>
            <a:ext cx="14185900" cy="646113"/>
          </a:xfrm>
          <a:prstGeom prst="rect">
            <a:avLst/>
          </a:prstGeom>
          <a:noFill/>
          <a:ln w="9525">
            <a:noFill/>
            <a:miter lim="800000"/>
            <a:headEnd/>
            <a:tailEnd/>
          </a:ln>
        </p:spPr>
        <p:txBody>
          <a:bodyPr>
            <a:spAutoFit/>
          </a:bodyPr>
          <a:lstStyle/>
          <a:p>
            <a:pPr eaLnBrk="0" hangingPunct="0"/>
            <a:r>
              <a:rPr lang="en-US" sz="3600" b="1">
                <a:solidFill>
                  <a:srgbClr val="FF0066"/>
                </a:solidFill>
                <a:latin typeface="Times New Roman" pitchFamily="18" charset="0"/>
                <a:cs typeface="Times New Roman" pitchFamily="18" charset="0"/>
              </a:rPr>
              <a:t>- Hãy đề xuất cách sử dụng hợp lí thực vật và động vật.</a:t>
            </a:r>
          </a:p>
        </p:txBody>
      </p:sp>
      <p:sp>
        <p:nvSpPr>
          <p:cNvPr id="2" name="TextBox 1"/>
          <p:cNvSpPr txBox="1">
            <a:spLocks noChangeArrowheads="1"/>
          </p:cNvSpPr>
          <p:nvPr/>
        </p:nvSpPr>
        <p:spPr bwMode="auto">
          <a:xfrm>
            <a:off x="1019175" y="3736975"/>
            <a:ext cx="8313738" cy="647700"/>
          </a:xfrm>
          <a:prstGeom prst="rect">
            <a:avLst/>
          </a:prstGeom>
          <a:noFill/>
          <a:ln w="9525">
            <a:noFill/>
            <a:miter lim="800000"/>
            <a:headEnd/>
            <a:tailEnd/>
          </a:ln>
        </p:spPr>
        <p:txBody>
          <a:bodyPr>
            <a:spAutoFit/>
          </a:bodyPr>
          <a:lstStyle/>
          <a:p>
            <a:pPr algn="just" eaLnBrk="0" hangingPunct="0"/>
            <a:r>
              <a:rPr lang="en-US" sz="3600" b="1">
                <a:solidFill>
                  <a:srgbClr val="0000CC"/>
                </a:solidFill>
                <a:latin typeface="Times New Roman" pitchFamily="18" charset="0"/>
                <a:cs typeface="Times New Roman" pitchFamily="18" charset="0"/>
              </a:rPr>
              <a:t>- Tiết kiệm giấy.</a:t>
            </a:r>
          </a:p>
        </p:txBody>
      </p:sp>
      <p:sp>
        <p:nvSpPr>
          <p:cNvPr id="12" name="TextBox 11"/>
          <p:cNvSpPr txBox="1">
            <a:spLocks noChangeArrowheads="1"/>
          </p:cNvSpPr>
          <p:nvPr/>
        </p:nvSpPr>
        <p:spPr bwMode="auto">
          <a:xfrm>
            <a:off x="1019175" y="4368800"/>
            <a:ext cx="8313738" cy="1200150"/>
          </a:xfrm>
          <a:prstGeom prst="rect">
            <a:avLst/>
          </a:prstGeom>
          <a:noFill/>
          <a:ln w="9525">
            <a:noFill/>
            <a:miter lim="800000"/>
            <a:headEnd/>
            <a:tailEnd/>
          </a:ln>
        </p:spPr>
        <p:txBody>
          <a:bodyPr>
            <a:spAutoFit/>
          </a:bodyPr>
          <a:lstStyle/>
          <a:p>
            <a:pPr algn="just" eaLnBrk="0" hangingPunct="0"/>
            <a:r>
              <a:rPr lang="en-US" sz="3600" b="1">
                <a:solidFill>
                  <a:srgbClr val="0000CC"/>
                </a:solidFill>
                <a:latin typeface="Times New Roman" pitchFamily="18" charset="0"/>
                <a:cs typeface="Times New Roman" pitchFamily="18" charset="0"/>
              </a:rPr>
              <a:t>- Không khai thác triệt để, cạn kiệt, trái phép thực vật và động vật.</a:t>
            </a:r>
          </a:p>
        </p:txBody>
      </p:sp>
      <p:sp>
        <p:nvSpPr>
          <p:cNvPr id="13" name="TextBox 12"/>
          <p:cNvSpPr txBox="1">
            <a:spLocks noChangeArrowheads="1"/>
          </p:cNvSpPr>
          <p:nvPr/>
        </p:nvSpPr>
        <p:spPr bwMode="auto">
          <a:xfrm>
            <a:off x="1019175" y="5510213"/>
            <a:ext cx="8313738" cy="646112"/>
          </a:xfrm>
          <a:prstGeom prst="rect">
            <a:avLst/>
          </a:prstGeom>
          <a:noFill/>
          <a:ln w="9525">
            <a:noFill/>
            <a:miter lim="800000"/>
            <a:headEnd/>
            <a:tailEnd/>
          </a:ln>
        </p:spPr>
        <p:txBody>
          <a:bodyPr>
            <a:spAutoFit/>
          </a:bodyPr>
          <a:lstStyle/>
          <a:p>
            <a:pPr algn="just" eaLnBrk="0" hangingPunct="0"/>
            <a:r>
              <a:rPr lang="en-US" sz="3600" b="1">
                <a:solidFill>
                  <a:srgbClr val="0000CC"/>
                </a:solidFill>
                <a:latin typeface="Times New Roman" pitchFamily="18" charset="0"/>
                <a:cs typeface="Times New Roman" pitchFamily="18" charset="0"/>
              </a:rPr>
              <a:t>- Không lãng phí thực vật và động vật.</a:t>
            </a:r>
          </a:p>
        </p:txBody>
      </p:sp>
      <p:sp>
        <p:nvSpPr>
          <p:cNvPr id="14" name="TextBox 13"/>
          <p:cNvSpPr txBox="1">
            <a:spLocks noChangeArrowheads="1"/>
          </p:cNvSpPr>
          <p:nvPr/>
        </p:nvSpPr>
        <p:spPr bwMode="auto">
          <a:xfrm>
            <a:off x="1035050" y="6148388"/>
            <a:ext cx="8313738" cy="646112"/>
          </a:xfrm>
          <a:prstGeom prst="rect">
            <a:avLst/>
          </a:prstGeom>
          <a:noFill/>
          <a:ln w="9525">
            <a:noFill/>
            <a:miter lim="800000"/>
            <a:headEnd/>
            <a:tailEnd/>
          </a:ln>
        </p:spPr>
        <p:txBody>
          <a:bodyPr>
            <a:spAutoFit/>
          </a:bodyPr>
          <a:lstStyle/>
          <a:p>
            <a:pPr algn="just" eaLnBrk="0" hangingPunct="0"/>
            <a:r>
              <a:rPr lang="en-US" sz="3600" b="1">
                <a:solidFill>
                  <a:srgbClr val="0000CC"/>
                </a:solidFill>
                <a:latin typeface="Times New Roman" pitchFamily="18" charset="0"/>
                <a:cs typeface="Times New Roman" pitchFamily="18" charset="0"/>
              </a:rPr>
              <a:t>- Nên tiết kiệm thực vật và động vật.</a:t>
            </a:r>
          </a:p>
        </p:txBody>
      </p:sp>
      <p:sp>
        <p:nvSpPr>
          <p:cNvPr id="16" name="TextBox 15"/>
          <p:cNvSpPr txBox="1">
            <a:spLocks noChangeArrowheads="1"/>
          </p:cNvSpPr>
          <p:nvPr/>
        </p:nvSpPr>
        <p:spPr bwMode="auto">
          <a:xfrm>
            <a:off x="1019175" y="6831013"/>
            <a:ext cx="8313738" cy="647700"/>
          </a:xfrm>
          <a:prstGeom prst="rect">
            <a:avLst/>
          </a:prstGeom>
          <a:noFill/>
          <a:ln w="9525">
            <a:noFill/>
            <a:miter lim="800000"/>
            <a:headEnd/>
            <a:tailEnd/>
          </a:ln>
        </p:spPr>
        <p:txBody>
          <a:bodyPr>
            <a:spAutoFit/>
          </a:bodyPr>
          <a:lstStyle/>
          <a:p>
            <a:pPr algn="just" eaLnBrk="0" hangingPunct="0"/>
            <a:r>
              <a:rPr lang="en-US" sz="3600" b="1">
                <a:solidFill>
                  <a:srgbClr val="0000CC"/>
                </a:solidFill>
                <a:latin typeface="Times New Roman" pitchFamily="18" charset="0"/>
                <a:cs typeface="Times New Roman" pitchFamily="18" charset="0"/>
              </a:rPr>
              <a:t>- Mua lượng thực phẩm vừa đủ ăn.</a:t>
            </a:r>
          </a:p>
        </p:txBody>
      </p:sp>
      <p:sp>
        <p:nvSpPr>
          <p:cNvPr id="17" name="TextBox 16"/>
          <p:cNvSpPr txBox="1">
            <a:spLocks noChangeArrowheads="1"/>
          </p:cNvSpPr>
          <p:nvPr/>
        </p:nvSpPr>
        <p:spPr bwMode="auto">
          <a:xfrm>
            <a:off x="1035050" y="7508875"/>
            <a:ext cx="8313738" cy="1200150"/>
          </a:xfrm>
          <a:prstGeom prst="rect">
            <a:avLst/>
          </a:prstGeom>
          <a:noFill/>
          <a:ln w="9525">
            <a:noFill/>
            <a:miter lim="800000"/>
            <a:headEnd/>
            <a:tailEnd/>
          </a:ln>
        </p:spPr>
        <p:txBody>
          <a:bodyPr>
            <a:spAutoFit/>
          </a:bodyPr>
          <a:lstStyle/>
          <a:p>
            <a:pPr algn="just" eaLnBrk="0" hangingPunct="0"/>
            <a:r>
              <a:rPr lang="en-US" sz="3600" b="1">
                <a:solidFill>
                  <a:srgbClr val="0000CC"/>
                </a:solidFill>
                <a:latin typeface="Times New Roman" pitchFamily="18" charset="0"/>
                <a:cs typeface="Times New Roman" pitchFamily="18" charset="0"/>
              </a:rPr>
              <a:t>- Khi thừa thực phẩm, cần gói lại và bảo quản trong tủ lạnh.</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a:hlinkClick r:id="" action="ppaction://media"/>
          </p:cNvPr>
          <p:cNvPicPr>
            <a:picLocks noChangeAspect="1"/>
          </p:cNvPicPr>
          <p:nvPr>
            <a:videoFile r:link="rId1"/>
          </p:nvPr>
        </p:nvPicPr>
        <p:blipFill>
          <a:blip r:embed="rId3"/>
          <a:srcRect/>
          <a:stretch>
            <a:fillRect/>
          </a:stretch>
        </p:blipFill>
        <p:spPr bwMode="auto">
          <a:xfrm>
            <a:off x="823913" y="533400"/>
            <a:ext cx="14478000" cy="7515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23485">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Snipped 6">
            <a:extLst>
              <a:ext uri="{FF2B5EF4-FFF2-40B4-BE49-F238E27FC236}"/>
            </a:extLst>
          </p:cNvPr>
          <p:cNvSpPr/>
          <p:nvPr/>
        </p:nvSpPr>
        <p:spPr>
          <a:xfrm>
            <a:off x="976313" y="4191000"/>
            <a:ext cx="14325600" cy="3581400"/>
          </a:xfrm>
          <a:prstGeom prst="snip2SameRect">
            <a:avLst>
              <a:gd name="adj1" fmla="val 16667"/>
              <a:gd name="adj2" fmla="val 1543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0000"/>
              </a:solidFill>
            </a:endParaRPr>
          </a:p>
        </p:txBody>
      </p:sp>
      <p:grpSp>
        <p:nvGrpSpPr>
          <p:cNvPr id="22530" name="Group 25"/>
          <p:cNvGrpSpPr>
            <a:grpSpLocks/>
          </p:cNvGrpSpPr>
          <p:nvPr/>
        </p:nvGrpSpPr>
        <p:grpSpPr bwMode="auto">
          <a:xfrm>
            <a:off x="5243513" y="0"/>
            <a:ext cx="4889500" cy="990600"/>
            <a:chOff x="5063633" y="164812"/>
            <a:chExt cx="4807015" cy="990070"/>
          </a:xfrm>
        </p:grpSpPr>
        <p:grpSp>
          <p:nvGrpSpPr>
            <p:cNvPr id="22535" name="Group 26"/>
            <p:cNvGrpSpPr>
              <a:grpSpLocks/>
            </p:cNvGrpSpPr>
            <p:nvPr/>
          </p:nvGrpSpPr>
          <p:grpSpPr bwMode="auto">
            <a:xfrm>
              <a:off x="5063633" y="164812"/>
              <a:ext cx="4807015" cy="990070"/>
              <a:chOff x="5063633" y="164812"/>
              <a:chExt cx="4807015" cy="990070"/>
            </a:xfrm>
          </p:grpSpPr>
          <p:sp>
            <p:nvSpPr>
              <p:cNvPr id="22537"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2538" name="TextBox 29"/>
              <p:cNvSpPr txBox="1">
                <a:spLocks noChangeArrowheads="1"/>
              </p:cNvSpPr>
              <p:nvPr/>
            </p:nvSpPr>
            <p:spPr bwMode="auto">
              <a:xfrm>
                <a:off x="5993822" y="636047"/>
                <a:ext cx="3876826"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51" y="1135842"/>
              <a:ext cx="359589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a:spLocks noChangeArrowheads="1"/>
          </p:cNvSpPr>
          <p:nvPr/>
        </p:nvSpPr>
        <p:spPr bwMode="auto">
          <a:xfrm>
            <a:off x="1250950" y="1724025"/>
            <a:ext cx="13576300"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a:t>
            </a:r>
            <a:r>
              <a:rPr lang="nl-NL" sz="3600" b="1" u="sng">
                <a:solidFill>
                  <a:srgbClr val="FF0066"/>
                </a:solidFill>
                <a:latin typeface="Times New Roman" pitchFamily="18" charset="0"/>
                <a:cs typeface="Times New Roman" pitchFamily="18" charset="0"/>
              </a:rPr>
              <a:t>Một số cách sử dụng thực vật, động vật làm ra đồ dùng, nguyên liệu sản xuất và những việc khác.</a:t>
            </a:r>
            <a:endParaRPr lang="en-US" sz="3600" b="1" u="sng">
              <a:solidFill>
                <a:srgbClr val="FF0066"/>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147763"/>
            <a:ext cx="10896600" cy="57626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14: SỬ DỤNG HỢP LÍ THỰC VẬT VÀ </a:t>
            </a:r>
            <a:r>
              <a:rPr lang="en-US" sz="2800" b="1">
                <a:solidFill>
                  <a:srgbClr val="0000CC"/>
                </a:solidFill>
                <a:effectLst>
                  <a:outerShdw blurRad="38100" dist="38100" dir="2700000" algn="tl">
                    <a:srgbClr val="000000">
                      <a:alpha val="43137"/>
                    </a:srgbClr>
                  </a:outerShdw>
                </a:effectLst>
                <a:latin typeface="Times New Roman" pitchFamily="18" charset="0"/>
                <a:cs typeface="+mn-cs"/>
              </a:rPr>
              <a:t>ĐỘNG VẬT (</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T3)</a:t>
            </a:r>
          </a:p>
        </p:txBody>
      </p:sp>
      <p:sp>
        <p:nvSpPr>
          <p:cNvPr id="2" name="TextBox 1"/>
          <p:cNvSpPr txBox="1">
            <a:spLocks noChangeArrowheads="1"/>
          </p:cNvSpPr>
          <p:nvPr/>
        </p:nvSpPr>
        <p:spPr bwMode="auto">
          <a:xfrm>
            <a:off x="1319213" y="4267200"/>
            <a:ext cx="13439775" cy="3170238"/>
          </a:xfrm>
          <a:prstGeom prst="rect">
            <a:avLst/>
          </a:prstGeom>
          <a:noFill/>
          <a:ln w="9525">
            <a:noFill/>
            <a:miter lim="800000"/>
            <a:headEnd/>
            <a:tailEnd/>
          </a:ln>
        </p:spPr>
        <p:txBody>
          <a:bodyPr>
            <a:spAutoFit/>
          </a:bodyPr>
          <a:lstStyle/>
          <a:p>
            <a:pPr algn="just" eaLnBrk="0" hangingPunct="0"/>
            <a:r>
              <a:rPr lang="en-US" sz="5000" b="1" i="1">
                <a:solidFill>
                  <a:srgbClr val="FF0000"/>
                </a:solidFill>
                <a:latin typeface="Times New Roman" pitchFamily="18" charset="0"/>
                <a:cs typeface="Times New Roman" pitchFamily="18" charset="0"/>
              </a:rPr>
              <a:t>Trung tâm cứu hộ gấu Việt Nam nằm ở vườn quốc gia Tam Đảo, tỉnh Vĩnh Phúc. Trung tâm đang chăm sóc cho nhiều con gấu từng bị nuôi nhốt lấy mật.</a:t>
            </a:r>
          </a:p>
        </p:txBody>
      </p:sp>
      <p:pic>
        <p:nvPicPr>
          <p:cNvPr id="6" name="Picture 5"/>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900113" y="3314700"/>
            <a:ext cx="4695825" cy="14097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25"/>
          <p:cNvGrpSpPr>
            <a:grpSpLocks/>
          </p:cNvGrpSpPr>
          <p:nvPr/>
        </p:nvGrpSpPr>
        <p:grpSpPr bwMode="auto">
          <a:xfrm>
            <a:off x="5211763" y="103188"/>
            <a:ext cx="4919662" cy="995362"/>
            <a:chOff x="5063633" y="164812"/>
            <a:chExt cx="4836715" cy="994830"/>
          </a:xfrm>
        </p:grpSpPr>
        <p:grpSp>
          <p:nvGrpSpPr>
            <p:cNvPr id="23586" name="Group 26"/>
            <p:cNvGrpSpPr>
              <a:grpSpLocks/>
            </p:cNvGrpSpPr>
            <p:nvPr/>
          </p:nvGrpSpPr>
          <p:grpSpPr bwMode="auto">
            <a:xfrm>
              <a:off x="5063633" y="164812"/>
              <a:ext cx="4836715" cy="994830"/>
              <a:chOff x="5063633" y="164812"/>
              <a:chExt cx="4836715" cy="994830"/>
            </a:xfrm>
          </p:grpSpPr>
          <p:sp>
            <p:nvSpPr>
              <p:cNvPr id="23588"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3589"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554" name="Rectangle 9"/>
          <p:cNvSpPr>
            <a:spLocks noChangeArrowheads="1"/>
          </p:cNvSpPr>
          <p:nvPr/>
        </p:nvSpPr>
        <p:spPr bwMode="auto">
          <a:xfrm>
            <a:off x="1250950" y="1724025"/>
            <a:ext cx="13974763" cy="646113"/>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2. </a:t>
            </a:r>
            <a:r>
              <a:rPr lang="nl-NL" sz="3600" b="1" u="sng">
                <a:solidFill>
                  <a:srgbClr val="FF0066"/>
                </a:solidFill>
                <a:latin typeface="Times New Roman" pitchFamily="18" charset="0"/>
                <a:cs typeface="Times New Roman" pitchFamily="18" charset="0"/>
              </a:rPr>
              <a:t>Cách sử dụng thực vật và động vật trong gia đình và ở địa phương.</a:t>
            </a:r>
            <a:endParaRPr lang="en-US" sz="3600" b="1" u="sng">
              <a:solidFill>
                <a:srgbClr val="FF0066"/>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913" y="1147763"/>
            <a:ext cx="10896600" cy="57626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14: SỬ DỤNG HỢP LÍ THỰC VẬT VÀ ĐỘNG VẬT(T3)</a:t>
            </a:r>
          </a:p>
        </p:txBody>
      </p:sp>
      <p:graphicFrame>
        <p:nvGraphicFramePr>
          <p:cNvPr id="5" name="Table 4"/>
          <p:cNvGraphicFramePr>
            <a:graphicFrameLocks noGrp="1"/>
          </p:cNvGraphicFramePr>
          <p:nvPr/>
        </p:nvGraphicFramePr>
        <p:xfrm>
          <a:off x="1250950" y="2590800"/>
          <a:ext cx="14097000" cy="6248400"/>
        </p:xfrm>
        <a:graphic>
          <a:graphicData uri="http://schemas.openxmlformats.org/drawingml/2006/table">
            <a:tbl>
              <a:tblPr firstRow="1" bandRow="1">
                <a:tableStyleId>{D7AC3CCA-C797-4891-BE02-D94E43425B78}</a:tableStyleId>
              </a:tblPr>
              <a:tblGrid>
                <a:gridCol w="5362760">
                  <a:extLst>
                    <a:ext uri="{9D8B030D-6E8A-4147-A177-3AD203B41FA5}"/>
                  </a:extLst>
                </a:gridCol>
                <a:gridCol w="1685742">
                  <a:extLst>
                    <a:ext uri="{9D8B030D-6E8A-4147-A177-3AD203B41FA5}"/>
                  </a:extLst>
                </a:gridCol>
                <a:gridCol w="1438458">
                  <a:extLst>
                    <a:ext uri="{9D8B030D-6E8A-4147-A177-3AD203B41FA5}"/>
                  </a:extLst>
                </a:gridCol>
                <a:gridCol w="5610044">
                  <a:extLst>
                    <a:ext uri="{9D8B030D-6E8A-4147-A177-3AD203B41FA5}"/>
                  </a:extLst>
                </a:gridCol>
              </a:tblGrid>
              <a:tr h="421234">
                <a:tc>
                  <a:txBody>
                    <a:bodyPr/>
                    <a:lstStyle/>
                    <a:p>
                      <a:pPr algn="ctr"/>
                      <a:r>
                        <a:rPr lang="en-US" sz="3200" dirty="0" err="1">
                          <a:solidFill>
                            <a:srgbClr val="0000CC"/>
                          </a:solidFill>
                          <a:latin typeface="Times New Roman" panose="02020603050405020304" pitchFamily="18" charset="0"/>
                          <a:cs typeface="Times New Roman" panose="02020603050405020304" pitchFamily="18" charset="0"/>
                        </a:rPr>
                        <a:t>Cách</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sử</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dụng</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thực</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vật</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động</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vật</a:t>
                      </a:r>
                      <a:endParaRPr lang="en-US" sz="3200" dirty="0">
                        <a:solidFill>
                          <a:srgbClr val="0000CC"/>
                        </a:solidFill>
                        <a:latin typeface="Times New Roman" panose="02020603050405020304" pitchFamily="18" charset="0"/>
                        <a:cs typeface="Times New Roman" panose="02020603050405020304" pitchFamily="18" charset="0"/>
                      </a:endParaRPr>
                    </a:p>
                  </a:txBody>
                  <a:tcPr>
                    <a:solidFill>
                      <a:schemeClr val="accent1">
                        <a:lumMod val="90000"/>
                      </a:schemeClr>
                    </a:solidFill>
                  </a:tcPr>
                </a:tc>
                <a:tc>
                  <a:txBody>
                    <a:bodyPr/>
                    <a:lstStyle/>
                    <a:p>
                      <a:pPr algn="ctr"/>
                      <a:r>
                        <a:rPr lang="en-US" sz="3200" dirty="0" err="1">
                          <a:solidFill>
                            <a:srgbClr val="0000CC"/>
                          </a:solidFill>
                          <a:latin typeface="Times New Roman" panose="02020603050405020304" pitchFamily="18" charset="0"/>
                          <a:cs typeface="Times New Roman" panose="02020603050405020304" pitchFamily="18" charset="0"/>
                        </a:rPr>
                        <a:t>Hợp</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lí</a:t>
                      </a:r>
                      <a:endParaRPr lang="en-US" sz="3200" dirty="0">
                        <a:solidFill>
                          <a:srgbClr val="0000CC"/>
                        </a:solidFill>
                        <a:latin typeface="Times New Roman" panose="02020603050405020304" pitchFamily="18" charset="0"/>
                        <a:cs typeface="Times New Roman" panose="02020603050405020304" pitchFamily="18" charset="0"/>
                      </a:endParaRPr>
                    </a:p>
                  </a:txBody>
                  <a:tcPr>
                    <a:solidFill>
                      <a:schemeClr val="accent1">
                        <a:lumMod val="90000"/>
                      </a:schemeClr>
                    </a:solidFill>
                  </a:tcPr>
                </a:tc>
                <a:tc>
                  <a:txBody>
                    <a:bodyPr/>
                    <a:lstStyle/>
                    <a:p>
                      <a:pPr algn="ctr"/>
                      <a:r>
                        <a:rPr lang="en-US" sz="3200" dirty="0" err="1">
                          <a:solidFill>
                            <a:srgbClr val="0000CC"/>
                          </a:solidFill>
                          <a:latin typeface="Times New Roman" panose="02020603050405020304" pitchFamily="18" charset="0"/>
                          <a:cs typeface="Times New Roman" panose="02020603050405020304" pitchFamily="18" charset="0"/>
                        </a:rPr>
                        <a:t>Không</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hợp</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lí</a:t>
                      </a:r>
                      <a:endParaRPr lang="en-US" sz="3200" dirty="0">
                        <a:solidFill>
                          <a:srgbClr val="0000CC"/>
                        </a:solidFill>
                        <a:latin typeface="Times New Roman" panose="02020603050405020304" pitchFamily="18" charset="0"/>
                        <a:cs typeface="Times New Roman" panose="02020603050405020304" pitchFamily="18" charset="0"/>
                      </a:endParaRPr>
                    </a:p>
                  </a:txBody>
                  <a:tcPr>
                    <a:solidFill>
                      <a:schemeClr val="accent1">
                        <a:lumMod val="90000"/>
                      </a:schemeClr>
                    </a:solidFill>
                  </a:tcPr>
                </a:tc>
                <a:tc>
                  <a:txBody>
                    <a:bodyPr/>
                    <a:lstStyle/>
                    <a:p>
                      <a:pPr algn="ctr"/>
                      <a:r>
                        <a:rPr lang="en-US" sz="3200" dirty="0" err="1">
                          <a:solidFill>
                            <a:srgbClr val="0000CC"/>
                          </a:solidFill>
                          <a:latin typeface="Times New Roman" panose="02020603050405020304" pitchFamily="18" charset="0"/>
                          <a:cs typeface="Times New Roman" panose="02020603050405020304" pitchFamily="18" charset="0"/>
                        </a:rPr>
                        <a:t>Giải</a:t>
                      </a:r>
                      <a:r>
                        <a:rPr lang="en-US" sz="3200" baseline="0" dirty="0">
                          <a:solidFill>
                            <a:srgbClr val="0000CC"/>
                          </a:solidFill>
                          <a:latin typeface="Times New Roman" panose="02020603050405020304" pitchFamily="18" charset="0"/>
                          <a:cs typeface="Times New Roman" panose="02020603050405020304" pitchFamily="18" charset="0"/>
                        </a:rPr>
                        <a:t> </a:t>
                      </a:r>
                      <a:r>
                        <a:rPr lang="en-US" sz="3200" baseline="0" dirty="0" err="1">
                          <a:solidFill>
                            <a:srgbClr val="0000CC"/>
                          </a:solidFill>
                          <a:latin typeface="Times New Roman" panose="02020603050405020304" pitchFamily="18" charset="0"/>
                          <a:cs typeface="Times New Roman" panose="02020603050405020304" pitchFamily="18" charset="0"/>
                        </a:rPr>
                        <a:t>thích</a:t>
                      </a:r>
                      <a:endParaRPr lang="en-US" sz="3200" dirty="0">
                        <a:solidFill>
                          <a:srgbClr val="0000CC"/>
                        </a:solidFill>
                        <a:latin typeface="Times New Roman" panose="02020603050405020304" pitchFamily="18" charset="0"/>
                        <a:cs typeface="Times New Roman" panose="02020603050405020304" pitchFamily="18" charset="0"/>
                      </a:endParaRPr>
                    </a:p>
                  </a:txBody>
                  <a:tcPr>
                    <a:solidFill>
                      <a:schemeClr val="accent1">
                        <a:lumMod val="90000"/>
                      </a:schemeClr>
                    </a:solidFill>
                  </a:tcPr>
                </a:tc>
                <a:extLst>
                  <a:ext uri="{0D108BD9-81ED-4DB2-BD59-A6C34878D82A}"/>
                </a:extLst>
              </a:tr>
              <a:tr h="421234">
                <a:tc>
                  <a:txBody>
                    <a:bodyPr/>
                    <a:lstStyle/>
                    <a:p>
                      <a:r>
                        <a:rPr lang="en-US" sz="3200" b="1" dirty="0" err="1">
                          <a:solidFill>
                            <a:srgbClr val="0000CC"/>
                          </a:solidFill>
                          <a:latin typeface="Times New Roman" panose="02020603050405020304" pitchFamily="18" charset="0"/>
                          <a:cs typeface="Times New Roman" panose="02020603050405020304" pitchFamily="18" charset="0"/>
                        </a:rPr>
                        <a:t>Mua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vừa</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đủ</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thực</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phẩm</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thịt</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cá</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rau</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cho</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gia</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đình</a:t>
                      </a:r>
                      <a:r>
                        <a:rPr lang="en-US" sz="3200" b="1" baseline="0" dirty="0">
                          <a:solidFill>
                            <a:srgbClr val="0000CC"/>
                          </a:solidFill>
                          <a:latin typeface="Times New Roman" panose="02020603050405020304" pitchFamily="18" charset="0"/>
                          <a:cs typeface="Times New Roman" panose="02020603050405020304" pitchFamily="18" charset="0"/>
                        </a:rPr>
                        <a:t>.</a:t>
                      </a:r>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r>
                        <a:rPr lang="en-US" sz="3200" b="1" dirty="0">
                          <a:solidFill>
                            <a:srgbClr val="0000CC"/>
                          </a:solidFill>
                          <a:latin typeface="Times New Roman" panose="02020603050405020304" pitchFamily="18" charset="0"/>
                          <a:cs typeface="Times New Roman" panose="02020603050405020304" pitchFamily="18" charset="0"/>
                        </a:rPr>
                        <a:t>    X</a:t>
                      </a:r>
                    </a:p>
                  </a:txBody>
                  <a:tcPr>
                    <a:solidFill>
                      <a:srgbClr val="F2C8C9"/>
                    </a:solidFill>
                  </a:tcPr>
                </a:tc>
                <a:tc>
                  <a:txBody>
                    <a:bodyPr/>
                    <a:lstStyle/>
                    <a:p>
                      <a:r>
                        <a:rPr lang="en-US" sz="3200" b="1" dirty="0">
                          <a:solidFill>
                            <a:srgbClr val="0000CC"/>
                          </a:solidFill>
                          <a:latin typeface="Times New Roman" panose="02020603050405020304" pitchFamily="18" charset="0"/>
                          <a:cs typeface="Times New Roman" panose="02020603050405020304" pitchFamily="18" charset="0"/>
                        </a:rPr>
                        <a:t>     X</a:t>
                      </a:r>
                    </a:p>
                  </a:txBody>
                  <a:tcPr>
                    <a:solidFill>
                      <a:srgbClr val="F2C8C9"/>
                    </a:solidFill>
                  </a:tcPr>
                </a:tc>
                <a:tc>
                  <a:txBody>
                    <a:bodyPr/>
                    <a:lstStyle/>
                    <a:p>
                      <a:r>
                        <a:rPr lang="en-US" sz="3200" b="1" dirty="0" err="1">
                          <a:solidFill>
                            <a:srgbClr val="0000CC"/>
                          </a:solidFill>
                          <a:latin typeface="Times New Roman" panose="02020603050405020304" pitchFamily="18" charset="0"/>
                          <a:cs typeface="Times New Roman" panose="02020603050405020304" pitchFamily="18" charset="0"/>
                        </a:rPr>
                        <a:t>Tránh</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lãng</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phí</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thực</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phẩm</a:t>
                      </a:r>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extLst>
                  <a:ext uri="{0D108BD9-81ED-4DB2-BD59-A6C34878D82A}"/>
                </a:extLst>
              </a:tr>
              <a:tr h="513286">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p>
                      <a:r>
                        <a:rPr lang="en-US" sz="3200" b="1" dirty="0" err="1">
                          <a:solidFill>
                            <a:srgbClr val="0000CC"/>
                          </a:solidFill>
                          <a:latin typeface="Times New Roman" panose="02020603050405020304" pitchFamily="18" charset="0"/>
                          <a:cs typeface="Times New Roman" panose="02020603050405020304" pitchFamily="18" charset="0"/>
                        </a:rPr>
                        <a:t>Ăn</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thịt</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thú</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rừng</a:t>
                      </a:r>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p>
                      <a:r>
                        <a:rPr lang="en-US" sz="3200" b="1" dirty="0">
                          <a:solidFill>
                            <a:srgbClr val="0000CC"/>
                          </a:solidFill>
                          <a:latin typeface="Times New Roman" panose="02020603050405020304" pitchFamily="18" charset="0"/>
                          <a:cs typeface="Times New Roman" panose="02020603050405020304" pitchFamily="18" charset="0"/>
                        </a:rPr>
                        <a:t> x</a:t>
                      </a:r>
                    </a:p>
                  </a:txBody>
                  <a:tcPr>
                    <a:solidFill>
                      <a:srgbClr val="F2C8C9"/>
                    </a:solidFill>
                  </a:tcPr>
                </a:tc>
                <a:tc>
                  <a:txBody>
                    <a:bodyPr/>
                    <a:lstStyle/>
                    <a:p>
                      <a:r>
                        <a:rPr lang="en-US" sz="3200" b="1" dirty="0" err="1">
                          <a:solidFill>
                            <a:srgbClr val="0000CC"/>
                          </a:solidFill>
                          <a:latin typeface="Times New Roman" panose="02020603050405020304" pitchFamily="18" charset="0"/>
                          <a:cs typeface="Times New Roman" panose="02020603050405020304" pitchFamily="18" charset="0"/>
                        </a:rPr>
                        <a:t>Nguy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cơ</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lan</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truyền</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bệnh</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dịch</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đồng</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thời</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làm</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cho</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nhiều</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loài</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động</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vật</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rừng</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có</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nguy</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cơ</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tuyệt</a:t>
                      </a:r>
                      <a:r>
                        <a:rPr lang="en-US" sz="3200" b="1" baseline="0" dirty="0">
                          <a:solidFill>
                            <a:srgbClr val="0000CC"/>
                          </a:solidFill>
                          <a:latin typeface="Times New Roman" panose="02020603050405020304" pitchFamily="18" charset="0"/>
                          <a:cs typeface="Times New Roman" panose="02020603050405020304" pitchFamily="18" charset="0"/>
                        </a:rPr>
                        <a:t> </a:t>
                      </a:r>
                      <a:r>
                        <a:rPr lang="en-US" sz="3200" b="1" baseline="0" dirty="0" err="1">
                          <a:solidFill>
                            <a:srgbClr val="0000CC"/>
                          </a:solidFill>
                          <a:latin typeface="Times New Roman" panose="02020603050405020304" pitchFamily="18" charset="0"/>
                          <a:cs typeface="Times New Roman" panose="02020603050405020304" pitchFamily="18" charset="0"/>
                        </a:rPr>
                        <a:t>chủng</a:t>
                      </a:r>
                      <a:r>
                        <a:rPr lang="en-US" sz="3200" b="1" baseline="0" dirty="0">
                          <a:solidFill>
                            <a:srgbClr val="0000CC"/>
                          </a:solidFill>
                          <a:latin typeface="Times New Roman" panose="02020603050405020304" pitchFamily="18" charset="0"/>
                          <a:cs typeface="Times New Roman" panose="02020603050405020304" pitchFamily="18" charset="0"/>
                        </a:rPr>
                        <a:t>.</a:t>
                      </a:r>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extLst>
                  <a:ext uri="{0D108BD9-81ED-4DB2-BD59-A6C34878D82A}"/>
                </a:extLst>
              </a:tr>
              <a:tr h="2072641">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tc>
                  <a:txBody>
                    <a:bodyPr/>
                    <a:lstStyle/>
                    <a:p>
                      <a:endParaRPr lang="en-US" sz="3200" b="1" dirty="0">
                        <a:solidFill>
                          <a:srgbClr val="0000CC"/>
                        </a:solidFill>
                        <a:latin typeface="Times New Roman" panose="02020603050405020304" pitchFamily="18" charset="0"/>
                        <a:cs typeface="Times New Roman" panose="02020603050405020304" pitchFamily="18" charset="0"/>
                      </a:endParaRPr>
                    </a:p>
                  </a:txBody>
                  <a:tcPr>
                    <a:solidFill>
                      <a:srgbClr val="F2C8C9"/>
                    </a:solidFill>
                  </a:tcPr>
                </a:tc>
                <a:extLst>
                  <a:ext uri="{0D108BD9-81ED-4DB2-BD59-A6C34878D82A}"/>
                </a:extLst>
              </a:tr>
            </a:tbl>
          </a:graphicData>
        </a:graphic>
      </p:graphicFrame>
      <p:sp>
        <p:nvSpPr>
          <p:cNvPr id="6" name="TextBox 5"/>
          <p:cNvSpPr txBox="1">
            <a:spLocks noChangeArrowheads="1"/>
          </p:cNvSpPr>
          <p:nvPr/>
        </p:nvSpPr>
        <p:spPr bwMode="auto">
          <a:xfrm>
            <a:off x="1250950" y="6858000"/>
            <a:ext cx="5364163" cy="2062163"/>
          </a:xfrm>
          <a:prstGeom prst="rect">
            <a:avLst/>
          </a:prstGeom>
          <a:noFill/>
          <a:ln w="9525">
            <a:noFill/>
            <a:miter lim="800000"/>
            <a:headEnd/>
            <a:tailEnd/>
          </a:ln>
        </p:spPr>
        <p:txBody>
          <a:bodyPr>
            <a:spAutoFit/>
          </a:bodyPr>
          <a:lstStyle/>
          <a:p>
            <a:pPr eaLnBrk="0" hangingPunct="0"/>
            <a:r>
              <a:rPr lang="en-US" sz="3200" b="1">
                <a:solidFill>
                  <a:srgbClr val="0000CC"/>
                </a:solidFill>
                <a:latin typeface="Times New Roman" pitchFamily="18" charset="0"/>
                <a:cs typeface="Times New Roman" pitchFamily="18" charset="0"/>
              </a:rPr>
              <a:t>Tiết kiệm giấy: sử dụng hết vở viết, làm kế hoạch nhỏ thu gom giấy đã sử dụng để  tái chế</a:t>
            </a:r>
          </a:p>
        </p:txBody>
      </p:sp>
      <p:sp>
        <p:nvSpPr>
          <p:cNvPr id="7" name="TextBox 6"/>
          <p:cNvSpPr txBox="1">
            <a:spLocks noChangeArrowheads="1"/>
          </p:cNvSpPr>
          <p:nvPr/>
        </p:nvSpPr>
        <p:spPr bwMode="auto">
          <a:xfrm>
            <a:off x="7110413" y="7523163"/>
            <a:ext cx="685800" cy="584200"/>
          </a:xfrm>
          <a:prstGeom prst="rect">
            <a:avLst/>
          </a:prstGeom>
          <a:noFill/>
          <a:ln w="9525">
            <a:noFill/>
            <a:miter lim="800000"/>
            <a:headEnd/>
            <a:tailEnd/>
          </a:ln>
        </p:spPr>
        <p:txBody>
          <a:bodyPr>
            <a:spAutoFit/>
          </a:bodyPr>
          <a:lstStyle/>
          <a:p>
            <a:pPr eaLnBrk="0" hangingPunct="0"/>
            <a:r>
              <a:rPr lang="en-US" sz="3200" b="1">
                <a:solidFill>
                  <a:srgbClr val="0000CC"/>
                </a:solidFill>
                <a:latin typeface="Times New Roman" pitchFamily="18" charset="0"/>
                <a:cs typeface="Times New Roman" pitchFamily="18" charset="0"/>
              </a:rPr>
              <a:t>x</a:t>
            </a:r>
          </a:p>
        </p:txBody>
      </p:sp>
      <p:sp>
        <p:nvSpPr>
          <p:cNvPr id="16" name="TextBox 15"/>
          <p:cNvSpPr txBox="1">
            <a:spLocks noChangeArrowheads="1"/>
          </p:cNvSpPr>
          <p:nvPr/>
        </p:nvSpPr>
        <p:spPr bwMode="auto">
          <a:xfrm>
            <a:off x="9967913" y="7523163"/>
            <a:ext cx="5380037" cy="584200"/>
          </a:xfrm>
          <a:prstGeom prst="rect">
            <a:avLst/>
          </a:prstGeom>
          <a:noFill/>
          <a:ln w="9525">
            <a:noFill/>
            <a:miter lim="800000"/>
            <a:headEnd/>
            <a:tailEnd/>
          </a:ln>
        </p:spPr>
        <p:txBody>
          <a:bodyPr>
            <a:spAutoFit/>
          </a:bodyPr>
          <a:lstStyle/>
          <a:p>
            <a:pPr eaLnBrk="0" hangingPunct="0"/>
            <a:r>
              <a:rPr lang="en-US" sz="3200" b="1">
                <a:solidFill>
                  <a:srgbClr val="0000CC"/>
                </a:solidFill>
                <a:latin typeface="Times New Roman" pitchFamily="18" charset="0"/>
                <a:cs typeface="Times New Roman" pitchFamily="18" charset="0"/>
              </a:rPr>
              <a:t>Bảo vệ môi trường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10621</TotalTime>
  <Words>1180</Words>
  <Application>Microsoft Office PowerPoint</Application>
  <PresentationFormat>Custom</PresentationFormat>
  <Paragraphs>144</Paragraphs>
  <Slides>18</Slides>
  <Notes>7</Notes>
  <HiddenSlides>0</HiddenSlides>
  <MMClips>1</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18</vt:i4>
      </vt:variant>
    </vt:vector>
  </HeadingPairs>
  <TitlesOfParts>
    <vt:vector size="21" baseType="lpstr">
      <vt:lpstr>Arial</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Sky123.Org</cp:lastModifiedBy>
  <cp:revision>1202</cp:revision>
  <dcterms:created xsi:type="dcterms:W3CDTF">2008-09-09T22:52:10Z</dcterms:created>
  <dcterms:modified xsi:type="dcterms:W3CDTF">2023-02-05T06:59:59Z</dcterms:modified>
</cp:coreProperties>
</file>