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27" r:id="rId2"/>
    <p:sldId id="445" r:id="rId3"/>
    <p:sldId id="430" r:id="rId4"/>
    <p:sldId id="452" r:id="rId5"/>
    <p:sldId id="432" r:id="rId6"/>
    <p:sldId id="439" r:id="rId7"/>
    <p:sldId id="454" r:id="rId8"/>
    <p:sldId id="442" r:id="rId9"/>
    <p:sldId id="443" r:id="rId10"/>
    <p:sldId id="453" r:id="rId11"/>
    <p:sldId id="444" r:id="rId12"/>
    <p:sldId id="431"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FF0066"/>
    <a:srgbClr val="0066FF"/>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5" d="100"/>
          <a:sy n="55" d="100"/>
        </p:scale>
        <p:origin x="-516" y="-8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508919" y="3962400"/>
            <a:ext cx="12656582"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7: LÀM ĐỒ DÙNG HỌC TẬP (T3)</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53772" y="800100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570587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AA76F0A-CC2D-7133-965A-70A051C4C692}"/>
              </a:ext>
            </a:extLst>
          </p:cNvPr>
          <p:cNvSpPr/>
          <p:nvPr/>
        </p:nvSpPr>
        <p:spPr>
          <a:xfrm>
            <a:off x="4099719" y="3733800"/>
            <a:ext cx="9067800" cy="5871865"/>
          </a:xfrm>
          <a:prstGeom prst="rect">
            <a:avLst/>
          </a:prstGeom>
          <a:noFill/>
        </p:spPr>
        <p:txBody>
          <a:bodyPr wrap="none" lIns="91440" tIns="45720" rIns="91440" bIns="45720">
            <a:prstTxWarp prst="textArchUp">
              <a:avLst/>
            </a:prstTxWarp>
            <a:spAutoFit/>
          </a:bodyPr>
          <a:lstStyle/>
          <a:p>
            <a:pPr algn="ctr"/>
            <a:r>
              <a:rPr lang="en-US" sz="13800" b="1" dirty="0" err="1">
                <a:ln w="22225">
                  <a:solidFill>
                    <a:schemeClr val="accent2"/>
                  </a:solidFill>
                  <a:prstDash val="solid"/>
                </a:ln>
                <a:solidFill>
                  <a:schemeClr val="accent2">
                    <a:lumMod val="40000"/>
                    <a:lumOff val="60000"/>
                  </a:schemeClr>
                </a:solidFill>
              </a:rPr>
              <a:t>Vận</a:t>
            </a:r>
            <a:r>
              <a:rPr lang="en-US" sz="13800" b="1" dirty="0">
                <a:ln w="22225">
                  <a:solidFill>
                    <a:schemeClr val="accent2"/>
                  </a:solidFill>
                  <a:prstDash val="solid"/>
                </a:ln>
                <a:solidFill>
                  <a:schemeClr val="accent2">
                    <a:lumMod val="40000"/>
                    <a:lumOff val="60000"/>
                  </a:schemeClr>
                </a:solidFill>
              </a:rPr>
              <a:t> </a:t>
            </a:r>
            <a:r>
              <a:rPr lang="en-US" sz="13800" b="1" dirty="0" err="1">
                <a:ln w="22225">
                  <a:solidFill>
                    <a:schemeClr val="accent2"/>
                  </a:solidFill>
                  <a:prstDash val="solid"/>
                </a:ln>
                <a:solidFill>
                  <a:schemeClr val="accent2">
                    <a:lumMod val="40000"/>
                    <a:lumOff val="60000"/>
                  </a:schemeClr>
                </a:solidFill>
              </a:rPr>
              <a:t>dụng</a:t>
            </a:r>
            <a:endParaRPr lang="en-US" sz="13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498532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BE57E10-566C-D917-923F-E7B3A2CA5AD8}"/>
              </a:ext>
            </a:extLst>
          </p:cNvPr>
          <p:cNvSpPr txBox="1"/>
          <p:nvPr/>
        </p:nvSpPr>
        <p:spPr>
          <a:xfrm>
            <a:off x="365919" y="533400"/>
            <a:ext cx="15392400" cy="7145546"/>
          </a:xfrm>
          <a:prstGeom prst="rect">
            <a:avLst/>
          </a:prstGeom>
          <a:noFill/>
        </p:spPr>
        <p:txBody>
          <a:bodyPr wrap="square">
            <a:spAutoFit/>
          </a:bodyPr>
          <a:lstStyle/>
          <a:p>
            <a:pPr algn="ctr">
              <a:lnSpc>
                <a:spcPct val="120000"/>
              </a:lnSpc>
              <a:spcAft>
                <a:spcPts val="1000"/>
              </a:spcAft>
            </a:pPr>
            <a:r>
              <a:rPr lang="nl-NL"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Trò chơi “Tiếp sức”.</a:t>
            </a:r>
            <a:endParaRPr lang="en-US"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nl-NL"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32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K</a:t>
            </a:r>
            <a:r>
              <a:rPr lang="nl-NL"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ể tên các đồ dùng học tập mà em biết.  </a:t>
            </a:r>
            <a:endPar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nl-NL"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Cách chơi: </a:t>
            </a:r>
            <a:endPar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nl-NL"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Thời gian: 2 - 4 phút</a:t>
            </a:r>
            <a:endPar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nl-NL"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Mỗi đội xếp thành 1 hàng, chơi nối tiếp. Khi viết xong HS chạy về vị trí truyền phấn lại cho bạn tiếp theo.</a:t>
            </a:r>
            <a:endPar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nl-NL"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Khi có hiệu lệnh của </a:t>
            </a:r>
            <a:r>
              <a:rPr lang="nl-NL" sz="32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cô </a:t>
            </a:r>
            <a:r>
              <a:rPr lang="nl-NL"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 đội lên bảng viết tên những đồ dùng học tập mà em biết. </a:t>
            </a:r>
            <a:endPar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nl-NL"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Hết thời gian, đội nào viết được nhiều đồ dùng học tập, đội đó thắng.</a:t>
            </a:r>
            <a:endParaRPr lang="en-US" sz="32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Em có biết các đồ dùng học tập của chúng ta rât đa dạng và phong phú, ngoài các đồ dùng có thể mua sẵn thì cũng có rất nhiều các sản phẩm mà chúng ta có thể tự tạo ra. Cô mong các bạn có thể tận dụng các vật liệu có sản để tạo ra các đồ dùng mang thương hiệu riêng của mình.</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661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 calcmode="lin" valueType="num">
                                      <p:cBhvr additive="base">
                                        <p:cTn id="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CF2CDA9-33A9-36E3-C8A5-3057961D06B9}"/>
              </a:ext>
            </a:extLst>
          </p:cNvPr>
          <p:cNvSpPr/>
          <p:nvPr/>
        </p:nvSpPr>
        <p:spPr>
          <a:xfrm>
            <a:off x="4099719" y="3733800"/>
            <a:ext cx="9067800" cy="5871865"/>
          </a:xfrm>
          <a:prstGeom prst="rect">
            <a:avLst/>
          </a:prstGeom>
          <a:noFill/>
        </p:spPr>
        <p:txBody>
          <a:bodyPr wrap="none" lIns="91440" tIns="45720" rIns="91440" bIns="45720">
            <a:prstTxWarp prst="textArchUp">
              <a:avLst/>
            </a:prstTxWarp>
            <a:spAutoFit/>
          </a:bodyPr>
          <a:lstStyle/>
          <a:p>
            <a:pPr algn="ctr"/>
            <a:r>
              <a:rPr lang="en-US" sz="13800" b="1" dirty="0">
                <a:ln w="22225">
                  <a:solidFill>
                    <a:schemeClr val="accent2"/>
                  </a:solidFill>
                  <a:prstDash val="solid"/>
                </a:ln>
                <a:solidFill>
                  <a:schemeClr val="accent2">
                    <a:lumMod val="40000"/>
                    <a:lumOff val="60000"/>
                  </a:schemeClr>
                </a:solidFill>
              </a:rPr>
              <a:t>KHỞI ĐỘNG</a:t>
            </a:r>
          </a:p>
        </p:txBody>
      </p:sp>
    </p:spTree>
    <p:extLst>
      <p:ext uri="{BB962C8B-B14F-4D97-AF65-F5344CB8AC3E}">
        <p14:creationId xmlns:p14="http://schemas.microsoft.com/office/powerpoint/2010/main" val="3668997999"/>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Bé làm hoạ sĩ - Chun Chin - Nhạc thiếu nhi vui nhộn_Trim">
            <a:hlinkClick r:id="" action="ppaction://media"/>
            <a:extLst>
              <a:ext uri="{FF2B5EF4-FFF2-40B4-BE49-F238E27FC236}">
                <a16:creationId xmlns:a16="http://schemas.microsoft.com/office/drawing/2014/main" xmlns="" id="{E4D82339-6AE9-753D-DC0B-DACB71BA35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 y="0"/>
            <a:ext cx="16256000" cy="9144000"/>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AA76F0A-CC2D-7133-965A-70A051C4C692}"/>
              </a:ext>
            </a:extLst>
          </p:cNvPr>
          <p:cNvSpPr/>
          <p:nvPr/>
        </p:nvSpPr>
        <p:spPr>
          <a:xfrm>
            <a:off x="4099719" y="3733800"/>
            <a:ext cx="9067800" cy="5871865"/>
          </a:xfrm>
          <a:prstGeom prst="rect">
            <a:avLst/>
          </a:prstGeom>
          <a:noFill/>
        </p:spPr>
        <p:txBody>
          <a:bodyPr wrap="none" lIns="91440" tIns="45720" rIns="91440" bIns="45720">
            <a:prstTxWarp prst="textArchUp">
              <a:avLst/>
            </a:prstTxWarp>
            <a:spAutoFit/>
          </a:bodyPr>
          <a:lstStyle/>
          <a:p>
            <a:pPr algn="ctr"/>
            <a:r>
              <a:rPr lang="en-US" sz="13800" b="1" dirty="0">
                <a:ln w="22225">
                  <a:solidFill>
                    <a:schemeClr val="accent2"/>
                  </a:solidFill>
                  <a:prstDash val="solid"/>
                </a:ln>
                <a:solidFill>
                  <a:schemeClr val="accent2">
                    <a:lumMod val="40000"/>
                    <a:lumOff val="60000"/>
                  </a:schemeClr>
                </a:solidFill>
              </a:rPr>
              <a:t>KHÁM PHÁ</a:t>
            </a:r>
          </a:p>
        </p:txBody>
      </p:sp>
    </p:spTree>
    <p:extLst>
      <p:ext uri="{BB962C8B-B14F-4D97-AF65-F5344CB8AC3E}">
        <p14:creationId xmlns:p14="http://schemas.microsoft.com/office/powerpoint/2010/main" val="11143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7: LÀM ĐỒ DÙNG HỌC TẬP  (T3)</a:t>
            </a:r>
          </a:p>
        </p:txBody>
      </p:sp>
      <p:grpSp>
        <p:nvGrpSpPr>
          <p:cNvPr id="9" name="Group 8"/>
          <p:cNvGrpSpPr/>
          <p:nvPr/>
        </p:nvGrpSpPr>
        <p:grpSpPr>
          <a:xfrm>
            <a:off x="1601914" y="1782783"/>
            <a:ext cx="5164805" cy="677108"/>
            <a:chOff x="1508918" y="1888664"/>
            <a:chExt cx="9353481" cy="677108"/>
          </a:xfrm>
        </p:grpSpPr>
        <p:sp>
          <p:nvSpPr>
            <p:cNvPr id="10" name="Rectangle 9"/>
            <p:cNvSpPr/>
            <p:nvPr/>
          </p:nvSpPr>
          <p:spPr>
            <a:xfrm>
              <a:off x="1508918" y="1888664"/>
              <a:ext cx="9353481"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Giới</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thiệu</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sản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phẩm</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8781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7" name="TextBox 16">
            <a:extLst>
              <a:ext uri="{FF2B5EF4-FFF2-40B4-BE49-F238E27FC236}">
                <a16:creationId xmlns:a16="http://schemas.microsoft.com/office/drawing/2014/main" xmlns="" id="{E35230AE-2AB9-E687-AB35-BDDAF364319C}"/>
              </a:ext>
            </a:extLst>
          </p:cNvPr>
          <p:cNvSpPr txBox="1"/>
          <p:nvPr/>
        </p:nvSpPr>
        <p:spPr>
          <a:xfrm>
            <a:off x="1601914" y="2714571"/>
            <a:ext cx="12433175" cy="646331"/>
          </a:xfrm>
          <a:prstGeom prst="rect">
            <a:avLst/>
          </a:prstGeom>
          <a:noFill/>
        </p:spPr>
        <p:txBody>
          <a:bodyPr wrap="square">
            <a:spAutoFit/>
          </a:bodyPr>
          <a:lstStyle/>
          <a:p>
            <a:r>
              <a:rPr lang="vi-VN" sz="3600" b="0" i="0" dirty="0">
                <a:solidFill>
                  <a:srgbClr val="FF0000"/>
                </a:solidFill>
                <a:effectLst/>
                <a:latin typeface="Times New Roman" panose="02020603050405020304" pitchFamily="18" charset="0"/>
                <a:cs typeface="Times New Roman" panose="02020603050405020304" pitchFamily="18" charset="0"/>
              </a:rPr>
              <a:t>Nêu </a:t>
            </a:r>
            <a:r>
              <a:rPr lang="vi-VN" sz="3600" b="0" i="0" dirty="0" err="1">
                <a:solidFill>
                  <a:srgbClr val="FF0000"/>
                </a:solidFill>
                <a:effectLst/>
                <a:latin typeface="Times New Roman" panose="02020603050405020304" pitchFamily="18" charset="0"/>
                <a:cs typeface="Times New Roman" panose="02020603050405020304" pitchFamily="18" charset="0"/>
              </a:rPr>
              <a:t>tác</a:t>
            </a:r>
            <a:r>
              <a:rPr lang="vi-VN" sz="3600" b="0" i="0" dirty="0">
                <a:solidFill>
                  <a:srgbClr val="FF0000"/>
                </a:solidFill>
                <a:effectLst/>
                <a:latin typeface="Times New Roman" panose="02020603050405020304" pitchFamily="18" charset="0"/>
                <a:cs typeface="Times New Roman" panose="02020603050405020304" pitchFamily="18" charset="0"/>
              </a:rPr>
              <a:t> d</a:t>
            </a:r>
            <a:r>
              <a:rPr lang="en-US" sz="3600" dirty="0">
                <a:solidFill>
                  <a:srgbClr val="FF0000"/>
                </a:solidFill>
                <a:latin typeface="Times New Roman" panose="02020603050405020304" pitchFamily="18" charset="0"/>
                <a:cs typeface="Times New Roman" panose="02020603050405020304" pitchFamily="18" charset="0"/>
              </a:rPr>
              <a:t>ụ</a:t>
            </a:r>
            <a:r>
              <a:rPr lang="vi-VN" sz="3600" b="0" i="0" dirty="0" err="1">
                <a:solidFill>
                  <a:srgbClr val="FF0000"/>
                </a:solidFill>
                <a:effectLst/>
                <a:latin typeface="Times New Roman" panose="02020603050405020304" pitchFamily="18" charset="0"/>
                <a:cs typeface="Times New Roman" panose="02020603050405020304" pitchFamily="18" charset="0"/>
              </a:rPr>
              <a:t>ng</a:t>
            </a:r>
            <a:r>
              <a:rPr lang="vi-VN" sz="3600" b="0" i="0" dirty="0">
                <a:solidFill>
                  <a:srgbClr val="FF0000"/>
                </a:solidFill>
                <a:effectLst/>
                <a:latin typeface="Times New Roman" panose="02020603050405020304" pitchFamily="18" charset="0"/>
                <a:cs typeface="Times New Roman" panose="02020603050405020304" pitchFamily="18" charset="0"/>
              </a:rPr>
              <a:t> </a:t>
            </a:r>
            <a:r>
              <a:rPr lang="vi-VN" sz="3600" b="0" i="0" dirty="0" err="1">
                <a:solidFill>
                  <a:srgbClr val="FF0000"/>
                </a:solidFill>
                <a:effectLst/>
                <a:latin typeface="Times New Roman" panose="02020603050405020304" pitchFamily="18" charset="0"/>
                <a:cs typeface="Times New Roman" panose="02020603050405020304" pitchFamily="18" charset="0"/>
              </a:rPr>
              <a:t>và</a:t>
            </a:r>
            <a:r>
              <a:rPr lang="vi-VN" sz="3600" b="0" i="0" dirty="0">
                <a:solidFill>
                  <a:srgbClr val="FF0000"/>
                </a:solidFill>
                <a:effectLst/>
                <a:latin typeface="Times New Roman" panose="02020603050405020304" pitchFamily="18" charset="0"/>
                <a:cs typeface="Times New Roman" panose="02020603050405020304" pitchFamily="18" charset="0"/>
              </a:rPr>
              <a:t> yêu </a:t>
            </a:r>
            <a:r>
              <a:rPr lang="vi-VN" sz="3600" b="0" i="0" dirty="0" err="1">
                <a:solidFill>
                  <a:srgbClr val="FF0000"/>
                </a:solidFill>
                <a:effectLst/>
                <a:latin typeface="Times New Roman" panose="02020603050405020304" pitchFamily="18" charset="0"/>
                <a:cs typeface="Times New Roman" panose="02020603050405020304" pitchFamily="18" charset="0"/>
              </a:rPr>
              <a:t>cầu</a:t>
            </a:r>
            <a:r>
              <a:rPr lang="vi-VN" sz="3600" b="0" i="0" dirty="0">
                <a:solidFill>
                  <a:srgbClr val="FF0000"/>
                </a:solidFill>
                <a:effectLst/>
                <a:latin typeface="Times New Roman" panose="02020603050405020304" pitchFamily="18" charset="0"/>
                <a:cs typeface="Times New Roman" panose="02020603050405020304" pitchFamily="18" charset="0"/>
              </a:rPr>
              <a:t> </a:t>
            </a:r>
            <a:r>
              <a:rPr lang="vi-VN" sz="3600" b="0" i="0" dirty="0" err="1">
                <a:solidFill>
                  <a:srgbClr val="FF0000"/>
                </a:solidFill>
                <a:effectLst/>
                <a:latin typeface="Times New Roman" panose="02020603050405020304" pitchFamily="18" charset="0"/>
                <a:cs typeface="Times New Roman" panose="02020603050405020304" pitchFamily="18" charset="0"/>
              </a:rPr>
              <a:t>của</a:t>
            </a:r>
            <a:r>
              <a:rPr lang="vi-VN" sz="3600" b="0" i="0" dirty="0">
                <a:solidFill>
                  <a:srgbClr val="FF0000"/>
                </a:solidFill>
                <a:effectLst/>
                <a:latin typeface="Times New Roman" panose="02020603050405020304" pitchFamily="18" charset="0"/>
                <a:cs typeface="Times New Roman" panose="02020603050405020304" pitchFamily="18" charset="0"/>
              </a:rPr>
              <a:t> </a:t>
            </a:r>
            <a:r>
              <a:rPr lang="vi-VN" sz="3600" b="0" i="0" dirty="0" err="1">
                <a:solidFill>
                  <a:srgbClr val="FF0000"/>
                </a:solidFill>
                <a:effectLst/>
                <a:latin typeface="Times New Roman" panose="02020603050405020304" pitchFamily="18" charset="0"/>
                <a:cs typeface="Times New Roman" panose="02020603050405020304" pitchFamily="18" charset="0"/>
              </a:rPr>
              <a:t>sản</a:t>
            </a:r>
            <a:r>
              <a:rPr lang="vi-VN" sz="3600" b="0" i="0" dirty="0">
                <a:solidFill>
                  <a:srgbClr val="FF0000"/>
                </a:solidFill>
                <a:effectLst/>
                <a:latin typeface="Times New Roman" panose="02020603050405020304" pitchFamily="18" charset="0"/>
                <a:cs typeface="Times New Roman" panose="02020603050405020304" pitchFamily="18" charset="0"/>
              </a:rPr>
              <a:t> </a:t>
            </a:r>
            <a:r>
              <a:rPr lang="vi-VN" sz="3600" b="0" i="0" dirty="0" err="1">
                <a:solidFill>
                  <a:srgbClr val="FF0000"/>
                </a:solidFill>
                <a:effectLst/>
                <a:latin typeface="Times New Roman" panose="02020603050405020304" pitchFamily="18" charset="0"/>
                <a:cs typeface="Times New Roman" panose="02020603050405020304" pitchFamily="18" charset="0"/>
              </a:rPr>
              <a:t>phẩm</a:t>
            </a:r>
            <a:r>
              <a:rPr lang="vi-VN" sz="3600" b="0" i="0" dirty="0">
                <a:solidFill>
                  <a:srgbClr val="FF0000"/>
                </a:solidFill>
                <a:effectLst/>
                <a:latin typeface="Times New Roman" panose="02020603050405020304" pitchFamily="18" charset="0"/>
                <a:cs typeface="Times New Roman" panose="02020603050405020304" pitchFamily="18" charset="0"/>
              </a:rPr>
              <a:t> ở </a:t>
            </a:r>
            <a:r>
              <a:rPr lang="vi-VN" sz="3600" b="0" i="0" dirty="0" err="1">
                <a:solidFill>
                  <a:srgbClr val="FF0000"/>
                </a:solidFill>
                <a:effectLst/>
                <a:latin typeface="Times New Roman" panose="02020603050405020304" pitchFamily="18" charset="0"/>
                <a:cs typeface="Times New Roman" panose="02020603050405020304" pitchFamily="18" charset="0"/>
              </a:rPr>
              <a:t>hình</a:t>
            </a:r>
            <a:r>
              <a:rPr lang="vi-VN" sz="3600" b="0" i="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vi-VN" sz="3600" b="0" i="0" dirty="0">
                <a:solidFill>
                  <a:srgbClr val="FF0000"/>
                </a:solidFill>
                <a:effectLst/>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xmlns="" id="{C0E84B84-C80F-7905-36D7-E5EE0490D7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9129" y="2625591"/>
            <a:ext cx="893517" cy="893517"/>
          </a:xfrm>
          <a:prstGeom prst="rect">
            <a:avLst/>
          </a:prstGeom>
        </p:spPr>
      </p:pic>
      <p:pic>
        <p:nvPicPr>
          <p:cNvPr id="3" name="Picture 2">
            <a:extLst>
              <a:ext uri="{FF2B5EF4-FFF2-40B4-BE49-F238E27FC236}">
                <a16:creationId xmlns:a16="http://schemas.microsoft.com/office/drawing/2014/main" xmlns="" id="{CD550F29-74B6-B910-3864-1780BC38CF0C}"/>
              </a:ext>
            </a:extLst>
          </p:cNvPr>
          <p:cNvPicPr>
            <a:picLocks noChangeAspect="1"/>
          </p:cNvPicPr>
          <p:nvPr/>
        </p:nvPicPr>
        <p:blipFill>
          <a:blip r:embed="rId4"/>
          <a:stretch>
            <a:fillRect/>
          </a:stretch>
        </p:blipFill>
        <p:spPr>
          <a:xfrm>
            <a:off x="1699977" y="3962400"/>
            <a:ext cx="4088134" cy="4828002"/>
          </a:xfrm>
          <a:prstGeom prst="rect">
            <a:avLst/>
          </a:prstGeom>
        </p:spPr>
      </p:pic>
      <p:sp>
        <p:nvSpPr>
          <p:cNvPr id="20" name="TextBox 19">
            <a:extLst>
              <a:ext uri="{FF2B5EF4-FFF2-40B4-BE49-F238E27FC236}">
                <a16:creationId xmlns:a16="http://schemas.microsoft.com/office/drawing/2014/main" xmlns="" id="{A6126910-00EE-5A9E-C07B-93E5BA6DE920}"/>
              </a:ext>
            </a:extLst>
          </p:cNvPr>
          <p:cNvSpPr txBox="1"/>
          <p:nvPr/>
        </p:nvSpPr>
        <p:spPr>
          <a:xfrm>
            <a:off x="5788111" y="4876800"/>
            <a:ext cx="9448800" cy="3416320"/>
          </a:xfrm>
          <a:prstGeom prst="rect">
            <a:avLst/>
          </a:prstGeom>
          <a:noFill/>
        </p:spPr>
        <p:txBody>
          <a:bodyPr wrap="square">
            <a:spAutoFit/>
          </a:bodyPr>
          <a:lstStyle/>
          <a:p>
            <a:pPr algn="just">
              <a:buFont typeface="Arial" panose="020B0604020202020204" pitchFamily="34" charset="0"/>
              <a:buChar char="•"/>
            </a:pPr>
            <a:r>
              <a:rPr lang="en-US"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Tác</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dụng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của</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sản</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phẩm</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dùng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để</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đựng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bút</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thước</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kẻ</a:t>
            </a:r>
            <a:r>
              <a:rPr lang="vi-VN" sz="3600" b="1" i="0" dirty="0">
                <a:solidFill>
                  <a:srgbClr val="0000CC"/>
                </a:solidFill>
                <a:effectLst/>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en-US"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a:solidFill>
                  <a:srgbClr val="0000CC"/>
                </a:solidFill>
                <a:effectLst/>
                <a:latin typeface="Times New Roman" panose="02020603050405020304" pitchFamily="18" charset="0"/>
                <a:cs typeface="Times New Roman" panose="02020603050405020304" pitchFamily="18" charset="0"/>
              </a:rPr>
              <a:t>Yêu </a:t>
            </a:r>
            <a:r>
              <a:rPr lang="vi-VN" sz="3600" b="1" i="0" dirty="0" err="1">
                <a:solidFill>
                  <a:srgbClr val="0000CC"/>
                </a:solidFill>
                <a:effectLst/>
                <a:latin typeface="Times New Roman" panose="02020603050405020304" pitchFamily="18" charset="0"/>
                <a:cs typeface="Times New Roman" panose="02020603050405020304" pitchFamily="18" charset="0"/>
              </a:rPr>
              <a:t>cầu</a:t>
            </a:r>
            <a:r>
              <a:rPr lang="vi-VN" sz="3600" b="1" i="0" dirty="0">
                <a:solidFill>
                  <a:srgbClr val="0000CC"/>
                </a:solidFill>
                <a:effectLst/>
                <a:latin typeface="Times New Roman" panose="02020603050405020304" pitchFamily="18" charset="0"/>
                <a:cs typeface="Times New Roman" panose="02020603050405020304" pitchFamily="18" charset="0"/>
              </a:rPr>
              <a:t>:</a:t>
            </a:r>
          </a:p>
          <a:p>
            <a:pPr marL="742950" lvl="1" indent="-285750" algn="just">
              <a:buFont typeface="Arial" panose="020B0604020202020204" pitchFamily="34" charset="0"/>
              <a:buChar char="•"/>
            </a:pPr>
            <a:r>
              <a:rPr lang="vi-VN" sz="3600" b="1" i="0" dirty="0" err="1">
                <a:solidFill>
                  <a:srgbClr val="0000CC"/>
                </a:solidFill>
                <a:effectLst/>
                <a:latin typeface="Times New Roman" panose="02020603050405020304" pitchFamily="18" charset="0"/>
                <a:cs typeface="Times New Roman" panose="02020603050405020304" pitchFamily="18" charset="0"/>
              </a:rPr>
              <a:t>Đựng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được</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một</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số</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đồ</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dùng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học</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tập</a:t>
            </a:r>
            <a:r>
              <a:rPr lang="vi-VN" sz="3600" b="1" i="0" dirty="0">
                <a:solidFill>
                  <a:srgbClr val="0000CC"/>
                </a:solidFill>
                <a:effectLst/>
                <a:latin typeface="Times New Roman" panose="02020603050405020304" pitchFamily="18" charset="0"/>
                <a:cs typeface="Times New Roman" panose="02020603050405020304" pitchFamily="18" charset="0"/>
              </a:rPr>
              <a:t>.</a:t>
            </a:r>
          </a:p>
          <a:p>
            <a:pPr marL="742950" lvl="1" indent="-285750" algn="just">
              <a:buFont typeface="Arial" panose="020B0604020202020204" pitchFamily="34" charset="0"/>
              <a:buChar char="•"/>
            </a:pPr>
            <a:r>
              <a:rPr lang="vi-VN" sz="3600" b="1" i="0" dirty="0" err="1">
                <a:solidFill>
                  <a:srgbClr val="0000CC"/>
                </a:solidFill>
                <a:effectLst/>
                <a:latin typeface="Times New Roman" panose="02020603050405020304" pitchFamily="18" charset="0"/>
                <a:cs typeface="Times New Roman" panose="02020603050405020304" pitchFamily="18" charset="0"/>
              </a:rPr>
              <a:t>Nếp</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gấp</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thẳng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phẳng</a:t>
            </a:r>
            <a:r>
              <a:rPr lang="vi-VN" sz="3600" b="1" i="0" dirty="0">
                <a:solidFill>
                  <a:srgbClr val="0000CC"/>
                </a:solidFill>
                <a:effectLst/>
                <a:latin typeface="Times New Roman" panose="02020603050405020304" pitchFamily="18" charset="0"/>
                <a:cs typeface="Times New Roman" panose="02020603050405020304" pitchFamily="18" charset="0"/>
              </a:rPr>
              <a:t>.</a:t>
            </a:r>
          </a:p>
          <a:p>
            <a:pPr marL="742950" lvl="1" indent="-285750" algn="just">
              <a:buFont typeface="Arial" panose="020B0604020202020204" pitchFamily="34" charset="0"/>
              <a:buChar char="•"/>
            </a:pPr>
            <a:r>
              <a:rPr lang="vi-VN" sz="3600" b="1" i="0" dirty="0" err="1">
                <a:solidFill>
                  <a:srgbClr val="0000CC"/>
                </a:solidFill>
                <a:effectLst/>
                <a:latin typeface="Times New Roman" panose="02020603050405020304" pitchFamily="18" charset="0"/>
                <a:cs typeface="Times New Roman" panose="02020603050405020304" pitchFamily="18" charset="0"/>
              </a:rPr>
              <a:t>Chắc</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chắn</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và</a:t>
            </a:r>
            <a:r>
              <a:rPr lang="vi-VN" sz="3600" b="1" i="0" dirty="0">
                <a:solidFill>
                  <a:srgbClr val="0000CC"/>
                </a:solidFill>
                <a:effectLst/>
                <a:latin typeface="Times New Roman" panose="02020603050405020304" pitchFamily="18" charset="0"/>
                <a:cs typeface="Times New Roman" panose="02020603050405020304" pitchFamily="18" charset="0"/>
              </a:rPr>
              <a:t> cân </a:t>
            </a:r>
            <a:r>
              <a:rPr lang="vi-VN" sz="3600" b="1" i="0" dirty="0" err="1">
                <a:solidFill>
                  <a:srgbClr val="0000CC"/>
                </a:solidFill>
                <a:effectLst/>
                <a:latin typeface="Times New Roman" panose="02020603050405020304" pitchFamily="18" charset="0"/>
                <a:cs typeface="Times New Roman" panose="02020603050405020304" pitchFamily="18" charset="0"/>
              </a:rPr>
              <a:t>đối</a:t>
            </a:r>
            <a:r>
              <a:rPr lang="vi-VN" sz="3600" b="1" i="0" dirty="0">
                <a:solidFill>
                  <a:srgbClr val="0000CC"/>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 calcmode="lin" valueType="num">
                                      <p:cBhvr additive="base">
                                        <p:cTn id="3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0">
                                            <p:txEl>
                                              <p:pRg st="1" end="1"/>
                                            </p:txEl>
                                          </p:spTgt>
                                        </p:tgtEl>
                                        <p:attrNameLst>
                                          <p:attrName>style.visibility</p:attrName>
                                        </p:attrNameLst>
                                      </p:cBhvr>
                                      <p:to>
                                        <p:strVal val="visible"/>
                                      </p:to>
                                    </p:set>
                                    <p:anim calcmode="lin" valueType="num">
                                      <p:cBhvr additive="base">
                                        <p:cTn id="38"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0">
                                            <p:txEl>
                                              <p:pRg st="2" end="2"/>
                                            </p:txEl>
                                          </p:spTgt>
                                        </p:tgtEl>
                                        <p:attrNameLst>
                                          <p:attrName>style.visibility</p:attrName>
                                        </p:attrNameLst>
                                      </p:cBhvr>
                                      <p:to>
                                        <p:strVal val="visible"/>
                                      </p:to>
                                    </p:set>
                                    <p:anim calcmode="lin" valueType="num">
                                      <p:cBhvr additive="base">
                                        <p:cTn id="4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0">
                                            <p:txEl>
                                              <p:pRg st="2" end="2"/>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0">
                                            <p:txEl>
                                              <p:pRg st="3" end="3"/>
                                            </p:txEl>
                                          </p:spTgt>
                                        </p:tgtEl>
                                        <p:attrNameLst>
                                          <p:attrName>style.visibility</p:attrName>
                                        </p:attrNameLst>
                                      </p:cBhvr>
                                      <p:to>
                                        <p:strVal val="visible"/>
                                      </p:to>
                                    </p:set>
                                    <p:anim calcmode="lin" valueType="num">
                                      <p:cBhvr additive="base">
                                        <p:cTn id="46"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0">
                                            <p:txEl>
                                              <p:pRg st="3" end="3"/>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0">
                                            <p:txEl>
                                              <p:pRg st="4" end="4"/>
                                            </p:txEl>
                                          </p:spTgt>
                                        </p:tgtEl>
                                        <p:attrNameLst>
                                          <p:attrName>style.visibility</p:attrName>
                                        </p:attrNameLst>
                                      </p:cBhvr>
                                      <p:to>
                                        <p:strVal val="visible"/>
                                      </p:to>
                                    </p:set>
                                    <p:anim calcmode="lin" valueType="num">
                                      <p:cBhvr additive="base">
                                        <p:cTn id="50"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7: LÀM ĐỒ DÙNG HỌC TẬP (T3)</a:t>
            </a:r>
          </a:p>
        </p:txBody>
      </p:sp>
      <p:sp>
        <p:nvSpPr>
          <p:cNvPr id="13" name="TextBox 12">
            <a:extLst>
              <a:ext uri="{FF2B5EF4-FFF2-40B4-BE49-F238E27FC236}">
                <a16:creationId xmlns:a16="http://schemas.microsoft.com/office/drawing/2014/main" xmlns="" id="{740D3750-FA58-77F8-FFC7-C394F81FED5A}"/>
              </a:ext>
            </a:extLst>
          </p:cNvPr>
          <p:cNvSpPr txBox="1"/>
          <p:nvPr/>
        </p:nvSpPr>
        <p:spPr>
          <a:xfrm>
            <a:off x="670719" y="1856399"/>
            <a:ext cx="10134600" cy="646331"/>
          </a:xfrm>
          <a:prstGeom prst="rect">
            <a:avLst/>
          </a:prstGeom>
          <a:noFill/>
        </p:spPr>
        <p:txBody>
          <a:bodyPr wrap="square">
            <a:spAutoFit/>
          </a:bodyPr>
          <a:lstStyle/>
          <a:p>
            <a:r>
              <a:rPr lang="nl-NL" sz="3600" b="1" u="sng" dirty="0">
                <a:solidFill>
                  <a:srgbClr val="FF0066"/>
                </a:solidFill>
                <a:effectLst/>
                <a:latin typeface="Times New Roman" panose="02020603050405020304" pitchFamily="18" charset="0"/>
                <a:ea typeface="Times New Roman" panose="02020603050405020304" pitchFamily="18" charset="0"/>
              </a:rPr>
              <a:t>2. </a:t>
            </a:r>
            <a:r>
              <a:rPr lang="nl-NL" sz="3600" b="1" u="sng" dirty="0">
                <a:solidFill>
                  <a:srgbClr val="FF0066"/>
                </a:solidFill>
                <a:latin typeface="Times New Roman" panose="02020603050405020304" pitchFamily="18" charset="0"/>
                <a:ea typeface="Times New Roman" panose="02020603050405020304" pitchFamily="18" charset="0"/>
              </a:rPr>
              <a:t>Chuẩn bị vật liệu và dụng cụ</a:t>
            </a:r>
            <a:r>
              <a:rPr lang="nl-NL" sz="3600" b="1" u="sng" dirty="0">
                <a:solidFill>
                  <a:srgbClr val="FF0066"/>
                </a:solidFill>
                <a:effectLst/>
                <a:latin typeface="Times New Roman" panose="02020603050405020304" pitchFamily="18" charset="0"/>
                <a:ea typeface="Times New Roman" panose="02020603050405020304" pitchFamily="18" charset="0"/>
              </a:rPr>
              <a:t>. </a:t>
            </a:r>
            <a:endParaRPr lang="en-US" sz="3600" u="sng" dirty="0">
              <a:solidFill>
                <a:srgbClr val="FF0066"/>
              </a:solidFill>
            </a:endParaRPr>
          </a:p>
        </p:txBody>
      </p:sp>
      <p:pic>
        <p:nvPicPr>
          <p:cNvPr id="6" name="Picture 5">
            <a:extLst>
              <a:ext uri="{FF2B5EF4-FFF2-40B4-BE49-F238E27FC236}">
                <a16:creationId xmlns:a16="http://schemas.microsoft.com/office/drawing/2014/main" xmlns="" id="{53641762-ABA9-FD01-F19F-9EA6BAE505A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7481" y="3962295"/>
            <a:ext cx="15773399" cy="3657600"/>
          </a:xfrm>
          <a:prstGeom prst="rect">
            <a:avLst/>
          </a:prstGeom>
        </p:spPr>
      </p:pic>
      <p:pic>
        <p:nvPicPr>
          <p:cNvPr id="12" name="Picture 11">
            <a:extLst>
              <a:ext uri="{FF2B5EF4-FFF2-40B4-BE49-F238E27FC236}">
                <a16:creationId xmlns:a16="http://schemas.microsoft.com/office/drawing/2014/main" xmlns="" id="{74878138-58BA-18F2-C9EF-B0BED9E1CE5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9718" y="2611683"/>
            <a:ext cx="1198317" cy="1198317"/>
          </a:xfrm>
          <a:prstGeom prst="rect">
            <a:avLst/>
          </a:prstGeom>
        </p:spPr>
      </p:pic>
      <p:sp>
        <p:nvSpPr>
          <p:cNvPr id="14" name="TextBox 13">
            <a:extLst>
              <a:ext uri="{FF2B5EF4-FFF2-40B4-BE49-F238E27FC236}">
                <a16:creationId xmlns:a16="http://schemas.microsoft.com/office/drawing/2014/main" xmlns="" id="{D325D49E-B111-3E15-CBF6-357FFB45DFB5}"/>
              </a:ext>
            </a:extLst>
          </p:cNvPr>
          <p:cNvSpPr txBox="1"/>
          <p:nvPr/>
        </p:nvSpPr>
        <p:spPr>
          <a:xfrm>
            <a:off x="1627701" y="2809657"/>
            <a:ext cx="13292417" cy="1200329"/>
          </a:xfrm>
          <a:prstGeom prst="rect">
            <a:avLst/>
          </a:prstGeom>
          <a:noFill/>
        </p:spPr>
        <p:txBody>
          <a:bodyPr wrap="square">
            <a:spAutoFit/>
          </a:bodyPr>
          <a:lstStyle/>
          <a:p>
            <a:r>
              <a:rPr lang="vi-VN" sz="3600" b="1" i="0" dirty="0" err="1">
                <a:solidFill>
                  <a:srgbClr val="0000CC"/>
                </a:solidFill>
                <a:effectLst/>
                <a:latin typeface="Times New Roman" panose="02020603050405020304" pitchFamily="18" charset="0"/>
                <a:cs typeface="Times New Roman" panose="02020603050405020304" pitchFamily="18" charset="0"/>
              </a:rPr>
              <a:t>Dựa</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vào</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gợi</a:t>
            </a:r>
            <a:r>
              <a:rPr lang="vi-VN" sz="3600" b="1" i="0" dirty="0">
                <a:solidFill>
                  <a:srgbClr val="0000CC"/>
                </a:solidFill>
                <a:effectLst/>
                <a:latin typeface="Times New Roman" panose="02020603050405020304" pitchFamily="18" charset="0"/>
                <a:cs typeface="Times New Roman" panose="02020603050405020304" pitchFamily="18" charset="0"/>
              </a:rPr>
              <a:t> ý </a:t>
            </a:r>
            <a:r>
              <a:rPr lang="vi-VN" sz="3600" b="1" i="0" dirty="0" err="1">
                <a:solidFill>
                  <a:srgbClr val="0000CC"/>
                </a:solidFill>
                <a:effectLst/>
                <a:latin typeface="Times New Roman" panose="02020603050405020304" pitchFamily="18" charset="0"/>
                <a:cs typeface="Times New Roman" panose="02020603050405020304" pitchFamily="18" charset="0"/>
              </a:rPr>
              <a:t>dưới</a:t>
            </a:r>
            <a:r>
              <a:rPr lang="vi-VN" sz="3600" b="1" i="0" dirty="0">
                <a:solidFill>
                  <a:srgbClr val="0000CC"/>
                </a:solidFill>
                <a:effectLst/>
                <a:latin typeface="Times New Roman" panose="02020603050405020304" pitchFamily="18" charset="0"/>
                <a:cs typeface="Times New Roman" panose="02020603050405020304" pitchFamily="18" charset="0"/>
              </a:rPr>
              <a:t> đây, </a:t>
            </a:r>
            <a:r>
              <a:rPr lang="vi-VN" sz="3600" b="1" i="0" dirty="0" err="1">
                <a:solidFill>
                  <a:srgbClr val="0000CC"/>
                </a:solidFill>
                <a:effectLst/>
                <a:latin typeface="Times New Roman" panose="02020603050405020304" pitchFamily="18" charset="0"/>
                <a:cs typeface="Times New Roman" panose="02020603050405020304" pitchFamily="18" charset="0"/>
              </a:rPr>
              <a:t>cùng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bạn</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chuẩn</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bị</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vật</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liệu</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dụng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cụ</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làm</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ống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đựng</a:t>
            </a:r>
            <a:r>
              <a:rPr lang="vi-VN" sz="3600" b="1" i="0" dirty="0">
                <a:solidFill>
                  <a:srgbClr val="0000CC"/>
                </a:solidFill>
                <a:effectLst/>
                <a:latin typeface="Times New Roman" panose="02020603050405020304" pitchFamily="18" charset="0"/>
                <a:cs typeface="Times New Roman" panose="02020603050405020304" pitchFamily="18" charset="0"/>
              </a:rPr>
              <a:t> </a:t>
            </a:r>
            <a:r>
              <a:rPr lang="vi-VN" sz="3600" b="1" i="0" dirty="0" err="1">
                <a:solidFill>
                  <a:srgbClr val="0000CC"/>
                </a:solidFill>
                <a:effectLst/>
                <a:latin typeface="Times New Roman" panose="02020603050405020304" pitchFamily="18" charset="0"/>
                <a:cs typeface="Times New Roman" panose="02020603050405020304" pitchFamily="18" charset="0"/>
              </a:rPr>
              <a:t>bút</a:t>
            </a:r>
            <a:r>
              <a:rPr lang="vi-VN" sz="3600" b="1" i="0" dirty="0">
                <a:solidFill>
                  <a:srgbClr val="0000CC"/>
                </a:solidFill>
                <a:effectLst/>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287994"/>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AA76F0A-CC2D-7133-965A-70A051C4C692}"/>
              </a:ext>
            </a:extLst>
          </p:cNvPr>
          <p:cNvSpPr/>
          <p:nvPr/>
        </p:nvSpPr>
        <p:spPr>
          <a:xfrm>
            <a:off x="4099719" y="3733800"/>
            <a:ext cx="9067800" cy="5871865"/>
          </a:xfrm>
          <a:prstGeom prst="rect">
            <a:avLst/>
          </a:prstGeom>
          <a:noFill/>
        </p:spPr>
        <p:txBody>
          <a:bodyPr wrap="none" lIns="91440" tIns="45720" rIns="91440" bIns="45720">
            <a:prstTxWarp prst="textArchUp">
              <a:avLst/>
            </a:prstTxWarp>
            <a:spAutoFit/>
          </a:bodyPr>
          <a:lstStyle/>
          <a:p>
            <a:pPr algn="ctr"/>
            <a:r>
              <a:rPr lang="en-US" sz="13800" b="1" dirty="0" err="1">
                <a:ln w="22225">
                  <a:solidFill>
                    <a:schemeClr val="accent2"/>
                  </a:solidFill>
                  <a:prstDash val="solid"/>
                </a:ln>
                <a:solidFill>
                  <a:schemeClr val="accent2">
                    <a:lumMod val="40000"/>
                    <a:lumOff val="60000"/>
                  </a:schemeClr>
                </a:solidFill>
              </a:rPr>
              <a:t>Luyện</a:t>
            </a:r>
            <a:r>
              <a:rPr lang="en-US" sz="13800" b="1" dirty="0">
                <a:ln w="22225">
                  <a:solidFill>
                    <a:schemeClr val="accent2"/>
                  </a:solidFill>
                  <a:prstDash val="solid"/>
                </a:ln>
                <a:solidFill>
                  <a:schemeClr val="accent2">
                    <a:lumMod val="40000"/>
                    <a:lumOff val="60000"/>
                  </a:schemeClr>
                </a:solidFill>
              </a:rPr>
              <a:t> </a:t>
            </a:r>
            <a:r>
              <a:rPr lang="en-US" sz="13800" b="1" dirty="0" err="1">
                <a:ln w="22225">
                  <a:solidFill>
                    <a:schemeClr val="accent2"/>
                  </a:solidFill>
                  <a:prstDash val="solid"/>
                </a:ln>
                <a:solidFill>
                  <a:schemeClr val="accent2">
                    <a:lumMod val="40000"/>
                    <a:lumOff val="60000"/>
                  </a:schemeClr>
                </a:solidFill>
              </a:rPr>
              <a:t>tập</a:t>
            </a:r>
            <a:endParaRPr lang="en-US" sz="13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86448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7: LÀM ĐỒ DÙNG HỌC TẬP (T1)</a:t>
            </a:r>
          </a:p>
        </p:txBody>
      </p:sp>
      <p:sp>
        <p:nvSpPr>
          <p:cNvPr id="13" name="TextBox 12">
            <a:extLst>
              <a:ext uri="{FF2B5EF4-FFF2-40B4-BE49-F238E27FC236}">
                <a16:creationId xmlns:a16="http://schemas.microsoft.com/office/drawing/2014/main" xmlns="" id="{740D3750-FA58-77F8-FFC7-C394F81FED5A}"/>
              </a:ext>
            </a:extLst>
          </p:cNvPr>
          <p:cNvSpPr txBox="1"/>
          <p:nvPr/>
        </p:nvSpPr>
        <p:spPr>
          <a:xfrm>
            <a:off x="670719" y="1856399"/>
            <a:ext cx="10134600" cy="646331"/>
          </a:xfrm>
          <a:prstGeom prst="rect">
            <a:avLst/>
          </a:prstGeom>
          <a:noFill/>
        </p:spPr>
        <p:txBody>
          <a:bodyPr wrap="square">
            <a:spAutoFit/>
          </a:bodyPr>
          <a:lstStyle/>
          <a:p>
            <a:r>
              <a:rPr lang="nl-NL" sz="3600" b="1" u="sng" dirty="0">
                <a:solidFill>
                  <a:srgbClr val="FF0066"/>
                </a:solidFill>
                <a:effectLst/>
                <a:latin typeface="Times New Roman" panose="02020603050405020304" pitchFamily="18" charset="0"/>
                <a:ea typeface="Times New Roman" panose="02020603050405020304" pitchFamily="18" charset="0"/>
              </a:rPr>
              <a:t>2. </a:t>
            </a:r>
            <a:r>
              <a:rPr lang="nl-NL" sz="3600" b="1" u="sng" dirty="0">
                <a:solidFill>
                  <a:srgbClr val="FF0066"/>
                </a:solidFill>
                <a:latin typeface="Times New Roman" panose="02020603050405020304" pitchFamily="18" charset="0"/>
                <a:ea typeface="Times New Roman" panose="02020603050405020304" pitchFamily="18" charset="0"/>
              </a:rPr>
              <a:t>Chuẩn bị vật liệu và dụng cụ</a:t>
            </a:r>
            <a:r>
              <a:rPr lang="nl-NL" sz="3600" b="1" u="sng" dirty="0">
                <a:solidFill>
                  <a:srgbClr val="FF0066"/>
                </a:solidFill>
                <a:effectLst/>
                <a:latin typeface="Times New Roman" panose="02020603050405020304" pitchFamily="18" charset="0"/>
                <a:ea typeface="Times New Roman" panose="02020603050405020304" pitchFamily="18" charset="0"/>
              </a:rPr>
              <a:t>. </a:t>
            </a:r>
            <a:endParaRPr lang="en-US" sz="3600" u="sng" dirty="0">
              <a:solidFill>
                <a:srgbClr val="FF0066"/>
              </a:solidFill>
            </a:endParaRPr>
          </a:p>
        </p:txBody>
      </p:sp>
      <p:sp>
        <p:nvSpPr>
          <p:cNvPr id="15" name="TextBox 14">
            <a:extLst>
              <a:ext uri="{FF2B5EF4-FFF2-40B4-BE49-F238E27FC236}">
                <a16:creationId xmlns:a16="http://schemas.microsoft.com/office/drawing/2014/main" xmlns="" id="{513392DC-B9C3-58E6-1C80-014FFD2CE187}"/>
              </a:ext>
            </a:extLst>
          </p:cNvPr>
          <p:cNvSpPr txBox="1"/>
          <p:nvPr/>
        </p:nvSpPr>
        <p:spPr>
          <a:xfrm>
            <a:off x="1030836" y="2573417"/>
            <a:ext cx="15260883" cy="1200329"/>
          </a:xfrm>
          <a:prstGeom prst="rect">
            <a:avLst/>
          </a:prstGeom>
          <a:noFill/>
        </p:spPr>
        <p:txBody>
          <a:bodyPr wrap="square">
            <a:spAutoFit/>
          </a:bodyPr>
          <a:lstStyle/>
          <a:p>
            <a:r>
              <a:rPr lang="vi-VN" sz="3600" b="1" i="0" dirty="0" err="1">
                <a:solidFill>
                  <a:srgbClr val="3333FF"/>
                </a:solidFill>
                <a:effectLst/>
                <a:latin typeface="Times New Roman" panose="02020603050405020304" pitchFamily="18" charset="0"/>
                <a:cs typeface="Times New Roman" panose="02020603050405020304" pitchFamily="18" charset="0"/>
              </a:rPr>
              <a:t>Dựa</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vào</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gợi</a:t>
            </a:r>
            <a:r>
              <a:rPr lang="vi-VN" sz="3600" b="1" i="0" dirty="0">
                <a:solidFill>
                  <a:srgbClr val="3333FF"/>
                </a:solidFill>
                <a:effectLst/>
                <a:latin typeface="Times New Roman" panose="02020603050405020304" pitchFamily="18" charset="0"/>
                <a:cs typeface="Times New Roman" panose="02020603050405020304" pitchFamily="18" charset="0"/>
              </a:rPr>
              <a:t> ý </a:t>
            </a:r>
            <a:r>
              <a:rPr lang="vi-VN" sz="3600" b="1" i="0" dirty="0" err="1">
                <a:solidFill>
                  <a:srgbClr val="3333FF"/>
                </a:solidFill>
                <a:effectLst/>
                <a:latin typeface="Times New Roman" panose="02020603050405020304" pitchFamily="18" charset="0"/>
                <a:cs typeface="Times New Roman" panose="02020603050405020304" pitchFamily="18" charset="0"/>
              </a:rPr>
              <a:t>dưới</a:t>
            </a:r>
            <a:r>
              <a:rPr lang="vi-VN" sz="3600" b="1" i="0" dirty="0">
                <a:solidFill>
                  <a:srgbClr val="3333FF"/>
                </a:solidFill>
                <a:effectLst/>
                <a:latin typeface="Times New Roman" panose="02020603050405020304" pitchFamily="18" charset="0"/>
                <a:cs typeface="Times New Roman" panose="02020603050405020304" pitchFamily="18" charset="0"/>
              </a:rPr>
              <a:t> đây, </a:t>
            </a:r>
            <a:r>
              <a:rPr lang="vi-VN" sz="3600" b="1" i="0" dirty="0" err="1">
                <a:solidFill>
                  <a:srgbClr val="3333FF"/>
                </a:solidFill>
                <a:effectLst/>
                <a:latin typeface="Times New Roman" panose="02020603050405020304" pitchFamily="18" charset="0"/>
                <a:cs typeface="Times New Roman" panose="02020603050405020304" pitchFamily="18" charset="0"/>
              </a:rPr>
              <a:t>cùng</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bạn</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chuẩn</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bị</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vật</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liệu</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dụng</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cụ</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làm</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ống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đựng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bút</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Hãy</a:t>
            </a:r>
            <a:r>
              <a:rPr lang="vi-VN" sz="3600" b="1" i="0" dirty="0">
                <a:solidFill>
                  <a:srgbClr val="3333FF"/>
                </a:solidFill>
                <a:effectLst/>
                <a:latin typeface="Times New Roman" panose="02020603050405020304" pitchFamily="18" charset="0"/>
                <a:cs typeface="Times New Roman" panose="02020603050405020304" pitchFamily="18" charset="0"/>
              </a:rPr>
              <a:t> nêu </a:t>
            </a:r>
            <a:r>
              <a:rPr lang="vi-VN" sz="3600" b="1" i="0" dirty="0" err="1">
                <a:solidFill>
                  <a:srgbClr val="3333FF"/>
                </a:solidFill>
                <a:effectLst/>
                <a:latin typeface="Times New Roman" panose="02020603050405020304" pitchFamily="18" charset="0"/>
                <a:cs typeface="Times New Roman" panose="02020603050405020304" pitchFamily="18" charset="0"/>
              </a:rPr>
              <a:t>tác</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dụng</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của</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những</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vật</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liệu</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dụng</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cụ</a:t>
            </a:r>
            <a:r>
              <a:rPr lang="vi-VN" sz="3600" b="1" i="0" dirty="0">
                <a:solidFill>
                  <a:srgbClr val="3333FF"/>
                </a:solidFill>
                <a:effectLst/>
                <a:latin typeface="Times New Roman" panose="02020603050405020304" pitchFamily="18" charset="0"/>
                <a:cs typeface="Times New Roman" panose="02020603050405020304" pitchFamily="18" charset="0"/>
              </a:rPr>
              <a:t> </a:t>
            </a:r>
            <a:r>
              <a:rPr lang="vi-VN" sz="3600" b="1" i="0" dirty="0" err="1">
                <a:solidFill>
                  <a:srgbClr val="3333FF"/>
                </a:solidFill>
                <a:effectLst/>
                <a:latin typeface="Times New Roman" panose="02020603050405020304" pitchFamily="18" charset="0"/>
                <a:cs typeface="Times New Roman" panose="02020603050405020304" pitchFamily="18" charset="0"/>
              </a:rPr>
              <a:t>đó</a:t>
            </a:r>
            <a:r>
              <a:rPr lang="vi-VN" sz="3600" b="1" i="0" dirty="0">
                <a:solidFill>
                  <a:srgbClr val="3333FF"/>
                </a:solidFill>
                <a:effectLst/>
                <a:latin typeface="Times New Roman" panose="02020603050405020304" pitchFamily="18" charset="0"/>
                <a:cs typeface="Times New Roman" panose="02020603050405020304" pitchFamily="18" charset="0"/>
              </a:rPr>
              <a:t>.</a:t>
            </a:r>
            <a:endParaRPr lang="en-US" sz="3600" b="1" dirty="0">
              <a:solidFill>
                <a:srgbClr val="3333F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53641762-ABA9-FD01-F19F-9EA6BAE505A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66919" y="4114800"/>
            <a:ext cx="7909719" cy="4295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xmlns="" id="{AADBC7D2-3F70-7277-22D6-14ED0FE09CA2}"/>
              </a:ext>
            </a:extLst>
          </p:cNvPr>
          <p:cNvSpPr txBox="1"/>
          <p:nvPr/>
        </p:nvSpPr>
        <p:spPr>
          <a:xfrm>
            <a:off x="202385" y="3886199"/>
            <a:ext cx="8000999" cy="4524315"/>
          </a:xfrm>
          <a:prstGeom prst="rect">
            <a:avLst/>
          </a:prstGeom>
          <a:noFill/>
          <a:ln>
            <a:solidFill>
              <a:srgbClr val="3333FF"/>
            </a:solidFill>
          </a:ln>
        </p:spPr>
        <p:txBody>
          <a:bodyPr wrap="square">
            <a:spAutoFit/>
          </a:bodyPr>
          <a:lstStyle/>
          <a:p>
            <a:pPr algn="l"/>
            <a:r>
              <a:rPr lang="vi-VN" sz="3200" b="1" i="0" dirty="0" err="1">
                <a:solidFill>
                  <a:srgbClr val="3333FF"/>
                </a:solidFill>
                <a:effectLst/>
                <a:latin typeface="Times New Roman" panose="02020603050405020304" pitchFamily="18" charset="0"/>
                <a:cs typeface="Times New Roman" panose="02020603050405020304" pitchFamily="18" charset="0"/>
              </a:rPr>
              <a:t>Tác</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dụng</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của</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vật</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liệu</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dụng</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cụ</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làm</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thẻ</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đánh</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dấu</a:t>
            </a:r>
            <a:r>
              <a:rPr lang="vi-VN" sz="3200" b="1" i="0" dirty="0">
                <a:solidFill>
                  <a:srgbClr val="3333FF"/>
                </a:solidFill>
                <a:effectLst/>
                <a:latin typeface="Times New Roman" panose="02020603050405020304" pitchFamily="18" charset="0"/>
                <a:cs typeface="Times New Roman" panose="02020603050405020304" pitchFamily="18" charset="0"/>
              </a:rPr>
              <a:t> trang:</a:t>
            </a:r>
          </a:p>
          <a:p>
            <a:pPr algn="l">
              <a:buFont typeface="Arial" panose="020B0604020202020204" pitchFamily="34" charset="0"/>
              <a:buChar char="•"/>
            </a:pPr>
            <a:r>
              <a:rPr lang="en-US"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Giấy</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thủ</a:t>
            </a:r>
            <a:r>
              <a:rPr lang="vi-VN" sz="3200" b="1" i="0" dirty="0">
                <a:solidFill>
                  <a:srgbClr val="3333FF"/>
                </a:solidFill>
                <a:effectLst/>
                <a:latin typeface="Times New Roman" panose="02020603050405020304" pitchFamily="18" charset="0"/>
                <a:cs typeface="Times New Roman" panose="02020603050405020304" pitchFamily="18" charset="0"/>
              </a:rPr>
              <a:t> công: </a:t>
            </a:r>
            <a:r>
              <a:rPr lang="en-US" sz="3200" b="1" dirty="0" err="1">
                <a:solidFill>
                  <a:srgbClr val="3333FF"/>
                </a:solidFill>
                <a:latin typeface="Times New Roman" panose="02020603050405020304" pitchFamily="18" charset="0"/>
                <a:cs typeface="Times New Roman" panose="02020603050405020304" pitchFamily="18" charset="0"/>
              </a:rPr>
              <a:t>gấp</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ống</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đựng</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bút</a:t>
            </a:r>
            <a:r>
              <a:rPr lang="vi-VN" sz="3200" b="1" i="0" dirty="0">
                <a:solidFill>
                  <a:srgbClr val="3333FF"/>
                </a:solidFill>
                <a:effectLst/>
                <a:latin typeface="Times New Roman" panose="02020603050405020304" pitchFamily="18" charset="0"/>
                <a:cs typeface="Times New Roman" panose="02020603050405020304" pitchFamily="18" charset="0"/>
              </a:rPr>
              <a:t>.</a:t>
            </a:r>
          </a:p>
          <a:p>
            <a:pPr algn="l">
              <a:buFont typeface="Arial" panose="020B0604020202020204" pitchFamily="34" charset="0"/>
              <a:buChar char="•"/>
            </a:pPr>
            <a:r>
              <a:rPr lang="en-US"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Thước</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kẻ</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kẻ</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các</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đường</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thẳng</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để</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cắt</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giấy</a:t>
            </a:r>
            <a:r>
              <a:rPr lang="vi-VN" sz="3200" b="1" i="0" dirty="0">
                <a:solidFill>
                  <a:srgbClr val="3333FF"/>
                </a:solidFill>
                <a:effectLst/>
                <a:latin typeface="Times New Roman" panose="02020603050405020304" pitchFamily="18" charset="0"/>
                <a:cs typeface="Times New Roman" panose="02020603050405020304" pitchFamily="18" charset="0"/>
              </a:rPr>
              <a:t>.</a:t>
            </a:r>
          </a:p>
          <a:p>
            <a:pPr algn="l">
              <a:buFont typeface="Arial" panose="020B0604020202020204" pitchFamily="34" charset="0"/>
              <a:buChar char="•"/>
            </a:pPr>
            <a:r>
              <a:rPr lang="en-US"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Bút</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chì</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vẽ</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đường</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thẳng</a:t>
            </a:r>
            <a:r>
              <a:rPr lang="vi-VN" sz="3200" b="1" i="0" dirty="0">
                <a:solidFill>
                  <a:srgbClr val="3333FF"/>
                </a:solidFill>
                <a:effectLst/>
                <a:latin typeface="Times New Roman" panose="02020603050405020304" pitchFamily="18" charset="0"/>
                <a:cs typeface="Times New Roman" panose="02020603050405020304" pitchFamily="18" charset="0"/>
              </a:rPr>
              <a:t> lên </a:t>
            </a:r>
            <a:r>
              <a:rPr lang="vi-VN" sz="3200" b="1" i="0" dirty="0" err="1">
                <a:solidFill>
                  <a:srgbClr val="3333FF"/>
                </a:solidFill>
                <a:effectLst/>
                <a:latin typeface="Times New Roman" panose="02020603050405020304" pitchFamily="18" charset="0"/>
                <a:cs typeface="Times New Roman" panose="02020603050405020304" pitchFamily="18" charset="0"/>
              </a:rPr>
              <a:t>giấy</a:t>
            </a:r>
            <a:r>
              <a:rPr lang="vi-VN" sz="3200" b="1" i="0" dirty="0">
                <a:solidFill>
                  <a:srgbClr val="3333FF"/>
                </a:solidFill>
                <a:effectLst/>
                <a:latin typeface="Times New Roman" panose="02020603050405020304" pitchFamily="18" charset="0"/>
                <a:cs typeface="Times New Roman" panose="02020603050405020304" pitchFamily="18" charset="0"/>
              </a:rPr>
              <a:t> khi </a:t>
            </a:r>
            <a:r>
              <a:rPr lang="vi-VN" sz="3200" b="1" i="0" dirty="0" err="1">
                <a:solidFill>
                  <a:srgbClr val="3333FF"/>
                </a:solidFill>
                <a:effectLst/>
                <a:latin typeface="Times New Roman" panose="02020603050405020304" pitchFamily="18" charset="0"/>
                <a:cs typeface="Times New Roman" panose="02020603050405020304" pitchFamily="18" charset="0"/>
              </a:rPr>
              <a:t>dùng</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thước</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kẻ</a:t>
            </a:r>
            <a:r>
              <a:rPr lang="vi-VN" sz="3200" b="1" i="0" dirty="0">
                <a:solidFill>
                  <a:srgbClr val="3333FF"/>
                </a:solidFill>
                <a:effectLst/>
                <a:latin typeface="Times New Roman" panose="02020603050405020304" pitchFamily="18" charset="0"/>
                <a:cs typeface="Times New Roman" panose="02020603050405020304" pitchFamily="18" charset="0"/>
              </a:rPr>
              <a:t>.</a:t>
            </a:r>
          </a:p>
          <a:p>
            <a:pPr algn="l">
              <a:buFont typeface="Arial" panose="020B0604020202020204" pitchFamily="34" charset="0"/>
              <a:buChar char="•"/>
            </a:pPr>
            <a:r>
              <a:rPr lang="vi-VN" sz="3200" b="1" i="0" dirty="0" err="1">
                <a:solidFill>
                  <a:srgbClr val="3333FF"/>
                </a:solidFill>
                <a:effectLst/>
                <a:latin typeface="Times New Roman" panose="02020603050405020304" pitchFamily="18" charset="0"/>
                <a:cs typeface="Times New Roman" panose="02020603050405020304" pitchFamily="18" charset="0"/>
              </a:rPr>
              <a:t>Kéo</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cắt</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giấy</a:t>
            </a:r>
            <a:r>
              <a:rPr lang="vi-VN" sz="3200" b="1" i="0" dirty="0">
                <a:solidFill>
                  <a:srgbClr val="3333FF"/>
                </a:solidFill>
                <a:effectLst/>
                <a:latin typeface="Times New Roman" panose="02020603050405020304" pitchFamily="18" charset="0"/>
                <a:cs typeface="Times New Roman" panose="02020603050405020304" pitchFamily="18" charset="0"/>
              </a:rPr>
              <a:t>.</a:t>
            </a:r>
          </a:p>
          <a:p>
            <a:pPr algn="l">
              <a:buFont typeface="Arial" panose="020B0604020202020204" pitchFamily="34" charset="0"/>
              <a:buChar char="•"/>
            </a:pPr>
            <a:r>
              <a:rPr lang="en-US"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Bút</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màu</a:t>
            </a:r>
            <a:r>
              <a:rPr lang="vi-VN" sz="3200" b="1" i="0" dirty="0">
                <a:solidFill>
                  <a:srgbClr val="3333FF"/>
                </a:solidFill>
                <a:effectLst/>
                <a:latin typeface="Times New Roman" panose="02020603050405020304" pitchFamily="18" charset="0"/>
                <a:cs typeface="Times New Roman" panose="02020603050405020304" pitchFamily="18" charset="0"/>
              </a:rPr>
              <a:t>: tô, trang </a:t>
            </a:r>
            <a:r>
              <a:rPr lang="vi-VN" sz="3200" b="1" i="0" dirty="0" err="1">
                <a:solidFill>
                  <a:srgbClr val="3333FF"/>
                </a:solidFill>
                <a:effectLst/>
                <a:latin typeface="Times New Roman" panose="02020603050405020304" pitchFamily="18" charset="0"/>
                <a:cs typeface="Times New Roman" panose="02020603050405020304" pitchFamily="18" charset="0"/>
              </a:rPr>
              <a:t>trí</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thẻ</a:t>
            </a:r>
            <a:r>
              <a:rPr lang="vi-VN" sz="3200" b="1" i="0" dirty="0">
                <a:solidFill>
                  <a:srgbClr val="3333FF"/>
                </a:solidFill>
                <a:effectLst/>
                <a:latin typeface="Times New Roman" panose="02020603050405020304" pitchFamily="18" charset="0"/>
                <a:cs typeface="Times New Roman" panose="02020603050405020304" pitchFamily="18" charset="0"/>
              </a:rPr>
              <a:t>.</a:t>
            </a:r>
          </a:p>
          <a:p>
            <a:pPr algn="l">
              <a:buFont typeface="Arial" panose="020B0604020202020204" pitchFamily="34" charset="0"/>
              <a:buChar char="•"/>
            </a:pPr>
            <a:r>
              <a:rPr lang="en-US"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Hồ</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dán</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dán</a:t>
            </a:r>
            <a:r>
              <a:rPr lang="vi-VN" sz="3200" b="1" i="0" dirty="0">
                <a:solidFill>
                  <a:srgbClr val="3333FF"/>
                </a:solidFill>
                <a:effectLst/>
                <a:latin typeface="Times New Roman" panose="02020603050405020304" pitchFamily="18" charset="0"/>
                <a:cs typeface="Times New Roman" panose="02020603050405020304" pitchFamily="18" charset="0"/>
              </a:rPr>
              <a:t> </a:t>
            </a:r>
            <a:r>
              <a:rPr lang="vi-VN" sz="3200" b="1" i="0" dirty="0" err="1">
                <a:solidFill>
                  <a:srgbClr val="3333FF"/>
                </a:solidFill>
                <a:effectLst/>
                <a:latin typeface="Times New Roman" panose="02020603050405020304" pitchFamily="18" charset="0"/>
                <a:cs typeface="Times New Roman" panose="02020603050405020304" pitchFamily="18" charset="0"/>
              </a:rPr>
              <a:t>giấy</a:t>
            </a:r>
            <a:r>
              <a:rPr lang="vi-VN" sz="3200" b="1" i="0" dirty="0">
                <a:solidFill>
                  <a:srgbClr val="3333FF"/>
                </a:solidFill>
                <a:effectLst/>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7B784006-2C99-81EB-35BC-057FA3FC97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802" y="2590800"/>
            <a:ext cx="1198317" cy="1198317"/>
          </a:xfrm>
          <a:prstGeom prst="rect">
            <a:avLst/>
          </a:prstGeom>
        </p:spPr>
      </p:pic>
    </p:spTree>
    <p:extLst>
      <p:ext uri="{BB962C8B-B14F-4D97-AF65-F5344CB8AC3E}">
        <p14:creationId xmlns:p14="http://schemas.microsoft.com/office/powerpoint/2010/main" val="18308055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CÔNG NGHỆ</a:t>
                </a: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effectLst>
                  <a:outerShdw blurRad="38100" dist="38100" dir="2700000" algn="tl">
                    <a:srgbClr val="000000">
                      <a:alpha val="43137"/>
                    </a:srgbClr>
                  </a:outerShdw>
                </a:effectLst>
                <a:latin typeface="Times New Roman" pitchFamily="18" charset="0"/>
              </a:rPr>
              <a:t>Bài</a:t>
            </a:r>
            <a:r>
              <a:rPr lang="en-US" sz="2800" b="1" dirty="0">
                <a:solidFill>
                  <a:srgbClr val="0000CC"/>
                </a:solidFill>
                <a:effectLst>
                  <a:outerShdw blurRad="38100" dist="38100" dir="2700000" algn="tl">
                    <a:srgbClr val="000000">
                      <a:alpha val="43137"/>
                    </a:srgbClr>
                  </a:outerShdw>
                </a:effectLst>
                <a:latin typeface="Times New Roman" pitchFamily="18" charset="0"/>
              </a:rPr>
              <a:t> 7: LÀM ĐỒ DÙNG HỌC TẬP  (T3)</a:t>
            </a:r>
          </a:p>
        </p:txBody>
      </p:sp>
      <p:pic>
        <p:nvPicPr>
          <p:cNvPr id="3" name="Picture 2">
            <a:extLst>
              <a:ext uri="{FF2B5EF4-FFF2-40B4-BE49-F238E27FC236}">
                <a16:creationId xmlns:a16="http://schemas.microsoft.com/office/drawing/2014/main" xmlns="" id="{A27FE115-09C1-0276-86A6-7AA3530C975D}"/>
              </a:ext>
            </a:extLst>
          </p:cNvPr>
          <p:cNvPicPr>
            <a:picLocks noChangeAspect="1"/>
          </p:cNvPicPr>
          <p:nvPr/>
        </p:nvPicPr>
        <p:blipFill>
          <a:blip r:embed="rId3"/>
          <a:stretch>
            <a:fillRect/>
          </a:stretch>
        </p:blipFill>
        <p:spPr>
          <a:xfrm>
            <a:off x="289719" y="2667000"/>
            <a:ext cx="15910719" cy="3352800"/>
          </a:xfrm>
          <a:prstGeom prst="rect">
            <a:avLst/>
          </a:prstGeom>
        </p:spPr>
      </p:pic>
    </p:spTree>
    <p:extLst>
      <p:ext uri="{BB962C8B-B14F-4D97-AF65-F5344CB8AC3E}">
        <p14:creationId xmlns:p14="http://schemas.microsoft.com/office/powerpoint/2010/main" val="18041030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9891</TotalTime>
  <Words>518</Words>
  <Application>Microsoft Office PowerPoint</Application>
  <PresentationFormat>Custom</PresentationFormat>
  <Paragraphs>51</Paragraphs>
  <Slides>12</Slides>
  <Notes>0</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TA2021</cp:lastModifiedBy>
  <cp:revision>1140</cp:revision>
  <dcterms:created xsi:type="dcterms:W3CDTF">2008-09-09T22:52:10Z</dcterms:created>
  <dcterms:modified xsi:type="dcterms:W3CDTF">2022-08-17T08:58:23Z</dcterms:modified>
</cp:coreProperties>
</file>