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FF6BC5-BFE6-4D47-A8DD-1B58568136D2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7392" userDrawn="1">
          <p15:clr>
            <a:srgbClr val="A4A3A4"/>
          </p15:clr>
        </p15:guide>
        <p15:guide id="5" orient="horz" pos="1200" userDrawn="1">
          <p15:clr>
            <a:srgbClr val="A4A3A4"/>
          </p15:clr>
        </p15:guide>
        <p15:guide id="6" orient="horz" pos="4032" userDrawn="1">
          <p15:clr>
            <a:srgbClr val="A4A3A4"/>
          </p15:clr>
        </p15:guide>
        <p15:guide id="7" pos="576" userDrawn="1">
          <p15:clr>
            <a:srgbClr val="A4A3A4"/>
          </p15:clr>
        </p15:guide>
        <p15:guide id="8" orient="horz" pos="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CB2"/>
    <a:srgbClr val="39AA59"/>
    <a:srgbClr val="2759AD"/>
    <a:srgbClr val="3B5998"/>
    <a:srgbClr val="1D9BF0"/>
    <a:srgbClr val="13245F"/>
    <a:srgbClr val="1169B0"/>
    <a:srgbClr val="05F2DB"/>
    <a:srgbClr val="1BB5F2"/>
    <a:srgbClr val="1BA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73342" autoAdjust="0"/>
  </p:normalViewPr>
  <p:slideViewPr>
    <p:cSldViewPr showGuides="1">
      <p:cViewPr varScale="1">
        <p:scale>
          <a:sx n="68" d="100"/>
          <a:sy n="68" d="100"/>
        </p:scale>
        <p:origin x="372" y="66"/>
      </p:cViewPr>
      <p:guideLst>
        <p:guide pos="3840"/>
        <p:guide pos="288"/>
        <p:guide pos="7392"/>
        <p:guide orient="horz" pos="1200"/>
        <p:guide orient="horz" pos="4032"/>
        <p:guide pos="576"/>
        <p:guide orient="horz" pos="768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3130D-5FBA-4958-BD20-5324962B02F1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29884-C880-41D9-A730-DC7753D5A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9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A0C90-5FF0-DCAB-C561-698F47FDE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776E3-3C08-FE45-6FEE-2141C6757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647DA-44CE-FD77-6CC4-FDD55F35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276-A706-4027-8203-40236F419BB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1CF82-3B7E-A578-06B0-6370F40A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7CCB0-4968-2561-7156-A67278A0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271-BEE1-4EDC-B916-E911E5472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4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165A-FF9C-05DD-65AD-6A3670B1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FE5AE-8BB5-8011-2734-F3CA7B75F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3F21C-E7B1-871F-9DA8-27930F6A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276-A706-4027-8203-40236F419BB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9A018-54BD-D0F3-CDDA-4E313367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E6F1D-FB7E-DBB8-3F40-B1E2FE5B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271-BEE1-4EDC-B916-E911E5472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9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7B163-7EA2-1B35-15E0-57585548D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8873E-935C-6307-EA08-1B7020B10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EEBAC-BE72-568B-06AB-A0CC93B3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276-A706-4027-8203-40236F419BB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3B9B9-C68D-97F7-A218-794942D1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76826-3B22-53C8-14A9-18B34FF2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271-BEE1-4EDC-B916-E911E5472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6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50C4C-FF77-AB96-D0FA-15265D86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DCAC3-2F9D-3F9A-A95D-CD710E9DF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1623C-CB24-3088-B1DA-3760B852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276-A706-4027-8203-40236F419BB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F565F-D1EC-2B2D-A253-3A0BAD88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0359A-437C-9B5C-3728-2B80EB32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271-BEE1-4EDC-B916-E911E5472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0A1AD-2A24-3881-CFEB-14F64F16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0AA58-C2F7-BDB2-B0EA-D1704E061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530FE-900A-1D24-439A-DE39DA70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276-A706-4027-8203-40236F419BB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A4992-1778-E3B8-DEA1-A42A1800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5D76F-A72E-D6FC-D49E-312A6DC0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271-BEE1-4EDC-B916-E911E5472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3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20AB-4E2C-CD3F-AE7B-06247107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DBF20-85BA-1115-AE8C-BC75F9CBC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CCF5D-05A2-A0BD-C67A-59F549F34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AA243-336A-01EB-1F9A-1EBF6FD1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276-A706-4027-8203-40236F419BB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60605-5617-083E-64B8-EADFBD3F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7ABD0-80B2-65F2-3BDC-86F45DB2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271-BEE1-4EDC-B916-E911E5472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6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F62C-8E9E-C591-03E3-8B65C5FD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744DA-A77C-5CC5-2C87-455751FA3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C3178-9001-8FB6-3E2C-E83E0FDC1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C2CE6-638F-C3ED-6AD5-BE45CB0FB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12ECA-5C7C-B035-DAD7-9983CC92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F54B2-6B68-53EE-0A7A-ADAF2549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276-A706-4027-8203-40236F419BB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70E42-6579-AE78-F75D-DF1AD5A8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A6163-1C8F-4DD1-A903-2478B378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271-BEE1-4EDC-B916-E911E5472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3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FDD2-6D96-6133-6178-82E599A6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316BA-A367-58AF-3BC1-722C5B64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276-A706-4027-8203-40236F419BB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707FD-EF6A-82C2-3F88-2ED3C697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B3DC5-0900-7B39-7A8A-699E6A52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271-BEE1-4EDC-B916-E911E5472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4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3B558-20EC-4E9C-63F9-AE1B2575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276-A706-4027-8203-40236F419BB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6687C4-E504-BF62-E86C-F1BB1ACB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D7C23-742C-92C2-62E4-37C6561F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271-BEE1-4EDC-B916-E911E5472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0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60AF-7F82-712C-8D19-674D4399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1942-531C-7042-55DC-77BF8CF5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F6C46-CDB5-05F6-357F-AB08AA0F7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505D0-DA00-88F9-3952-AAE7975C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276-A706-4027-8203-40236F419BB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9C000-44BF-2DB8-1F77-B89311C1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EE308-2446-B100-189F-CAA539A5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271-BEE1-4EDC-B916-E911E5472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3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DB0C-D6C7-B521-B58C-E602B617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6BDE1-E4D3-A482-272E-90549A6CB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B5AE6-9BFC-B5BE-859E-C141792BC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7BEB3-B8EA-1792-FE56-70ADF08D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276-A706-4027-8203-40236F419BB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80AF-E5BD-0EEE-8961-F16CD937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4D8DB-6F13-A189-AAC1-39ADE62B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271-BEE1-4EDC-B916-E911E5472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9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71215-5203-AED6-815C-A79A4E94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FCABF-561C-ED26-5B1A-728374443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DE99D-474D-8706-3C35-20B1B77D3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1E276-A706-4027-8203-40236F419BB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C03E3-0027-2B8B-25DE-62B932750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F979-4E6F-B310-1614-99DF9CE79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B8271-BEE1-4EDC-B916-E911E5472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851F96-14AE-C6E9-DAA0-F373C055E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2707" b="16074"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8CCE-A021-AC42-A79F-2A5DAD2AF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05000"/>
            <a:ext cx="9144000" cy="2387600"/>
          </a:xfrm>
        </p:spPr>
        <p:txBody>
          <a:bodyPr anchor="ctr"/>
          <a:lstStyle/>
          <a:p>
            <a:r>
              <a:rPr lang="en-US" dirty="0">
                <a:solidFill>
                  <a:srgbClr val="2759AD"/>
                </a:solidFill>
              </a:rPr>
              <a:t>	TIN HỌC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BAB7C-5D11-889C-382A-12547227E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3406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BÀI 4: ĐỊNH DẠNG KÍ TỰ</a:t>
            </a:r>
          </a:p>
        </p:txBody>
      </p:sp>
    </p:spTree>
    <p:extLst>
      <p:ext uri="{BB962C8B-B14F-4D97-AF65-F5344CB8AC3E}">
        <p14:creationId xmlns:p14="http://schemas.microsoft.com/office/powerpoint/2010/main" val="250235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A96C-B5BF-503B-0BAA-E7BF5801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3.LUYỆN TẬP: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5D8C8-B101-E0DA-50BD-0971C3E6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399"/>
            <a:ext cx="4800600" cy="4267201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lệnh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lệnh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    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cỡ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cỡ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F3996F-2207-146A-D428-1C30547ED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695485"/>
            <a:ext cx="457200" cy="4480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F35DBF-832B-5A97-E0E5-DD2CD2124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393271"/>
            <a:ext cx="560984" cy="4828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E3DBB4-5779-E104-0A23-55004497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092" y="4111605"/>
            <a:ext cx="329108" cy="322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427E45-C245-4E01-D86D-A5D392EC1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023" y="5109418"/>
            <a:ext cx="672353" cy="470813"/>
          </a:xfrm>
          <a:prstGeom prst="rect">
            <a:avLst/>
          </a:prstGeom>
        </p:spPr>
      </p:pic>
      <p:sp>
        <p:nvSpPr>
          <p:cNvPr id="20" name="AutoShape 19">
            <a:extLst>
              <a:ext uri="{FF2B5EF4-FFF2-40B4-BE49-F238E27FC236}">
                <a16:creationId xmlns:a16="http://schemas.microsoft.com/office/drawing/2014/main" id="{88AD2205-771E-13F1-7D45-31100D16E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4693" y="3327221"/>
            <a:ext cx="3565970" cy="17275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7E39"/>
                </a:solidFill>
                <a:effectLst/>
                <a:latin typeface="Times New Roman" panose="02020603050405020304" pitchFamily="18" charset="0"/>
              </a:rPr>
              <a:t>NHÓM TỰ ĐÁNH GIÁ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Trần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Hoa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Hạ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**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Đỗ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Mỹ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Trân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Lê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Hải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Hà: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***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Nguyễn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Tùng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Chi: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**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A5FC0DB-1A38-98C0-02F4-0D1CC26D624F}"/>
              </a:ext>
            </a:extLst>
          </p:cNvPr>
          <p:cNvSpPr txBox="1">
            <a:spLocks/>
          </p:cNvSpPr>
          <p:nvPr/>
        </p:nvSpPr>
        <p:spPr>
          <a:xfrm>
            <a:off x="6324602" y="2073615"/>
            <a:ext cx="5257798" cy="426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Theo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BDAFCA-E251-20BC-5874-4CDA3D9EE936}"/>
              </a:ext>
            </a:extLst>
          </p:cNvPr>
          <p:cNvSpPr txBox="1"/>
          <p:nvPr/>
        </p:nvSpPr>
        <p:spPr>
          <a:xfrm>
            <a:off x="6068883" y="5141326"/>
            <a:ext cx="55135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137F667-4C04-2F3D-EC5A-0D5E2878D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484" y="5935999"/>
            <a:ext cx="329108" cy="32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5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EAA5-3664-4853-9F97-85508AFE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9D7BD-BC37-F349-0EE9-D2602CE42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49462"/>
            <a:ext cx="10515600" cy="4351338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1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EAA5-3664-4853-9F97-85508AFE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9D7BD-BC37-F349-0EE9-D2602CE42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49462"/>
            <a:ext cx="10515600" cy="1684338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Font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</a:t>
            </a:r>
          </a:p>
          <a:p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bảnđó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17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typing on a computer&#10;&#10;Description automatically generated">
            <a:extLst>
              <a:ext uri="{FF2B5EF4-FFF2-40B4-BE49-F238E27FC236}">
                <a16:creationId xmlns:a16="http://schemas.microsoft.com/office/drawing/2014/main" id="{A7B591B3-5291-B71A-CACA-D090D5FFD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A9EED3-6491-B532-C067-DD3C3B475C7D}"/>
              </a:ext>
            </a:extLst>
          </p:cNvPr>
          <p:cNvSpPr/>
          <p:nvPr/>
        </p:nvSpPr>
        <p:spPr>
          <a:xfrm>
            <a:off x="-24601" y="0"/>
            <a:ext cx="12192000" cy="6858000"/>
          </a:xfrm>
          <a:prstGeom prst="rect">
            <a:avLst/>
          </a:prstGeom>
          <a:solidFill>
            <a:schemeClr val="accent2">
              <a:alpha val="3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9CAA2-B200-6DEF-AAF4-80B0CB75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KHỞI ĐỘNG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98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C4EB-C2BB-5150-A015-526ECA56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098" y="484700"/>
            <a:ext cx="10044902" cy="14203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AD6EA1-2CC3-0730-A167-7DC2BBA7F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0" y="2189872"/>
            <a:ext cx="5069945" cy="23622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004747-DA1F-DAC9-5BEA-FA337A79B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61" y="2189872"/>
            <a:ext cx="4860104" cy="2362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74BEB0-1C5D-8DBD-6375-F28031AB7ED7}"/>
              </a:ext>
            </a:extLst>
          </p:cNvPr>
          <p:cNvSpPr txBox="1"/>
          <p:nvPr/>
        </p:nvSpPr>
        <p:spPr>
          <a:xfrm>
            <a:off x="1752600" y="4581379"/>
            <a:ext cx="3264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Văn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Lâm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E5CE6-87C3-2D81-836F-3F8FA0C0E168}"/>
              </a:ext>
            </a:extLst>
          </p:cNvPr>
          <p:cNvSpPr txBox="1"/>
          <p:nvPr/>
        </p:nvSpPr>
        <p:spPr>
          <a:xfrm>
            <a:off x="7315200" y="4553244"/>
            <a:ext cx="3094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Văn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</a:t>
            </a:r>
          </a:p>
        </p:txBody>
      </p:sp>
    </p:spTree>
    <p:extLst>
      <p:ext uri="{BB962C8B-B14F-4D97-AF65-F5344CB8AC3E}">
        <p14:creationId xmlns:p14="http://schemas.microsoft.com/office/powerpoint/2010/main" val="305066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3A73-89C8-A2B4-6E7D-7204D8707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6C61-C35C-5D9A-7A19-692A3615A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77597"/>
            <a:ext cx="10363200" cy="4170803"/>
          </a:xfrm>
        </p:spPr>
        <p:txBody>
          <a:bodyPr>
            <a:normAutofit/>
          </a:bodyPr>
          <a:lstStyle/>
          <a:p>
            <a:r>
              <a:rPr lang="vi-VN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vi-VN" i="1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2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en-US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Hà </a:t>
            </a:r>
            <a:r>
              <a:rPr lang="vi-VN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trình bày đẹp hơn, dễ phân biệt các thành phần của bài thơ, có màu sắc.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6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E4C0-45FB-39A3-AA59-9B3CD69B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NHÓM LỆNH ĐỊNH DẠNG KÍ TỰ: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594F5-26AF-3BFC-9F03-1BA9EA502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5000"/>
            <a:ext cx="10668000" cy="4495800"/>
          </a:xfrm>
        </p:spPr>
        <p:txBody>
          <a:bodyPr/>
          <a:lstStyle/>
          <a:p>
            <a:pPr marL="342900" lvl="0" indent="-342900">
              <a:spcBef>
                <a:spcPts val="310"/>
              </a:spcBef>
              <a:spcAft>
                <a:spcPts val="0"/>
              </a:spcAft>
              <a:buSzPts val="1150"/>
              <a:buFont typeface="Myriad Pro"/>
              <a:buChar char="–"/>
              <a:tabLst>
                <a:tab pos="171450" algn="l"/>
              </a:tabLst>
            </a:pPr>
            <a:r>
              <a:rPr lang="vi-VN" sz="2400" spc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Định dạng kí</a:t>
            </a:r>
            <a:r>
              <a:rPr lang="vi-VN" sz="2400" spc="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vi-VN" sz="2400" spc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tự là thực</a:t>
            </a:r>
            <a:r>
              <a:rPr lang="vi-VN" sz="2400" spc="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vi-VN" sz="2400" spc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hiện những việc</a:t>
            </a:r>
            <a:r>
              <a:rPr lang="vi-VN" sz="2400" spc="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vi-VN" sz="2400" spc="-2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gì?</a:t>
            </a:r>
            <a:endParaRPr lang="en-US" sz="2400" spc="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Myriad Pro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ịnh</a:t>
            </a:r>
            <a:r>
              <a:rPr lang="vi-VN" sz="24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vi-VN" sz="24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</a:t>
            </a:r>
            <a:r>
              <a:rPr lang="vi-VN" sz="24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24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vi-VN" sz="2400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 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phông chữ, kiểu chữ, cỡ chữ, màu chữ.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spc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Nêu lợi ích</a:t>
            </a:r>
            <a:r>
              <a:rPr lang="vi-VN" sz="2400" spc="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vi-VN" sz="2400" spc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của việc định</a:t>
            </a:r>
            <a:r>
              <a:rPr lang="vi-VN" sz="2400" spc="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vi-VN" sz="2400" spc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dạng kí</a:t>
            </a:r>
            <a:r>
              <a:rPr lang="vi-VN" sz="2400" spc="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vi-VN" sz="2400" spc="-2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tự</a:t>
            </a:r>
            <a:r>
              <a:rPr lang="en-US" sz="2400" spc="-2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?</a:t>
            </a: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60325" lvl="0" indent="-342900" algn="just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SzPts val="1150"/>
              <a:buFont typeface="Myriad Pro"/>
              <a:buChar char="–"/>
              <a:tabLst>
                <a:tab pos="196215" algn="l"/>
              </a:tabLst>
            </a:pPr>
            <a:r>
              <a:rPr lang="vi-VN" sz="2400" spc="0" dirty="0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Định dạng kí tự giúp văn bản được trình bày đẹp hơn, dễ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nhìn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hơn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,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và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có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thể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nhấn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mạnh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những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nội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dung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cần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400" spc="0" dirty="0" err="1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thiết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310"/>
              </a:spcBef>
              <a:spcAft>
                <a:spcPts val="0"/>
              </a:spcAft>
              <a:buSzPts val="1150"/>
              <a:buNone/>
              <a:tabLst>
                <a:tab pos="171450" algn="l"/>
              </a:tabLst>
            </a:pPr>
            <a:endParaRPr lang="en-US" sz="1800" spc="0" dirty="0">
              <a:effectLst/>
              <a:latin typeface="Times New Roman" panose="02020603050405020304" pitchFamily="18" charset="0"/>
              <a:ea typeface="Myriad Pr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E4C0-45FB-39A3-AA59-9B3CD69B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NHÓM LỆNH ĐỊNH DẠNG KÍ TỰ: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594F5-26AF-3BFC-9F03-1BA9EA502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5000"/>
            <a:ext cx="10668000" cy="4495800"/>
          </a:xfrm>
        </p:spPr>
        <p:txBody>
          <a:bodyPr/>
          <a:lstStyle/>
          <a:p>
            <a:pPr marL="0" lvl="0" indent="0" algn="ctr">
              <a:spcBef>
                <a:spcPts val="310"/>
              </a:spcBef>
              <a:spcAft>
                <a:spcPts val="0"/>
              </a:spcAft>
              <a:buSzPts val="1150"/>
              <a:buNone/>
              <a:tabLst>
                <a:tab pos="171450" algn="l"/>
              </a:tabLst>
            </a:pPr>
            <a:endParaRPr lang="en-US" sz="3200" spc="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Myriad Pro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310"/>
              </a:spcBef>
              <a:spcAft>
                <a:spcPts val="0"/>
              </a:spcAft>
              <a:buSzPts val="1150"/>
              <a:buNone/>
              <a:tabLst>
                <a:tab pos="171450" algn="l"/>
              </a:tabLst>
            </a:pP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ea typeface="Myriad Pro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310"/>
              </a:spcBef>
              <a:spcAft>
                <a:spcPts val="0"/>
              </a:spcAft>
              <a:buSzPts val="1150"/>
              <a:buNone/>
              <a:tabLst>
                <a:tab pos="171450" algn="l"/>
              </a:tabLst>
            </a:pPr>
            <a:r>
              <a:rPr lang="en-US" sz="3200" spc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TRÒ CHƠI  “ GHÉP LỆNH”</a:t>
            </a:r>
            <a:endParaRPr lang="en-US" sz="3200" spc="0" dirty="0">
              <a:effectLst/>
              <a:latin typeface="Times New Roman" panose="02020603050405020304" pitchFamily="18" charset="0"/>
              <a:ea typeface="Myriad Pro"/>
              <a:cs typeface="Times New Roman" panose="02020603050405020304" pitchFamily="18" charset="0"/>
            </a:endParaRPr>
          </a:p>
          <a:p>
            <a:pPr marL="0" lvl="0" indent="0">
              <a:spcBef>
                <a:spcPts val="310"/>
              </a:spcBef>
              <a:spcAft>
                <a:spcPts val="0"/>
              </a:spcAft>
              <a:buSzPts val="1150"/>
              <a:buNone/>
              <a:tabLst>
                <a:tab pos="171450" algn="l"/>
              </a:tabLst>
            </a:pPr>
            <a:endParaRPr lang="en-US" sz="1800" spc="0" dirty="0">
              <a:effectLst/>
              <a:latin typeface="Times New Roman" panose="02020603050405020304" pitchFamily="18" charset="0"/>
              <a:ea typeface="Myriad Pr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5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E4C0-45FB-39A3-AA59-9B3CD69B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NHÓM LỆNH ĐỊNH DẠNG KÍ TỰ: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594F5-26AF-3BFC-9F03-1BA9EA502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317" y="1840523"/>
            <a:ext cx="10668000" cy="4495800"/>
          </a:xfrm>
        </p:spPr>
        <p:txBody>
          <a:bodyPr/>
          <a:lstStyle/>
          <a:p>
            <a:pPr marL="342900" lvl="0" indent="-342900">
              <a:spcBef>
                <a:spcPts val="310"/>
              </a:spcBef>
              <a:spcAft>
                <a:spcPts val="0"/>
              </a:spcAft>
              <a:buSzPts val="1150"/>
              <a:buFont typeface="Myriad Pro"/>
              <a:buChar char="–"/>
              <a:tabLst>
                <a:tab pos="171450" algn="l"/>
              </a:tabLst>
            </a:pPr>
            <a:endParaRPr lang="en-US" sz="2400" spc="0" dirty="0">
              <a:effectLst/>
              <a:latin typeface="Times New Roman" panose="02020603050405020304" pitchFamily="18" charset="0"/>
              <a:ea typeface="Myriad Pro"/>
              <a:cs typeface="Times New Roman" panose="02020603050405020304" pitchFamily="18" charset="0"/>
            </a:endParaRPr>
          </a:p>
          <a:p>
            <a:pPr marL="0" lvl="0" indent="0">
              <a:spcBef>
                <a:spcPts val="310"/>
              </a:spcBef>
              <a:spcAft>
                <a:spcPts val="0"/>
              </a:spcAft>
              <a:buSzPts val="1150"/>
              <a:buNone/>
              <a:tabLst>
                <a:tab pos="171450" algn="l"/>
              </a:tabLst>
            </a:pPr>
            <a:endParaRPr lang="en-US" sz="1800" spc="0" dirty="0">
              <a:effectLst/>
              <a:latin typeface="Times New Roman" panose="02020603050405020304" pitchFamily="18" charset="0"/>
              <a:ea typeface="Myriad Pro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2A86F7-0348-FB94-1FE5-5597E59A8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-24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70BD6BC-3CDE-7B98-4D37-EB1CD3E60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7657"/>
              </p:ext>
            </p:extLst>
          </p:nvPr>
        </p:nvGraphicFramePr>
        <p:xfrm>
          <a:off x="2057400" y="1904999"/>
          <a:ext cx="8305800" cy="4431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0875">
                  <a:extLst>
                    <a:ext uri="{9D8B030D-6E8A-4147-A177-3AD203B41FA5}">
                      <a16:colId xmlns:a16="http://schemas.microsoft.com/office/drawing/2014/main" val="1949327484"/>
                    </a:ext>
                  </a:extLst>
                </a:gridCol>
                <a:gridCol w="4054925">
                  <a:extLst>
                    <a:ext uri="{9D8B030D-6E8A-4147-A177-3AD203B41FA5}">
                      <a16:colId xmlns:a16="http://schemas.microsoft.com/office/drawing/2014/main" val="2513640861"/>
                    </a:ext>
                  </a:extLst>
                </a:gridCol>
              </a:tblGrid>
              <a:tr h="633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938660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đậm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477426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nghiêng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2420388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gạch chân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6298354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chữ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525113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692384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6376103"/>
                  </a:ext>
                </a:extLst>
              </a:tr>
            </a:tbl>
          </a:graphicData>
        </a:graphic>
      </p:graphicFrame>
      <p:pic>
        <p:nvPicPr>
          <p:cNvPr id="1038" name="Picture 14">
            <a:extLst>
              <a:ext uri="{FF2B5EF4-FFF2-40B4-BE49-F238E27FC236}">
                <a16:creationId xmlns:a16="http://schemas.microsoft.com/office/drawing/2014/main" id="{DF76C45C-C8F1-063B-EDE3-41357EFC7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24" y="2545455"/>
            <a:ext cx="525699" cy="57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464D1DC0-6731-66C5-6FD7-23375EA3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832" y="3178396"/>
            <a:ext cx="523509" cy="5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7961E7E-3BCB-C212-F92A-63F18F615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800" y="3866935"/>
            <a:ext cx="485232" cy="5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DD6A9DB9-4120-B243-BC4B-39E72388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45" y="4510069"/>
            <a:ext cx="718142" cy="48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7CD589A-3BF6-99E7-683B-A4934DBC6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082153"/>
            <a:ext cx="1981200" cy="5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">
            <a:extLst>
              <a:ext uri="{FF2B5EF4-FFF2-40B4-BE49-F238E27FC236}">
                <a16:creationId xmlns:a16="http://schemas.microsoft.com/office/drawing/2014/main" id="{32BEA693-590A-E103-3377-CB141DF85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33" y="5719932"/>
            <a:ext cx="888326" cy="6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4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26B8D-CA21-99A5-8EB6-F04B9912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6E8B15-59E5-5774-FA94-B2F5020E9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50304" y="-989093"/>
            <a:ext cx="4405312" cy="1030647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AE22EE-550A-469B-E731-E4081D6E0C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3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NHÓM LỆNH ĐỊNH DẠNG KÍ TỰ: </a:t>
            </a:r>
          </a:p>
        </p:txBody>
      </p:sp>
    </p:spTree>
    <p:extLst>
      <p:ext uri="{BB962C8B-B14F-4D97-AF65-F5344CB8AC3E}">
        <p14:creationId xmlns:p14="http://schemas.microsoft.com/office/powerpoint/2010/main" val="61665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E4C0-45FB-39A3-AA59-9B3CD69B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HIỆN ĐỊNH DẠNG KÍ TỰ: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594F5-26AF-3BFC-9F03-1BA9EA502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5000"/>
            <a:ext cx="10668000" cy="4495800"/>
          </a:xfrm>
        </p:spPr>
        <p:txBody>
          <a:bodyPr/>
          <a:lstStyle/>
          <a:p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Trang 34.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marL="0" lvl="0" indent="0">
              <a:spcBef>
                <a:spcPts val="310"/>
              </a:spcBef>
              <a:spcAft>
                <a:spcPts val="0"/>
              </a:spcAft>
              <a:buSzPts val="1150"/>
              <a:buNone/>
              <a:tabLst>
                <a:tab pos="171450" algn="l"/>
              </a:tabLst>
            </a:pPr>
            <a:endParaRPr lang="en-US" sz="1800" spc="0" dirty="0">
              <a:effectLst/>
              <a:latin typeface="Times New Roman" panose="02020603050405020304" pitchFamily="18" charset="0"/>
              <a:ea typeface="Myriad Pr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4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Bui Duy Phuong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2759AD"/>
      </a:accent1>
      <a:accent2>
        <a:srgbClr val="F27123"/>
      </a:accent2>
      <a:accent3>
        <a:srgbClr val="51B74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Phuong 1">
      <a:majorFont>
        <a:latin typeface="Roboto Condensed ExtraBol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10017</TotalTime>
  <Words>508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Myriad Pro</vt:lpstr>
      <vt:lpstr>Roboto Condensed</vt:lpstr>
      <vt:lpstr>Roboto Condensed ExtraBold</vt:lpstr>
      <vt:lpstr>Times New Roman</vt:lpstr>
      <vt:lpstr>Wingdings</vt:lpstr>
      <vt:lpstr>1_Office Theme</vt:lpstr>
      <vt:lpstr> TIN HỌC 5</vt:lpstr>
      <vt:lpstr>KHỞI ĐỘNG</vt:lpstr>
      <vt:lpstr>Em thích cách trình bày của bạn nào hơn? Tại sao?</vt:lpstr>
      <vt:lpstr>PowerPoint Presentation</vt:lpstr>
      <vt:lpstr>1. NHÓM LỆNH ĐỊNH DẠNG KÍ TỰ: </vt:lpstr>
      <vt:lpstr>1. NHÓM LỆNH ĐỊNH DẠNG KÍ TỰ: </vt:lpstr>
      <vt:lpstr>1. NHÓM LỆNH ĐỊNH DẠNG KÍ TỰ: </vt:lpstr>
      <vt:lpstr>PowerPoint Presentation</vt:lpstr>
      <vt:lpstr>2. THỰC HIỆN ĐỊNH DẠNG KÍ TỰ: </vt:lpstr>
      <vt:lpstr>3.LUYỆN TẬP: </vt:lpstr>
      <vt:lpstr>4. VẬN DỤNG: </vt:lpstr>
      <vt:lpstr>GHI NHỚ</vt:lpstr>
    </vt:vector>
  </TitlesOfParts>
  <Company>9Slide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Nguyễn Thị Bích  Vân</cp:lastModifiedBy>
  <cp:revision>50</cp:revision>
  <dcterms:created xsi:type="dcterms:W3CDTF">2024-01-18T23:50:28Z</dcterms:created>
  <dcterms:modified xsi:type="dcterms:W3CDTF">2024-07-24T15:24:03Z</dcterms:modified>
</cp:coreProperties>
</file>