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6" r:id="rId2"/>
    <p:sldId id="327" r:id="rId3"/>
    <p:sldId id="256" r:id="rId4"/>
    <p:sldId id="293" r:id="rId5"/>
    <p:sldId id="316" r:id="rId6"/>
    <p:sldId id="340" r:id="rId7"/>
    <p:sldId id="341" r:id="rId8"/>
    <p:sldId id="345" r:id="rId9"/>
    <p:sldId id="318" r:id="rId10"/>
    <p:sldId id="343" r:id="rId11"/>
    <p:sldId id="344" r:id="rId12"/>
    <p:sldId id="346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25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FAF51"/>
    <a:srgbClr val="EE9127"/>
    <a:srgbClr val="A8DFAF"/>
    <a:srgbClr val="FEFF00"/>
    <a:srgbClr val="FFC300"/>
    <a:srgbClr val="A58CE7"/>
    <a:srgbClr val="FFFFFF"/>
    <a:srgbClr val="CBEEF0"/>
    <a:srgbClr val="65C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274" autoAdjust="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25/07/2024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612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25/7/2024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333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25/07/2024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25/07/2024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25/07/2024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25/07/2024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25/07/2024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25/07/2024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25/7/2024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25/07/2024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25/07/2024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25/07/2024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25/7/2024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" Target="slide16.xml"/><Relationship Id="rId7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image" Target="../media/image17.gif"/><Relationship Id="rId15" Type="http://schemas.openxmlformats.org/officeDocument/2006/relationships/image" Target="../media/image33.png"/><Relationship Id="rId10" Type="http://schemas.openxmlformats.org/officeDocument/2006/relationships/image" Target="../media/image29.gif"/><Relationship Id="rId4" Type="http://schemas.openxmlformats.org/officeDocument/2006/relationships/image" Target="../media/image15.jpg"/><Relationship Id="rId9" Type="http://schemas.openxmlformats.org/officeDocument/2006/relationships/image" Target="../media/image28.gif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slide" Target="slide9.xml"/><Relationship Id="rId5" Type="http://schemas.openxmlformats.org/officeDocument/2006/relationships/image" Target="../media/image29.gif"/><Relationship Id="rId10" Type="http://schemas.openxmlformats.org/officeDocument/2006/relationships/image" Target="../media/image35.gif"/><Relationship Id="rId4" Type="http://schemas.openxmlformats.org/officeDocument/2006/relationships/image" Target="../media/image15.jpg"/><Relationship Id="rId9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slide" Target="slide7.xml"/><Relationship Id="rId5" Type="http://schemas.openxmlformats.org/officeDocument/2006/relationships/image" Target="../media/image17.gif"/><Relationship Id="rId15" Type="http://schemas.openxmlformats.org/officeDocument/2006/relationships/image" Target="../media/image41.png"/><Relationship Id="rId10" Type="http://schemas.openxmlformats.org/officeDocument/2006/relationships/image" Target="../media/image37.gif"/><Relationship Id="rId4" Type="http://schemas.openxmlformats.org/officeDocument/2006/relationships/image" Target="../media/image15.jpg"/><Relationship Id="rId9" Type="http://schemas.openxmlformats.org/officeDocument/2006/relationships/image" Target="../media/image28.gif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3.png"/><Relationship Id="rId5" Type="http://schemas.openxmlformats.org/officeDocument/2006/relationships/image" Target="../media/image17.gif"/><Relationship Id="rId10" Type="http://schemas.openxmlformats.org/officeDocument/2006/relationships/slide" Target="slide8.xml"/><Relationship Id="rId4" Type="http://schemas.openxmlformats.org/officeDocument/2006/relationships/image" Target="../media/image15.jp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45.png"/><Relationship Id="rId5" Type="http://schemas.openxmlformats.org/officeDocument/2006/relationships/image" Target="../media/image15.jpg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5" y="296024"/>
            <a:ext cx="10031506" cy="525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6629" y="2461846"/>
            <a:ext cx="6831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2138" y="175490"/>
            <a:ext cx="532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Hướng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dẫn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thực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hành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2137" y="660592"/>
            <a:ext cx="732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1: </a:t>
            </a:r>
            <a:r>
              <a:rPr lang="en-US" dirty="0" err="1" smtClean="0"/>
              <a:t>Soạn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dirty="0" smtClean="0"/>
              <a:t> con </a:t>
            </a:r>
            <a:r>
              <a:rPr lang="en-US" dirty="0" err="1" smtClean="0"/>
              <a:t>trỏ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2138" y="1089778"/>
            <a:ext cx="696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2: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dải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Insert.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Illustrations,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Online Picture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hộp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internet </a:t>
            </a:r>
            <a:r>
              <a:rPr lang="en-US" dirty="0" err="1" smtClean="0"/>
              <a:t>như</a:t>
            </a:r>
            <a:r>
              <a:rPr lang="en-US" dirty="0" smtClean="0"/>
              <a:t> ở </a:t>
            </a:r>
            <a:r>
              <a:rPr lang="en-US" dirty="0" err="1" smtClean="0"/>
              <a:t>Hình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011" y="281809"/>
            <a:ext cx="2838249" cy="17594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4969" y="2212687"/>
            <a:ext cx="3703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/>
              <a:t>Bước</a:t>
            </a:r>
            <a:r>
              <a:rPr lang="en-US" b="1" dirty="0" smtClean="0"/>
              <a:t> 3: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hộp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r>
              <a:rPr lang="en-US" dirty="0" smtClean="0"/>
              <a:t> </a:t>
            </a:r>
            <a:r>
              <a:rPr lang="en-US" dirty="0" err="1" smtClean="0"/>
              <a:t>gõ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khoá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kiếm</a:t>
            </a:r>
            <a:r>
              <a:rPr lang="en-US" dirty="0" smtClean="0"/>
              <a:t>, </a:t>
            </a: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 </a:t>
            </a:r>
            <a:r>
              <a:rPr lang="en-US" dirty="0" err="1" smtClean="0"/>
              <a:t>gõ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“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” (</a:t>
            </a:r>
            <a:r>
              <a:rPr lang="en-US" dirty="0" err="1" smtClean="0"/>
              <a:t>Hình</a:t>
            </a:r>
            <a:r>
              <a:rPr lang="en-US" dirty="0" smtClean="0"/>
              <a:t> 5),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Enter.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hộp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6.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508" y="1837893"/>
            <a:ext cx="5061527" cy="2421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0069" y="4319364"/>
            <a:ext cx="651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4: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Insert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0069" y="5025856"/>
            <a:ext cx="651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/>
              <a:t>Bước</a:t>
            </a:r>
            <a:r>
              <a:rPr lang="en-US" b="1" dirty="0" smtClean="0"/>
              <a:t> 5: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thả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mốc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ở </a:t>
            </a:r>
            <a:r>
              <a:rPr lang="en-US" dirty="0" err="1" smtClean="0"/>
              <a:t>Hình</a:t>
            </a:r>
            <a:r>
              <a:rPr lang="en-US" dirty="0" smtClean="0"/>
              <a:t> 7 </a:t>
            </a:r>
            <a:r>
              <a:rPr lang="en-US" dirty="0" err="1" smtClean="0"/>
              <a:t>và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mong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0069" y="6139059"/>
            <a:ext cx="609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6: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tệp</a:t>
            </a:r>
            <a:r>
              <a:rPr lang="en-US" dirty="0" smtClean="0"/>
              <a:t>, </a:t>
            </a: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640" y="4451903"/>
            <a:ext cx="4247014" cy="233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EN ANH TU INTER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5613" y="52251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46289" y="5264057"/>
                <a:ext cx="5208887" cy="7905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 SINH </a:t>
                </a: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19" y="851303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GẤU CON DU LỊCH</a:t>
            </a:r>
            <a:endParaRPr lang="en-US" sz="6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450821" y="2779048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C85C359-96EA-4DDA-845A-B89E5E3D7E5A}"/>
              </a:ext>
            </a:extLst>
          </p:cNvPr>
          <p:cNvSpPr txBox="1"/>
          <p:nvPr/>
        </p:nvSpPr>
        <p:spPr>
          <a:xfrm>
            <a:off x="2577181" y="502292"/>
            <a:ext cx="699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HƯỚNG DẪN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Montserrat Alternates Black" panose="00000A00000000000000" pitchFamily="50" charset="0"/>
              <a:ea typeface="仓耳今楷05-6763 W05" panose="020204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8567" y="1199932"/>
            <a:ext cx="9276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chuyến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du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lịch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của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rất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nhiều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mỗi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lần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bằng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những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kiến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thức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tìm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được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bài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học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đúng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1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câu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hỏi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vượt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qua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liền</a:t>
            </a:r>
            <a:r>
              <a:rPr lang="en-US" sz="3200" b="1" dirty="0">
                <a:latin typeface="Montserrat Alternates Black" panose="00000A00000000000000" pitchFamily="50" charset="0"/>
              </a:rPr>
              <a:t> 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an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toàn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! (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Nếu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sai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nhường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quyền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cho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khác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60" y="213086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560" y="3054383"/>
            <a:ext cx="4708212" cy="4294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137820"/>
            <a:ext cx="13052612" cy="27201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09"/>
            <a:ext cx="11183240" cy="1229887"/>
          </a:xfrm>
          <a:prstGeom prst="rect">
            <a:avLst/>
          </a:prstGeom>
          <a:solidFill>
            <a:srgbClr val="A58CE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1789" y="4137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2296" y="5039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08377" y="51255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56530" y="399619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646" y="1057835"/>
            <a:ext cx="3600838" cy="32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7093" y="696540"/>
            <a:ext cx="1108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chèn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ảnh</a:t>
            </a:r>
            <a:r>
              <a:rPr 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dải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lệnh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dải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lệnh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97786" y="4442963"/>
            <a:ext cx="1584242" cy="602673"/>
          </a:xfrm>
          <a:prstGeom prst="rect">
            <a:avLst/>
          </a:prstGeom>
          <a:solidFill>
            <a:schemeClr val="dk1">
              <a:alpha val="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10332" y="5316520"/>
            <a:ext cx="2023603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84430" y="4402878"/>
            <a:ext cx="1670335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79185" y="5270608"/>
            <a:ext cx="152520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9431" y="4611112"/>
            <a:ext cx="552527" cy="32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7239" y="4649217"/>
            <a:ext cx="504895" cy="285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9782" y="5459396"/>
            <a:ext cx="724001" cy="266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9700" y="5414761"/>
            <a:ext cx="552527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2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  <p:bldP spid="19" grpId="1" animBg="1"/>
      <p:bldP spid="29" grpId="0"/>
      <p:bldP spid="29" grpId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77766" y="6574"/>
            <a:ext cx="24589585" cy="6851426"/>
            <a:chOff x="-19860269" y="181103"/>
            <a:chExt cx="24589585" cy="68514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60269" y="181135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4370" y="4258109"/>
            <a:ext cx="13052612" cy="268958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463936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49724" y="4447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85301" y="44960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2043" y="55401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965873" y="55049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6273" y="1110566"/>
            <a:ext cx="4037055" cy="36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9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xoá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ảnh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ảnh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nhấn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phím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32840" y="4842756"/>
            <a:ext cx="1924989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 Enter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63122" y="5840607"/>
            <a:ext cx="1886407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Ctrl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0168" y="4850041"/>
            <a:ext cx="231447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CC"/>
                </a:solidFill>
                <a:latin typeface="Montserrat Alternates Black" panose="00000A00000000000000" pitchFamily="50" charset="0"/>
              </a:rPr>
              <a:t>C</a:t>
            </a:r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. Tab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49960" y="5907316"/>
            <a:ext cx="2184964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Delete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1 -2.96296E-6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1" grpId="0" animBg="1"/>
      <p:bldP spid="21" grpId="1" animBg="1"/>
      <p:bldP spid="22" grpId="0" animBg="1"/>
      <p:bldP spid="22" grpId="1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3818964"/>
            <a:ext cx="13052612" cy="303903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280550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2290" y="41832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727" y="1474053"/>
            <a:ext cx="3317688" cy="30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chèn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ảnh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</a:rPr>
              <a:t> internet,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lệnh</a:t>
            </a:r>
            <a:r>
              <a:rPr lang="en-US" sz="3600" b="1" dirty="0" smtClean="0">
                <a:solidFill>
                  <a:srgbClr val="002060"/>
                </a:solidFill>
              </a:rPr>
              <a:t> Illustrations </a:t>
            </a:r>
            <a:r>
              <a:rPr lang="en-US" sz="3600" b="1" dirty="0" err="1" smtClean="0">
                <a:solidFill>
                  <a:srgbClr val="002060"/>
                </a:solidFill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lệnh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2617" y="5430689"/>
            <a:ext cx="438211" cy="67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3860" y="4458753"/>
            <a:ext cx="485843" cy="6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9401" y="4480545"/>
            <a:ext cx="600159" cy="59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35803" y="5632565"/>
            <a:ext cx="466790" cy="6858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84317" y="4512598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1375" y="5476997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06488" y="4472858"/>
            <a:ext cx="4683803" cy="799905"/>
          </a:xfrm>
          <a:prstGeom prst="rect">
            <a:avLst/>
          </a:prstGeom>
          <a:solidFill>
            <a:schemeClr val="dk1">
              <a:alpha val="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98794" y="5674077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3298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4192284"/>
            <a:ext cx="13052612" cy="266571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9909" y="4583876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A.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khấu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phông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nền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4137" y="4492861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lập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trình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893" y="4192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66503" y="427500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75" y="1588962"/>
            <a:ext cx="3428057" cy="31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35062" cy="1200329"/>
          </a:xfrm>
          <a:prstGeom prst="rect">
            <a:avLst/>
          </a:prstGeom>
          <a:solidFill>
            <a:srgbClr val="A58CE7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thay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đổi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trí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ảnh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văn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bản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di </a:t>
            </a:r>
            <a:r>
              <a:rPr lang="en-US" sz="3600" b="1" dirty="0" err="1" smtClean="0">
                <a:solidFill>
                  <a:srgbClr val="002060"/>
                </a:solidFill>
              </a:rPr>
              <a:t>chuyển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vị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trí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muốn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vào</a:t>
            </a:r>
            <a:r>
              <a:rPr lang="en-US" sz="3600" b="1" dirty="0" smtClean="0">
                <a:solidFill>
                  <a:srgbClr val="002060"/>
                </a:solidFill>
              </a:rPr>
              <a:t> ?</a:t>
            </a:r>
            <a:endParaRPr lang="en-US" sz="36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3075" y="557939"/>
            <a:ext cx="4520145" cy="3091912"/>
          </a:xfrm>
          <a:prstGeom prst="cloudCallout">
            <a:avLst>
              <a:gd name="adj1" fmla="val -7813"/>
              <a:gd name="adj2" fmla="val 85679"/>
            </a:avLst>
          </a:prstGeom>
          <a:solidFill>
            <a:schemeClr val="bg1"/>
          </a:solidFill>
          <a:ln w="28575">
            <a:solidFill>
              <a:srgbClr val="FF5050"/>
            </a:solidFill>
            <a:prstDash val="sysDash"/>
          </a:ln>
        </p:spPr>
        <p:txBody>
          <a:bodyPr wrap="square">
            <a:spAutoFit/>
          </a:bodyPr>
          <a:lstStyle/>
          <a:p>
            <a:pPr marL="468313" indent="-468313" algn="ctr">
              <a:lnSpc>
                <a:spcPct val="120000"/>
              </a:lnSpc>
              <a:spcAft>
                <a:spcPts val="800"/>
              </a:spcAft>
            </a:pP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1" y="4877568"/>
            <a:ext cx="2004033" cy="1980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53" y="0"/>
            <a:ext cx="4918205" cy="305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370" y="3324386"/>
            <a:ext cx="5026477" cy="329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508" y="1076852"/>
            <a:ext cx="3417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2400" dirty="0">
                <a:solidFill>
                  <a:srgbClr val="AFA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400" dirty="0">
              <a:solidFill>
                <a:srgbClr val="AFA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938" y="2797680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3885" y="18543"/>
            <a:ext cx="9125472" cy="20488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38517" y="4643921"/>
            <a:ext cx="9137179" cy="76038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C.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Minh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946" y="3786006"/>
            <a:ext cx="9125600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B.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Minh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725259" y="5639291"/>
            <a:ext cx="9143235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Huyền</a:t>
            </a:r>
            <a:r>
              <a:rPr lang="en-US" sz="3200" dirty="0">
                <a:solidFill>
                  <a:srgbClr val="0070C0"/>
                </a:solidFill>
              </a:rPr>
              <a:t>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3640" y="2969330"/>
            <a:ext cx="9123311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A.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Huyền</a:t>
            </a:r>
            <a:r>
              <a:rPr lang="en-US" sz="3200" dirty="0">
                <a:solidFill>
                  <a:srgbClr val="0070C0"/>
                </a:solidFill>
              </a:rPr>
              <a:t>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34153" y="2228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86010" y="5571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9357" y="34858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09357" y="462026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68539" y="-227295"/>
            <a:ext cx="3082018" cy="28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44333" y="45457"/>
            <a:ext cx="8924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chương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Minh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Huyền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huyền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nháy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đâu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67" y="282551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" y="2410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8457" y="331354"/>
            <a:ext cx="10768175" cy="5903773"/>
            <a:chOff x="2345407" y="2222465"/>
            <a:chExt cx="8081682" cy="1013526"/>
          </a:xfrm>
        </p:grpSpPr>
        <p:sp>
          <p:nvSpPr>
            <p:cNvPr id="23" name="Rounded Rectangle 22"/>
            <p:cNvSpPr/>
            <p:nvPr/>
          </p:nvSpPr>
          <p:spPr>
            <a:xfrm>
              <a:off x="2345407" y="2222465"/>
              <a:ext cx="8081682" cy="1013526"/>
            </a:xfrm>
            <a:prstGeom prst="roundRect">
              <a:avLst/>
            </a:prstGeom>
            <a:solidFill>
              <a:schemeClr val="bg1"/>
            </a:solidFill>
            <a:ln w="762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82" y="942109"/>
            <a:ext cx="7180424" cy="39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7058" y="1371600"/>
            <a:ext cx="5190566" cy="214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TẠM BIỆT CÁC EM HỌC SINH!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27502" y="1267678"/>
            <a:ext cx="9360418" cy="226325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E_Bài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sz="4800" b="1" dirty="0" smtClean="0">
                <a:latin typeface="Times New Roman" panose="02020603050405020304" charset="0"/>
                <a:cs typeface="Times New Roman" panose="02020603050405020304" charset="0"/>
              </a:rPr>
              <a:t>THỰC HÀNH CHÈN ẢNH </a:t>
            </a:r>
            <a:br>
              <a:rPr lang="en-US" altLang="vi-VN" sz="48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sz="4800" b="1" dirty="0" smtClean="0">
                <a:latin typeface="Times New Roman" panose="02020603050405020304" charset="0"/>
                <a:cs typeface="Times New Roman" panose="02020603050405020304" charset="0"/>
              </a:rPr>
              <a:t>VÀO VĂN BẢN</a:t>
            </a:r>
            <a:endParaRPr lang="en-US" alt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5613" y="52251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069882" y="5264057"/>
                <a:ext cx="3874260" cy="7905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 HÀNH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58794" y="1688123"/>
            <a:ext cx="9045526" cy="661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07102" y="22710"/>
            <a:ext cx="9580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THỰC HÀNH CHÈN ẢNH CÓ TRONG MÁY TÍNH VÀO VĂN BẢN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77" y="2493881"/>
            <a:ext cx="10221959" cy="24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58794" y="1688123"/>
            <a:ext cx="9045526" cy="661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07102" y="22710"/>
            <a:ext cx="9580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THỰC HÀNH CHÈN ẢNH CÓ TRONG MÁY TÍNH VÀO VĂN BẢN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986" y="1099928"/>
            <a:ext cx="8787539" cy="5744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1" y="4982705"/>
            <a:ext cx="2278737" cy="136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914" y="6349947"/>
            <a:ext cx="1898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VIDEO HƯỚNG DẪN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EN ANH COTRONG MAY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5613" y="52251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475111" y="5264057"/>
                <a:ext cx="5299477" cy="7905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 SINH THỰC </a:t>
                </a: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3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18896" y="82381"/>
            <a:ext cx="9873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2. </a:t>
            </a:r>
            <a:r>
              <a:rPr lang="en-US" sz="3200" b="1" dirty="0"/>
              <a:t>THỰC HÀNH CHÈN ẢNH </a:t>
            </a:r>
            <a:r>
              <a:rPr lang="en-US" sz="3200" b="1" dirty="0" smtClean="0"/>
              <a:t>ĐƯỢC TÌM TỪ INTERNET VÀO </a:t>
            </a:r>
            <a:r>
              <a:rPr lang="en-US" sz="3200" b="1" dirty="0"/>
              <a:t>VĂN BẢN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99" y="1580269"/>
            <a:ext cx="9735909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Widescreen</PresentationFormat>
  <Paragraphs>49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Bookman Old Style</vt:lpstr>
      <vt:lpstr>Cambria</vt:lpstr>
      <vt:lpstr>Montserrat Alternates Black</vt:lpstr>
      <vt:lpstr>Segoe UI</vt:lpstr>
      <vt:lpstr>Times New Roman</vt:lpstr>
      <vt:lpstr>Verdana</vt:lpstr>
      <vt:lpstr>幼圆</vt:lpstr>
      <vt:lpstr>仓耳今楷05-6763 W05</vt:lpstr>
      <vt:lpstr>Trở lại Trường học 16x9</vt:lpstr>
      <vt:lpstr>PowerPoint Presentation</vt:lpstr>
      <vt:lpstr>PowerPoint Presentation</vt:lpstr>
      <vt:lpstr>Chủ đề E_Bài 3: THỰC HÀNH CHÈN ẢNH  VÀO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2013-07-31T01:43:00Z</dcterms:created>
  <dcterms:modified xsi:type="dcterms:W3CDTF">2024-07-25T07:39:34Z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