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5" r:id="rId3"/>
    <p:sldId id="257" r:id="rId4"/>
    <p:sldId id="259" r:id="rId5"/>
    <p:sldId id="258" r:id="rId6"/>
    <p:sldId id="260" r:id="rId7"/>
    <p:sldId id="261" r:id="rId8"/>
    <p:sldId id="262" r:id="rId9"/>
    <p:sldId id="284" r:id="rId10"/>
    <p:sldId id="263" r:id="rId11"/>
    <p:sldId id="268" r:id="rId12"/>
    <p:sldId id="286" r:id="rId13"/>
    <p:sldId id="273" r:id="rId14"/>
  </p:sldIdLst>
  <p:sldSz cx="18288000" cy="10287000"/>
  <p:notesSz cx="6858000" cy="9144000"/>
  <p:embeddedFontLst>
    <p:embeddedFont>
      <p:font typeface="Bitter" panose="020B0604020202020204" charset="0"/>
      <p:regular r:id="rId16"/>
      <p:bold r:id="rId17"/>
      <p:italic r:id="rId18"/>
      <p:boldItalic r:id="rId19"/>
    </p:embeddedFont>
    <p:embeddedFont>
      <p:font typeface="Book Antiqua" panose="020406020503050303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jhDWF2E6sAREpeNVxjPagQp7de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C89364-00BA-481D-8F4C-218EC7D58B25}">
  <a:tblStyle styleId="{C0C89364-00BA-481D-8F4C-218EC7D58B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8284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0270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529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9C9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10404" r="5071"/>
          <a:stretch/>
        </p:blipFill>
        <p:spPr>
          <a:xfrm>
            <a:off x="446049" y="399821"/>
            <a:ext cx="18912467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74277">
            <a:off x="838850" y="6904919"/>
            <a:ext cx="2074521" cy="307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009379">
            <a:off x="16738821" y="341416"/>
            <a:ext cx="216214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2252250" y="3387395"/>
            <a:ext cx="13192218" cy="232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 dirty="0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HƯỚNG DẪN HỌC TIN LỚP 5</a:t>
            </a: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5E7F73"/>
                </a:solidFill>
                <a:latin typeface="Bitter"/>
                <a:sym typeface="Bitter"/>
              </a:rPr>
              <a:t>BỘ SÁCH CÁNH DIỀU</a:t>
            </a:r>
            <a:endParaRPr sz="7200" dirty="0"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690236">
            <a:off x="886725" y="7052339"/>
            <a:ext cx="1550267" cy="4487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9C9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3457" y="4398121"/>
            <a:ext cx="9307837" cy="7713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8"/>
          <p:cNvPicPr preferRelativeResize="0"/>
          <p:nvPr/>
        </p:nvPicPr>
        <p:blipFill rotWithShape="1">
          <a:blip r:embed="rId4">
            <a:alphaModFix/>
          </a:blip>
          <a:srcRect l="24167" t="4446" r="23959" b="4628"/>
          <a:stretch/>
        </p:blipFill>
        <p:spPr>
          <a:xfrm>
            <a:off x="592800" y="3621144"/>
            <a:ext cx="6339200" cy="625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043622">
            <a:off x="-153130" y="535249"/>
            <a:ext cx="3022508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8"/>
          <p:cNvSpPr txBox="1"/>
          <p:nvPr/>
        </p:nvSpPr>
        <p:spPr>
          <a:xfrm>
            <a:off x="1358124" y="5440774"/>
            <a:ext cx="4791438" cy="360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 dirty="0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VẬN DỤNG</a:t>
            </a:r>
            <a:endParaRPr sz="9600" dirty="0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583FD048-B964-4D30-B780-80DEC2E6DBF4}"/>
              </a:ext>
            </a:extLst>
          </p:cNvPr>
          <p:cNvSpPr/>
          <p:nvPr/>
        </p:nvSpPr>
        <p:spPr>
          <a:xfrm>
            <a:off x="7134932" y="754653"/>
            <a:ext cx="10560268" cy="9372242"/>
          </a:xfrm>
          <a:custGeom>
            <a:avLst/>
            <a:gdLst/>
            <a:ahLst/>
            <a:cxnLst/>
            <a:rect l="l" t="t" r="r" b="b"/>
            <a:pathLst>
              <a:path w="1960843" h="1740249">
                <a:moveTo>
                  <a:pt x="0" y="0"/>
                </a:moveTo>
                <a:lnTo>
                  <a:pt x="1960843" y="0"/>
                </a:lnTo>
                <a:lnTo>
                  <a:pt x="1960843" y="1740249"/>
                </a:lnTo>
                <a:lnTo>
                  <a:pt x="0" y="17402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9C9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581967">
            <a:off x="16640191" y="8559447"/>
            <a:ext cx="1381606" cy="152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552616">
            <a:off x="16396088" y="-4520"/>
            <a:ext cx="1869812" cy="1822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37;p20">
            <a:extLst>
              <a:ext uri="{FF2B5EF4-FFF2-40B4-BE49-F238E27FC236}">
                <a16:creationId xmlns:a16="http://schemas.microsoft.com/office/drawing/2014/main" id="{ACC161B4-E11F-4B78-8247-90C10C9032C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4686" t="16725" r="19127" b="14189"/>
          <a:stretch/>
        </p:blipFill>
        <p:spPr>
          <a:xfrm>
            <a:off x="0" y="260340"/>
            <a:ext cx="16634019" cy="97663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86;p6">
            <a:extLst>
              <a:ext uri="{FF2B5EF4-FFF2-40B4-BE49-F238E27FC236}">
                <a16:creationId xmlns:a16="http://schemas.microsoft.com/office/drawing/2014/main" id="{70B0F5E6-2D2A-4BB5-BE33-BC778B311A28}"/>
              </a:ext>
            </a:extLst>
          </p:cNvPr>
          <p:cNvSpPr txBox="1"/>
          <p:nvPr/>
        </p:nvSpPr>
        <p:spPr>
          <a:xfrm>
            <a:off x="2659007" y="4885718"/>
            <a:ext cx="1371497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Freeform 37">
            <a:extLst>
              <a:ext uri="{FF2B5EF4-FFF2-40B4-BE49-F238E27FC236}">
                <a16:creationId xmlns:a16="http://schemas.microsoft.com/office/drawing/2014/main" id="{BE80A2DF-D7CF-484D-806B-7703A0EAE505}"/>
              </a:ext>
            </a:extLst>
          </p:cNvPr>
          <p:cNvSpPr/>
          <p:nvPr/>
        </p:nvSpPr>
        <p:spPr>
          <a:xfrm>
            <a:off x="2039905" y="5815720"/>
            <a:ext cx="619102" cy="668970"/>
          </a:xfrm>
          <a:custGeom>
            <a:avLst/>
            <a:gdLst/>
            <a:ahLst/>
            <a:cxnLst/>
            <a:rect l="l" t="t" r="r" b="b"/>
            <a:pathLst>
              <a:path w="782567" h="845602">
                <a:moveTo>
                  <a:pt x="0" y="0"/>
                </a:moveTo>
                <a:lnTo>
                  <a:pt x="782566" y="0"/>
                </a:lnTo>
                <a:lnTo>
                  <a:pt x="782566" y="845603"/>
                </a:lnTo>
                <a:lnTo>
                  <a:pt x="0" y="8456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37">
            <a:extLst>
              <a:ext uri="{FF2B5EF4-FFF2-40B4-BE49-F238E27FC236}">
                <a16:creationId xmlns:a16="http://schemas.microsoft.com/office/drawing/2014/main" id="{CA6C8B11-CB66-43A1-89B0-069B8AF3CAC2}"/>
              </a:ext>
            </a:extLst>
          </p:cNvPr>
          <p:cNvSpPr/>
          <p:nvPr/>
        </p:nvSpPr>
        <p:spPr>
          <a:xfrm>
            <a:off x="2023909" y="6634275"/>
            <a:ext cx="619102" cy="668970"/>
          </a:xfrm>
          <a:custGeom>
            <a:avLst/>
            <a:gdLst/>
            <a:ahLst/>
            <a:cxnLst/>
            <a:rect l="l" t="t" r="r" b="b"/>
            <a:pathLst>
              <a:path w="782567" h="845602">
                <a:moveTo>
                  <a:pt x="0" y="0"/>
                </a:moveTo>
                <a:lnTo>
                  <a:pt x="782566" y="0"/>
                </a:lnTo>
                <a:lnTo>
                  <a:pt x="782566" y="845603"/>
                </a:lnTo>
                <a:lnTo>
                  <a:pt x="0" y="8456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37">
            <a:extLst>
              <a:ext uri="{FF2B5EF4-FFF2-40B4-BE49-F238E27FC236}">
                <a16:creationId xmlns:a16="http://schemas.microsoft.com/office/drawing/2014/main" id="{0D284366-B1FF-43D8-A7FC-E4EA8B2F3453}"/>
              </a:ext>
            </a:extLst>
          </p:cNvPr>
          <p:cNvSpPr/>
          <p:nvPr/>
        </p:nvSpPr>
        <p:spPr>
          <a:xfrm>
            <a:off x="2023909" y="8071561"/>
            <a:ext cx="619102" cy="668970"/>
          </a:xfrm>
          <a:custGeom>
            <a:avLst/>
            <a:gdLst/>
            <a:ahLst/>
            <a:cxnLst/>
            <a:rect l="l" t="t" r="r" b="b"/>
            <a:pathLst>
              <a:path w="782567" h="845602">
                <a:moveTo>
                  <a:pt x="0" y="0"/>
                </a:moveTo>
                <a:lnTo>
                  <a:pt x="782566" y="0"/>
                </a:lnTo>
                <a:lnTo>
                  <a:pt x="782566" y="845603"/>
                </a:lnTo>
                <a:lnTo>
                  <a:pt x="0" y="8456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8EAA2D-F04C-CB8A-9765-64C72DA1282B}"/>
              </a:ext>
            </a:extLst>
          </p:cNvPr>
          <p:cNvSpPr txBox="1"/>
          <p:nvPr/>
        </p:nvSpPr>
        <p:spPr>
          <a:xfrm>
            <a:off x="3344960" y="7926079"/>
            <a:ext cx="108870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https://quizizz.com/admin/quiz/6698830ab26da27d7acc4384?source=quiz_share</a:t>
            </a:r>
          </a:p>
        </p:txBody>
      </p:sp>
      <p:pic>
        <p:nvPicPr>
          <p:cNvPr id="1026" name="Picture 2" descr="Hướng dẫn sử dụng Quizizz - Công cụ hỗ trợ kiểm tra đánh giá - Cẩm nang Dạy  học - Cẩm nang Giáo dục">
            <a:extLst>
              <a:ext uri="{FF2B5EF4-FFF2-40B4-BE49-F238E27FC236}">
                <a16:creationId xmlns:a16="http://schemas.microsoft.com/office/drawing/2014/main" id="{3055A537-3064-1BDF-4173-E65F66FEF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08" y="945276"/>
            <a:ext cx="13052329" cy="68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581967">
            <a:off x="16640191" y="8559447"/>
            <a:ext cx="1381606" cy="152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552616">
            <a:off x="16396088" y="-4520"/>
            <a:ext cx="1869812" cy="1822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37;p20">
            <a:extLst>
              <a:ext uri="{FF2B5EF4-FFF2-40B4-BE49-F238E27FC236}">
                <a16:creationId xmlns:a16="http://schemas.microsoft.com/office/drawing/2014/main" id="{ACC161B4-E11F-4B78-8247-90C10C9032C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4686" t="16725" r="19127" b="14189"/>
          <a:stretch/>
        </p:blipFill>
        <p:spPr>
          <a:xfrm>
            <a:off x="0" y="260340"/>
            <a:ext cx="16634019" cy="976631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86;p6">
            <a:extLst>
              <a:ext uri="{FF2B5EF4-FFF2-40B4-BE49-F238E27FC236}">
                <a16:creationId xmlns:a16="http://schemas.microsoft.com/office/drawing/2014/main" id="{917B33A7-DA17-4E7A-A455-5EB483591DA5}"/>
              </a:ext>
            </a:extLst>
          </p:cNvPr>
          <p:cNvSpPr txBox="1"/>
          <p:nvPr/>
        </p:nvSpPr>
        <p:spPr>
          <a:xfrm>
            <a:off x="2659008" y="1182755"/>
            <a:ext cx="1149739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Bạn</a:t>
            </a:r>
            <a:r>
              <a:rPr lang="en-US" sz="3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Hiền</a:t>
            </a:r>
            <a:r>
              <a:rPr lang="en-US" sz="3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đã</a:t>
            </a:r>
            <a:r>
              <a:rPr lang="en-US" sz="3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tạo</a:t>
            </a:r>
            <a:r>
              <a:rPr lang="en-US" sz="3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tệp</a:t>
            </a:r>
            <a:r>
              <a:rPr lang="en-US" sz="3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văn</a:t>
            </a:r>
            <a:r>
              <a:rPr lang="en-US" sz="3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bản</a:t>
            </a:r>
            <a:r>
              <a:rPr lang="en-US" sz="3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Cách</a:t>
            </a:r>
            <a:r>
              <a:rPr lang="en-US" sz="3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gõ</a:t>
            </a:r>
            <a:r>
              <a:rPr lang="en-US" sz="3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chữ</a:t>
            </a:r>
            <a:r>
              <a:rPr lang="en-US" sz="3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hoa</a:t>
            </a:r>
            <a:r>
              <a:rPr lang="en-US" sz="3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và</a:t>
            </a:r>
            <a:r>
              <a:rPr lang="en-US" sz="3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nhờ</a:t>
            </a:r>
            <a:r>
              <a:rPr lang="en-US" sz="3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em</a:t>
            </a:r>
            <a:r>
              <a:rPr lang="en-US" sz="3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sửa</a:t>
            </a:r>
            <a:r>
              <a:rPr lang="en-US" sz="3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. </a:t>
            </a:r>
            <a:r>
              <a:rPr lang="en-US" sz="32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Nội</a:t>
            </a:r>
            <a:r>
              <a:rPr lang="en-US" sz="3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dung </a:t>
            </a:r>
            <a:r>
              <a:rPr lang="en-US" sz="32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tệp</a:t>
            </a:r>
            <a:r>
              <a:rPr lang="en-US" sz="3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như</a:t>
            </a:r>
            <a:r>
              <a:rPr lang="en-US" sz="3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sau</a:t>
            </a:r>
            <a:r>
              <a:rPr lang="en-US" sz="3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:</a:t>
            </a:r>
            <a:endParaRPr sz="32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Google Shape;186;p6">
            <a:extLst>
              <a:ext uri="{FF2B5EF4-FFF2-40B4-BE49-F238E27FC236}">
                <a16:creationId xmlns:a16="http://schemas.microsoft.com/office/drawing/2014/main" id="{70B0F5E6-2D2A-4BB5-BE33-BC778B311A28}"/>
              </a:ext>
            </a:extLst>
          </p:cNvPr>
          <p:cNvSpPr txBox="1"/>
          <p:nvPr/>
        </p:nvSpPr>
        <p:spPr>
          <a:xfrm>
            <a:off x="2659007" y="4885718"/>
            <a:ext cx="13714979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Trong</a:t>
            </a:r>
            <a:r>
              <a:rPr lang="en-US" sz="32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tệp</a:t>
            </a:r>
            <a:r>
              <a:rPr lang="en-US" sz="32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của</a:t>
            </a:r>
            <a:r>
              <a:rPr lang="en-US" sz="32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bạn</a:t>
            </a:r>
            <a:r>
              <a:rPr lang="en-US" sz="32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Hiền</a:t>
            </a:r>
            <a:r>
              <a:rPr lang="en-US" sz="32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, </a:t>
            </a:r>
            <a:r>
              <a:rPr lang="en-US" sz="3200" b="1" i="0" u="none" strike="noStrike" cap="none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em</a:t>
            </a:r>
            <a:r>
              <a:rPr lang="en-US" sz="32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hãy</a:t>
            </a:r>
            <a:r>
              <a:rPr lang="en-US" sz="32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thực</a:t>
            </a:r>
            <a:r>
              <a:rPr lang="en-US" sz="32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hiện</a:t>
            </a:r>
            <a:r>
              <a:rPr lang="en-US" sz="32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các</a:t>
            </a:r>
            <a:r>
              <a:rPr lang="en-US" sz="32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thao</a:t>
            </a:r>
            <a:r>
              <a:rPr lang="en-US" sz="32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tác</a:t>
            </a:r>
            <a:r>
              <a:rPr lang="en-US" sz="32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sau</a:t>
            </a:r>
            <a:r>
              <a:rPr lang="en-US" sz="32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Bitter"/>
                <a:cs typeface="Bitter"/>
                <a:sym typeface="Bitter"/>
              </a:rPr>
              <a:t>: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Thêm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dòng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“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Cách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gõ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chữ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hoa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”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Sao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chép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nội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dung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văn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bản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bạn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Hiền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đã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gõ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xuống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bên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dưới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dòng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mới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thêm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.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Trong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văn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bản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mới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,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hãy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xóa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và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di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chuyển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các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dòng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cần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thiết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để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nhận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được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nội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dung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là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cách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gõ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văn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bản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bằng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chữ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hoa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sym typeface="Bitter"/>
              </a:rPr>
              <a:t>.</a:t>
            </a:r>
            <a:endParaRPr sz="32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B0620-B0FF-4269-B220-19C1700ABC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522" y="2786611"/>
            <a:ext cx="13039965" cy="1972578"/>
          </a:xfrm>
          <a:prstGeom prst="rect">
            <a:avLst/>
          </a:prstGeom>
        </p:spPr>
      </p:pic>
      <p:sp>
        <p:nvSpPr>
          <p:cNvPr id="14" name="Freeform 37">
            <a:extLst>
              <a:ext uri="{FF2B5EF4-FFF2-40B4-BE49-F238E27FC236}">
                <a16:creationId xmlns:a16="http://schemas.microsoft.com/office/drawing/2014/main" id="{BE80A2DF-D7CF-484D-806B-7703A0EAE505}"/>
              </a:ext>
            </a:extLst>
          </p:cNvPr>
          <p:cNvSpPr/>
          <p:nvPr/>
        </p:nvSpPr>
        <p:spPr>
          <a:xfrm>
            <a:off x="2039905" y="5815720"/>
            <a:ext cx="619102" cy="668970"/>
          </a:xfrm>
          <a:custGeom>
            <a:avLst/>
            <a:gdLst/>
            <a:ahLst/>
            <a:cxnLst/>
            <a:rect l="l" t="t" r="r" b="b"/>
            <a:pathLst>
              <a:path w="782567" h="845602">
                <a:moveTo>
                  <a:pt x="0" y="0"/>
                </a:moveTo>
                <a:lnTo>
                  <a:pt x="782566" y="0"/>
                </a:lnTo>
                <a:lnTo>
                  <a:pt x="782566" y="845603"/>
                </a:lnTo>
                <a:lnTo>
                  <a:pt x="0" y="8456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37">
            <a:extLst>
              <a:ext uri="{FF2B5EF4-FFF2-40B4-BE49-F238E27FC236}">
                <a16:creationId xmlns:a16="http://schemas.microsoft.com/office/drawing/2014/main" id="{CA6C8B11-CB66-43A1-89B0-069B8AF3CAC2}"/>
              </a:ext>
            </a:extLst>
          </p:cNvPr>
          <p:cNvSpPr/>
          <p:nvPr/>
        </p:nvSpPr>
        <p:spPr>
          <a:xfrm>
            <a:off x="2023909" y="6634275"/>
            <a:ext cx="619102" cy="668970"/>
          </a:xfrm>
          <a:custGeom>
            <a:avLst/>
            <a:gdLst/>
            <a:ahLst/>
            <a:cxnLst/>
            <a:rect l="l" t="t" r="r" b="b"/>
            <a:pathLst>
              <a:path w="782567" h="845602">
                <a:moveTo>
                  <a:pt x="0" y="0"/>
                </a:moveTo>
                <a:lnTo>
                  <a:pt x="782566" y="0"/>
                </a:lnTo>
                <a:lnTo>
                  <a:pt x="782566" y="845603"/>
                </a:lnTo>
                <a:lnTo>
                  <a:pt x="0" y="8456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37">
            <a:extLst>
              <a:ext uri="{FF2B5EF4-FFF2-40B4-BE49-F238E27FC236}">
                <a16:creationId xmlns:a16="http://schemas.microsoft.com/office/drawing/2014/main" id="{0D284366-B1FF-43D8-A7FC-E4EA8B2F3453}"/>
              </a:ext>
            </a:extLst>
          </p:cNvPr>
          <p:cNvSpPr/>
          <p:nvPr/>
        </p:nvSpPr>
        <p:spPr>
          <a:xfrm>
            <a:off x="2023909" y="8071561"/>
            <a:ext cx="619102" cy="668970"/>
          </a:xfrm>
          <a:custGeom>
            <a:avLst/>
            <a:gdLst/>
            <a:ahLst/>
            <a:cxnLst/>
            <a:rect l="l" t="t" r="r" b="b"/>
            <a:pathLst>
              <a:path w="782567" h="845602">
                <a:moveTo>
                  <a:pt x="0" y="0"/>
                </a:moveTo>
                <a:lnTo>
                  <a:pt x="782566" y="0"/>
                </a:lnTo>
                <a:lnTo>
                  <a:pt x="782566" y="845603"/>
                </a:lnTo>
                <a:lnTo>
                  <a:pt x="0" y="8456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1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9C9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18"/>
          <p:cNvPicPr preferRelativeResize="0"/>
          <p:nvPr/>
        </p:nvPicPr>
        <p:blipFill rotWithShape="1">
          <a:blip r:embed="rId3">
            <a:alphaModFix/>
          </a:blip>
          <a:srcRect l="14136" t="15253" r="14500" b="19112"/>
          <a:stretch/>
        </p:blipFill>
        <p:spPr>
          <a:xfrm>
            <a:off x="2501100" y="1536374"/>
            <a:ext cx="13167987" cy="798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776798">
            <a:off x="9856244" y="-3121404"/>
            <a:ext cx="2776761" cy="723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967889">
            <a:off x="16434012" y="5634135"/>
            <a:ext cx="3022508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71366" flipH="1">
            <a:off x="749568" y="6731179"/>
            <a:ext cx="2346524" cy="5710568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8"/>
          <p:cNvSpPr txBox="1"/>
          <p:nvPr/>
        </p:nvSpPr>
        <p:spPr>
          <a:xfrm>
            <a:off x="4552357" y="2458869"/>
            <a:ext cx="9812013" cy="186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60" b="1" i="0" u="none" strike="noStrike" cap="none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Thank you!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9C9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10404" r="5071"/>
          <a:stretch/>
        </p:blipFill>
        <p:spPr>
          <a:xfrm>
            <a:off x="446049" y="399821"/>
            <a:ext cx="18912467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74277">
            <a:off x="1262730" y="2853175"/>
            <a:ext cx="2074521" cy="307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009379">
            <a:off x="16738821" y="341416"/>
            <a:ext cx="216214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6082154" y="4547023"/>
            <a:ext cx="3829334" cy="151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99" b="0" i="0" u="none" strike="noStrike" cap="none" dirty="0" err="1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Bài</a:t>
            </a:r>
            <a:r>
              <a:rPr lang="en-US" sz="9399" b="0" i="0" u="none" strike="noStrike" cap="none" dirty="0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 2</a:t>
            </a:r>
            <a:endParaRPr dirty="0"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690236">
            <a:off x="886725" y="7052339"/>
            <a:ext cx="1550267" cy="448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728098">
            <a:off x="9979426" y="1307368"/>
            <a:ext cx="1978152" cy="363874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92;p1">
            <a:extLst>
              <a:ext uri="{FF2B5EF4-FFF2-40B4-BE49-F238E27FC236}">
                <a16:creationId xmlns:a16="http://schemas.microsoft.com/office/drawing/2014/main" id="{6BF7502D-AA18-4DDA-9C4D-7DBDAB5C8AC9}"/>
              </a:ext>
            </a:extLst>
          </p:cNvPr>
          <p:cNvSpPr txBox="1"/>
          <p:nvPr/>
        </p:nvSpPr>
        <p:spPr>
          <a:xfrm>
            <a:off x="1957090" y="5995378"/>
            <a:ext cx="12079158" cy="174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THỰC HÀNH XÓA VÀ DI CHUYỂN KHỐI VĂN BẢN</a:t>
            </a:r>
            <a:endParaRPr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2E24F-C4AE-78A5-C0A8-EDECC7E77DAC}"/>
              </a:ext>
            </a:extLst>
          </p:cNvPr>
          <p:cNvSpPr txBox="1"/>
          <p:nvPr/>
        </p:nvSpPr>
        <p:spPr>
          <a:xfrm>
            <a:off x="2442918" y="3807143"/>
            <a:ext cx="10094118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 ĐỀ E. ỨNG DỤNG TIN HỌC</a:t>
            </a:r>
            <a:endParaRPr lang="en-US" sz="32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3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9C9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l="28358" t="14102" r="28358" b="14094"/>
          <a:stretch/>
        </p:blipFill>
        <p:spPr>
          <a:xfrm>
            <a:off x="4682493" y="2731013"/>
            <a:ext cx="9144839" cy="6346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02960">
            <a:off x="14905826" y="485658"/>
            <a:ext cx="1529698" cy="335192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6486851" y="871229"/>
            <a:ext cx="13053351" cy="157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0" b="1" i="0" u="none" strike="noStrike" cap="none" dirty="0" err="1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Mục</a:t>
            </a:r>
            <a:r>
              <a:rPr lang="en-US" sz="9500" b="1" i="0" u="none" strike="noStrike" cap="none" dirty="0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9500" b="1" i="0" u="none" strike="noStrike" cap="none" dirty="0" err="1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tiêu</a:t>
            </a:r>
            <a:r>
              <a:rPr lang="en-US" sz="9500" b="1" i="0" u="none" strike="noStrike" cap="none" dirty="0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:</a:t>
            </a:r>
            <a:endParaRPr dirty="0"/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194322">
            <a:off x="4675575" y="7287730"/>
            <a:ext cx="1376486" cy="271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>
            <a:off x="5169150" y="4408258"/>
            <a:ext cx="7949699" cy="299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    </a:t>
            </a:r>
            <a:r>
              <a:rPr lang="en-US" sz="5400" b="0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Thực</a:t>
            </a:r>
            <a:r>
              <a:rPr lang="en-US" sz="5400" b="0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5400" b="0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hiện</a:t>
            </a:r>
            <a:r>
              <a:rPr lang="en-US" sz="5400" b="0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5400" b="0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thành</a:t>
            </a:r>
            <a:r>
              <a:rPr lang="en-US" sz="5400" b="0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5400" b="0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thạo</a:t>
            </a:r>
            <a:r>
              <a:rPr lang="en-US" sz="5400" b="0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5400" b="0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các</a:t>
            </a:r>
            <a:r>
              <a:rPr lang="en-US" sz="5400" b="0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5400" b="0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thao</a:t>
            </a:r>
            <a:r>
              <a:rPr lang="en-US" sz="5400" b="0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5400" b="0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tác</a:t>
            </a:r>
            <a:r>
              <a:rPr lang="en-US" sz="5400" b="0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5400" b="0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chọn</a:t>
            </a:r>
            <a:r>
              <a:rPr lang="en-US" sz="5400" b="0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, </a:t>
            </a:r>
            <a:r>
              <a:rPr lang="en-US" sz="5400" b="0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xóa</a:t>
            </a:r>
            <a:r>
              <a:rPr lang="en-US" sz="5400" b="0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5400" b="0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và</a:t>
            </a:r>
            <a:r>
              <a:rPr lang="en-US" sz="5400" b="0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di </a:t>
            </a:r>
            <a:r>
              <a:rPr lang="en-US" sz="5400" b="0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chuyển</a:t>
            </a:r>
            <a:r>
              <a:rPr lang="en-US" sz="5400" b="0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5400" b="0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khối</a:t>
            </a:r>
            <a:r>
              <a:rPr lang="en-US" sz="5400" b="0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5400" b="0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văn</a:t>
            </a:r>
            <a:r>
              <a:rPr lang="en-US" sz="5400" b="0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5400" b="0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bản</a:t>
            </a:r>
            <a:r>
              <a:rPr lang="en-US" sz="5400" b="0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.</a:t>
            </a:r>
            <a:endParaRPr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9C9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4"/>
          <p:cNvGrpSpPr/>
          <p:nvPr/>
        </p:nvGrpSpPr>
        <p:grpSpPr>
          <a:xfrm>
            <a:off x="7771874" y="5245470"/>
            <a:ext cx="10516126" cy="5041530"/>
            <a:chOff x="0" y="-38100"/>
            <a:chExt cx="2769679" cy="1327810"/>
          </a:xfrm>
        </p:grpSpPr>
        <p:sp>
          <p:nvSpPr>
            <p:cNvPr id="157" name="Google Shape;157;p4"/>
            <p:cNvSpPr/>
            <p:nvPr/>
          </p:nvSpPr>
          <p:spPr>
            <a:xfrm>
              <a:off x="0" y="0"/>
              <a:ext cx="2769679" cy="1289710"/>
            </a:xfrm>
            <a:custGeom>
              <a:avLst/>
              <a:gdLst/>
              <a:ahLst/>
              <a:cxnLst/>
              <a:rect l="l" t="t" r="r" b="b"/>
              <a:pathLst>
                <a:path w="2769679" h="1289710" extrusionOk="0">
                  <a:moveTo>
                    <a:pt x="0" y="0"/>
                  </a:moveTo>
                  <a:lnTo>
                    <a:pt x="2769679" y="0"/>
                  </a:lnTo>
                  <a:lnTo>
                    <a:pt x="2769679" y="1289710"/>
                  </a:lnTo>
                  <a:lnTo>
                    <a:pt x="0" y="1289710"/>
                  </a:lnTo>
                  <a:close/>
                </a:path>
              </a:pathLst>
            </a:custGeom>
            <a:solidFill>
              <a:srgbClr val="5E7F73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Google Shape;158;p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9" name="Google Shape;159;p4"/>
          <p:cNvPicPr preferRelativeResize="0"/>
          <p:nvPr/>
        </p:nvPicPr>
        <p:blipFill rotWithShape="1">
          <a:blip r:embed="rId3">
            <a:alphaModFix/>
          </a:blip>
          <a:srcRect r="35425"/>
          <a:stretch/>
        </p:blipFill>
        <p:spPr>
          <a:xfrm>
            <a:off x="152839" y="47747"/>
            <a:ext cx="10776448" cy="938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53934">
            <a:off x="16640608" y="-623699"/>
            <a:ext cx="2422601" cy="445628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 txBox="1"/>
          <p:nvPr/>
        </p:nvSpPr>
        <p:spPr>
          <a:xfrm>
            <a:off x="10344210" y="6614541"/>
            <a:ext cx="7507699" cy="146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6" b="1" i="0" u="none" strike="noStrike" cap="none" dirty="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KHỞI ĐỘNG</a:t>
            </a:r>
            <a:endParaRPr dirty="0"/>
          </a:p>
        </p:txBody>
      </p: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 l="77717" t="37100" r="8501" b="42957"/>
          <a:stretch/>
        </p:blipFill>
        <p:spPr>
          <a:xfrm>
            <a:off x="11965279" y="3786665"/>
            <a:ext cx="2540477" cy="206781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541;p27">
            <a:extLst>
              <a:ext uri="{FF2B5EF4-FFF2-40B4-BE49-F238E27FC236}">
                <a16:creationId xmlns:a16="http://schemas.microsoft.com/office/drawing/2014/main" id="{FFAE6019-9D58-4955-BAEB-7837BBC4C4CD}"/>
              </a:ext>
            </a:extLst>
          </p:cNvPr>
          <p:cNvSpPr/>
          <p:nvPr/>
        </p:nvSpPr>
        <p:spPr>
          <a:xfrm>
            <a:off x="1561803" y="636333"/>
            <a:ext cx="6629776" cy="8210247"/>
          </a:xfrm>
          <a:custGeom>
            <a:avLst/>
            <a:gdLst/>
            <a:ahLst/>
            <a:cxnLst/>
            <a:rect l="l" t="t" r="r" b="b"/>
            <a:pathLst>
              <a:path w="1405316" h="1740329" extrusionOk="0">
                <a:moveTo>
                  <a:pt x="0" y="0"/>
                </a:moveTo>
                <a:lnTo>
                  <a:pt x="1405316" y="0"/>
                </a:lnTo>
                <a:lnTo>
                  <a:pt x="1405316" y="1740330"/>
                </a:lnTo>
                <a:lnTo>
                  <a:pt x="0" y="17403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9C9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541306">
            <a:off x="123583" y="282965"/>
            <a:ext cx="1923406" cy="251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"/>
          <p:cNvSpPr txBox="1"/>
          <p:nvPr/>
        </p:nvSpPr>
        <p:spPr>
          <a:xfrm>
            <a:off x="2669187" y="1299273"/>
            <a:ext cx="14029710" cy="373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Bạn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Hiền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nói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rằng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: “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Trong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thao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tác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 di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chuyển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một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khối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văn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bản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,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bước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chọn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khối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văn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bản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đó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là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bước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cuối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cùng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”.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Em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có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đồng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 ý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với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bạn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Hiền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không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?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Vì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sao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UTM Duepuntozero" panose="02040603050506020204" pitchFamily="18" charset="0"/>
                <a:sym typeface="Bitter"/>
              </a:rPr>
              <a:t>?</a:t>
            </a:r>
            <a:endParaRPr sz="5400" dirty="0">
              <a:solidFill>
                <a:schemeClr val="accent5">
                  <a:lumMod val="50000"/>
                </a:schemeClr>
              </a:solidFill>
              <a:latin typeface="UTM Duepuntozero" panose="02040603050506020204" pitchFamily="18" charset="0"/>
            </a:endParaRPr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4">
            <a:alphaModFix/>
          </a:blip>
          <a:srcRect l="9313" t="28228" r="59795" b="24708"/>
          <a:stretch/>
        </p:blipFill>
        <p:spPr>
          <a:xfrm>
            <a:off x="13113834" y="5853172"/>
            <a:ext cx="5174166" cy="443382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Freeform 34">
            <a:extLst>
              <a:ext uri="{FF2B5EF4-FFF2-40B4-BE49-F238E27FC236}">
                <a16:creationId xmlns:a16="http://schemas.microsoft.com/office/drawing/2014/main" id="{8CBBE057-0858-4CC8-AC91-53113F71E27F}"/>
              </a:ext>
            </a:extLst>
          </p:cNvPr>
          <p:cNvSpPr/>
          <p:nvPr/>
        </p:nvSpPr>
        <p:spPr>
          <a:xfrm flipH="1">
            <a:off x="246865" y="5301896"/>
            <a:ext cx="3458660" cy="4778806"/>
          </a:xfrm>
          <a:custGeom>
            <a:avLst/>
            <a:gdLst/>
            <a:ahLst/>
            <a:cxnLst/>
            <a:rect l="l" t="t" r="r" b="b"/>
            <a:pathLst>
              <a:path w="1236088" h="1707894">
                <a:moveTo>
                  <a:pt x="1236088" y="0"/>
                </a:moveTo>
                <a:lnTo>
                  <a:pt x="0" y="0"/>
                </a:lnTo>
                <a:lnTo>
                  <a:pt x="0" y="1707893"/>
                </a:lnTo>
                <a:lnTo>
                  <a:pt x="1236088" y="1707893"/>
                </a:lnTo>
                <a:lnTo>
                  <a:pt x="1236088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9C9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68351"/>
            <a:ext cx="18760966" cy="1141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197111">
            <a:off x="173329" y="7290231"/>
            <a:ext cx="1438823" cy="30912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13;p2">
            <a:extLst>
              <a:ext uri="{FF2B5EF4-FFF2-40B4-BE49-F238E27FC236}">
                <a16:creationId xmlns:a16="http://schemas.microsoft.com/office/drawing/2014/main" id="{1316805A-A3A1-4581-8DA3-CDA676C05C36}"/>
              </a:ext>
            </a:extLst>
          </p:cNvPr>
          <p:cNvSpPr txBox="1"/>
          <p:nvPr/>
        </p:nvSpPr>
        <p:spPr>
          <a:xfrm>
            <a:off x="1359995" y="1488260"/>
            <a:ext cx="1147923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I.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Thực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hành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thao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tác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xóa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khối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văn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bản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7" name="Google Shape;113;p2">
            <a:extLst>
              <a:ext uri="{FF2B5EF4-FFF2-40B4-BE49-F238E27FC236}">
                <a16:creationId xmlns:a16="http://schemas.microsoft.com/office/drawing/2014/main" id="{FF9EF99D-BEF7-49B7-949F-55772CF294B3}"/>
              </a:ext>
            </a:extLst>
          </p:cNvPr>
          <p:cNvSpPr txBox="1"/>
          <p:nvPr/>
        </p:nvSpPr>
        <p:spPr>
          <a:xfrm>
            <a:off x="1359995" y="2599425"/>
            <a:ext cx="14095595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Trong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thư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mục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Tập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soạn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thảo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văn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bản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có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tệp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văn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bản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Tập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sửa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đoạn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văn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với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nội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dung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như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sau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:</a:t>
            </a:r>
            <a:endParaRPr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Google Shape;113;p2">
            <a:extLst>
              <a:ext uri="{FF2B5EF4-FFF2-40B4-BE49-F238E27FC236}">
                <a16:creationId xmlns:a16="http://schemas.microsoft.com/office/drawing/2014/main" id="{B3C69D79-9AC0-4741-B8CA-94E8386ACB35}"/>
              </a:ext>
            </a:extLst>
          </p:cNvPr>
          <p:cNvSpPr txBox="1"/>
          <p:nvPr/>
        </p:nvSpPr>
        <p:spPr>
          <a:xfrm>
            <a:off x="1821203" y="8244911"/>
            <a:ext cx="15118559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Em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hãy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mở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tệp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văn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bản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và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sao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chép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đoạn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văn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trong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ngoặc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kép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xuống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dưới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dòng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“</a:t>
            </a:r>
            <a:r>
              <a:rPr lang="en-US" sz="3200" b="1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Bài</a:t>
            </a:r>
            <a:r>
              <a:rPr lang="en-US" sz="32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làm</a:t>
            </a:r>
            <a:r>
              <a:rPr lang="en-US" sz="32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”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rồi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xóa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các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khối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văn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bản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4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màu</a:t>
            </a:r>
            <a:r>
              <a:rPr lang="en-US" sz="3200" b="1" i="0" u="none" strike="noStrike" cap="none" dirty="0">
                <a:solidFill>
                  <a:schemeClr val="accent4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1" i="0" u="none" strike="noStrike" cap="none" dirty="0" err="1">
                <a:solidFill>
                  <a:schemeClr val="accent4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tím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.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Lưu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văn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bản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sau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khi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chỉnh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2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sửa</a:t>
            </a:r>
            <a:r>
              <a:rPr lang="en-US" sz="32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.</a:t>
            </a:r>
            <a:endParaRPr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Freeform 25">
            <a:extLst>
              <a:ext uri="{FF2B5EF4-FFF2-40B4-BE49-F238E27FC236}">
                <a16:creationId xmlns:a16="http://schemas.microsoft.com/office/drawing/2014/main" id="{97659B5B-D285-42A2-B8D5-EC3A43F5548C}"/>
              </a:ext>
            </a:extLst>
          </p:cNvPr>
          <p:cNvSpPr/>
          <p:nvPr/>
        </p:nvSpPr>
        <p:spPr>
          <a:xfrm rot="704831">
            <a:off x="15521481" y="57706"/>
            <a:ext cx="2583815" cy="2060592"/>
          </a:xfrm>
          <a:custGeom>
            <a:avLst/>
            <a:gdLst/>
            <a:ahLst/>
            <a:cxnLst/>
            <a:rect l="l" t="t" r="r" b="b"/>
            <a:pathLst>
              <a:path w="1256567" h="1002112">
                <a:moveTo>
                  <a:pt x="0" y="0"/>
                </a:moveTo>
                <a:lnTo>
                  <a:pt x="1256567" y="0"/>
                </a:lnTo>
                <a:lnTo>
                  <a:pt x="1256567" y="1002112"/>
                </a:lnTo>
                <a:lnTo>
                  <a:pt x="0" y="10021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9F235F-C74E-9041-CFED-7328DFC65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1546" y="3352549"/>
            <a:ext cx="11671407" cy="4892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9C9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602977">
            <a:off x="631633" y="7878155"/>
            <a:ext cx="1111636" cy="228134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6"/>
          <p:cNvSpPr txBox="1"/>
          <p:nvPr/>
        </p:nvSpPr>
        <p:spPr>
          <a:xfrm>
            <a:off x="2049516" y="954734"/>
            <a:ext cx="7094484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Hướng</a:t>
            </a:r>
            <a:r>
              <a:rPr lang="en-US" sz="48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8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dẫn</a:t>
            </a:r>
            <a:r>
              <a:rPr lang="en-US" sz="48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8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thực</a:t>
            </a:r>
            <a:r>
              <a:rPr lang="en-US" sz="48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8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hành</a:t>
            </a:r>
            <a:r>
              <a:rPr lang="en-US" sz="48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:</a:t>
            </a:r>
            <a:endParaRPr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Google Shape;186;p6">
            <a:extLst>
              <a:ext uri="{FF2B5EF4-FFF2-40B4-BE49-F238E27FC236}">
                <a16:creationId xmlns:a16="http://schemas.microsoft.com/office/drawing/2014/main" id="{313B6E8C-8AA7-4EA3-91D2-037C459C5D65}"/>
              </a:ext>
            </a:extLst>
          </p:cNvPr>
          <p:cNvSpPr txBox="1"/>
          <p:nvPr/>
        </p:nvSpPr>
        <p:spPr>
          <a:xfrm>
            <a:off x="788274" y="2875548"/>
            <a:ext cx="1587164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Bước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1: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Kích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hoạt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phần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mềm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Word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và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mở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tệp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văn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bản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đã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cho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.</a:t>
            </a:r>
            <a:endParaRPr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Google Shape;186;p6">
            <a:extLst>
              <a:ext uri="{FF2B5EF4-FFF2-40B4-BE49-F238E27FC236}">
                <a16:creationId xmlns:a16="http://schemas.microsoft.com/office/drawing/2014/main" id="{7FFA6878-124A-4BA9-8295-E2C2749A4F58}"/>
              </a:ext>
            </a:extLst>
          </p:cNvPr>
          <p:cNvSpPr txBox="1"/>
          <p:nvPr/>
        </p:nvSpPr>
        <p:spPr>
          <a:xfrm>
            <a:off x="788274" y="4391651"/>
            <a:ext cx="17053677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Bước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2: Sao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chép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đoạn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văn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trong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ngoặc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kép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xuống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dưới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dòng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“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Bài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làm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”.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Lần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lượt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chọn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từng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khối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văn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bản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rgbClr val="7030A0"/>
                </a:solidFill>
                <a:latin typeface="Bitter"/>
                <a:ea typeface="Bitter"/>
                <a:cs typeface="Bitter"/>
                <a:sym typeface="Bitter"/>
              </a:rPr>
              <a:t>màu</a:t>
            </a:r>
            <a:r>
              <a:rPr lang="en-US" sz="4000" b="1" i="0" u="none" strike="noStrike" cap="none" dirty="0">
                <a:solidFill>
                  <a:srgbClr val="7030A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rgbClr val="7030A0"/>
                </a:solidFill>
                <a:latin typeface="Bitter"/>
                <a:ea typeface="Bitter"/>
                <a:cs typeface="Bitter"/>
                <a:sym typeface="Bitter"/>
              </a:rPr>
              <a:t>tím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,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rồi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nhấn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phím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Delete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để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xóa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.</a:t>
            </a:r>
            <a:endParaRPr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Google Shape;186;p6">
            <a:extLst>
              <a:ext uri="{FF2B5EF4-FFF2-40B4-BE49-F238E27FC236}">
                <a16:creationId xmlns:a16="http://schemas.microsoft.com/office/drawing/2014/main" id="{26D2EC6B-FC98-43D5-859C-FB711BDFB88B}"/>
              </a:ext>
            </a:extLst>
          </p:cNvPr>
          <p:cNvSpPr txBox="1"/>
          <p:nvPr/>
        </p:nvSpPr>
        <p:spPr>
          <a:xfrm>
            <a:off x="788274" y="6877249"/>
            <a:ext cx="1431509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Bước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3: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Lưu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tệp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văn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bản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sau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khi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chỉnh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sửa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.</a:t>
            </a:r>
            <a:endParaRPr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2BA2144D-2AB1-49C7-AB45-20EAD4950D77}"/>
              </a:ext>
            </a:extLst>
          </p:cNvPr>
          <p:cNvSpPr/>
          <p:nvPr/>
        </p:nvSpPr>
        <p:spPr>
          <a:xfrm>
            <a:off x="0" y="97248"/>
            <a:ext cx="1621033" cy="1485456"/>
          </a:xfrm>
          <a:custGeom>
            <a:avLst/>
            <a:gdLst/>
            <a:ahLst/>
            <a:cxnLst/>
            <a:rect l="l" t="t" r="r" b="b"/>
            <a:pathLst>
              <a:path w="1475697" h="1352275">
                <a:moveTo>
                  <a:pt x="0" y="0"/>
                </a:moveTo>
                <a:lnTo>
                  <a:pt x="1475696" y="0"/>
                </a:lnTo>
                <a:lnTo>
                  <a:pt x="1475696" y="1352274"/>
                </a:lnTo>
                <a:lnTo>
                  <a:pt x="0" y="13522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A9A33969-E2B3-4FFB-90D0-CE614656F345}"/>
              </a:ext>
            </a:extLst>
          </p:cNvPr>
          <p:cNvSpPr/>
          <p:nvPr/>
        </p:nvSpPr>
        <p:spPr>
          <a:xfrm>
            <a:off x="11235632" y="7149777"/>
            <a:ext cx="3394767" cy="660437"/>
          </a:xfrm>
          <a:custGeom>
            <a:avLst/>
            <a:gdLst/>
            <a:ahLst/>
            <a:cxnLst/>
            <a:rect l="l" t="t" r="r" b="b"/>
            <a:pathLst>
              <a:path w="2310332" h="449465">
                <a:moveTo>
                  <a:pt x="0" y="0"/>
                </a:moveTo>
                <a:lnTo>
                  <a:pt x="2310332" y="0"/>
                </a:lnTo>
                <a:lnTo>
                  <a:pt x="2310332" y="449464"/>
                </a:lnTo>
                <a:lnTo>
                  <a:pt x="0" y="4494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9C9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7"/>
          <p:cNvPicPr preferRelativeResize="0"/>
          <p:nvPr/>
        </p:nvPicPr>
        <p:blipFill rotWithShape="1">
          <a:blip r:embed="rId3">
            <a:alphaModFix/>
          </a:blip>
          <a:srcRect l="7104" t="3207" r="7403" b="3552"/>
          <a:stretch/>
        </p:blipFill>
        <p:spPr>
          <a:xfrm>
            <a:off x="1355975" y="337937"/>
            <a:ext cx="15576049" cy="95551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13;p2">
            <a:extLst>
              <a:ext uri="{FF2B5EF4-FFF2-40B4-BE49-F238E27FC236}">
                <a16:creationId xmlns:a16="http://schemas.microsoft.com/office/drawing/2014/main" id="{5427B77E-382F-4B58-B0D0-3E263A31E244}"/>
              </a:ext>
            </a:extLst>
          </p:cNvPr>
          <p:cNvSpPr txBox="1"/>
          <p:nvPr/>
        </p:nvSpPr>
        <p:spPr>
          <a:xfrm>
            <a:off x="1850648" y="1169095"/>
            <a:ext cx="1147923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II.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Thực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hành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thao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tác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di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chuyển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khối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văn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Bitter"/>
                <a:ea typeface="Bitter"/>
                <a:cs typeface="Bitter"/>
                <a:sym typeface="Bitter"/>
              </a:rPr>
              <a:t>bản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7" name="Google Shape;113;p2">
            <a:extLst>
              <a:ext uri="{FF2B5EF4-FFF2-40B4-BE49-F238E27FC236}">
                <a16:creationId xmlns:a16="http://schemas.microsoft.com/office/drawing/2014/main" id="{89075EB7-0463-4AE8-8AAC-889D3B5D3A11}"/>
              </a:ext>
            </a:extLst>
          </p:cNvPr>
          <p:cNvSpPr txBox="1"/>
          <p:nvPr/>
        </p:nvSpPr>
        <p:spPr>
          <a:xfrm>
            <a:off x="1850648" y="2000253"/>
            <a:ext cx="14474737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Trong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thư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mục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Tập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soạn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thảo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văn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bản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có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tệp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văn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bản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1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Luyện</a:t>
            </a:r>
            <a:r>
              <a:rPr lang="en-US" sz="3600" i="1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1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viết</a:t>
            </a:r>
            <a:r>
              <a:rPr lang="en-US" sz="3600" i="1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1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văn</a:t>
            </a:r>
            <a:r>
              <a:rPr lang="en-US" sz="3600" i="1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với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nội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dung </a:t>
            </a: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sau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:</a:t>
            </a:r>
            <a:endParaRPr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Google Shape;113;p2">
            <a:extLst>
              <a:ext uri="{FF2B5EF4-FFF2-40B4-BE49-F238E27FC236}">
                <a16:creationId xmlns:a16="http://schemas.microsoft.com/office/drawing/2014/main" id="{43D03069-814A-485F-982F-71730464F157}"/>
              </a:ext>
            </a:extLst>
          </p:cNvPr>
          <p:cNvSpPr txBox="1"/>
          <p:nvPr/>
        </p:nvSpPr>
        <p:spPr>
          <a:xfrm>
            <a:off x="1683606" y="7708059"/>
            <a:ext cx="14920785" cy="19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Em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hãy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sao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chép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đoạn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văn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trong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ngoặc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kép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xuống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dưới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dòng</a:t>
            </a:r>
            <a:r>
              <a:rPr lang="en-US" sz="3600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“</a:t>
            </a:r>
            <a:r>
              <a:rPr lang="en-US" sz="36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Bài</a:t>
            </a:r>
            <a:r>
              <a:rPr lang="en-US" sz="36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làm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”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rồi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đổi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vị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trí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hai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khối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văn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bản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Bitter"/>
                <a:ea typeface="Bitter"/>
                <a:cs typeface="Bitter"/>
                <a:sym typeface="Bitter"/>
              </a:rPr>
              <a:t>màu</a:t>
            </a:r>
            <a:r>
              <a:rPr lang="en-US" sz="3600" dirty="0">
                <a:solidFill>
                  <a:srgbClr val="7030A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Bitter"/>
                <a:ea typeface="Bitter"/>
                <a:cs typeface="Bitter"/>
                <a:sym typeface="Bitter"/>
              </a:rPr>
              <a:t>tím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và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itter"/>
                <a:ea typeface="Bitter"/>
                <a:cs typeface="Bitter"/>
                <a:sym typeface="Bitter"/>
              </a:rPr>
              <a:t>màu</a:t>
            </a:r>
            <a:r>
              <a:rPr lang="en-US" sz="3600" dirty="0">
                <a:solidFill>
                  <a:srgbClr val="00B0F0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itter"/>
                <a:ea typeface="Bitter"/>
                <a:cs typeface="Bitter"/>
                <a:sym typeface="Bitter"/>
              </a:rPr>
              <a:t>xanh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cho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nhau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.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Lưu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văn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bản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sau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khi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chỉnh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sửa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.</a:t>
            </a:r>
            <a:endParaRPr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Freeform 35">
            <a:extLst>
              <a:ext uri="{FF2B5EF4-FFF2-40B4-BE49-F238E27FC236}">
                <a16:creationId xmlns:a16="http://schemas.microsoft.com/office/drawing/2014/main" id="{5EF92081-C8D1-49B7-809C-AC83CA5AF4D7}"/>
              </a:ext>
            </a:extLst>
          </p:cNvPr>
          <p:cNvSpPr/>
          <p:nvPr/>
        </p:nvSpPr>
        <p:spPr>
          <a:xfrm>
            <a:off x="16750856" y="393868"/>
            <a:ext cx="1351682" cy="1754554"/>
          </a:xfrm>
          <a:custGeom>
            <a:avLst/>
            <a:gdLst/>
            <a:ahLst/>
            <a:cxnLst/>
            <a:rect l="l" t="t" r="r" b="b"/>
            <a:pathLst>
              <a:path w="652133" h="846503">
                <a:moveTo>
                  <a:pt x="0" y="0"/>
                </a:moveTo>
                <a:lnTo>
                  <a:pt x="652133" y="0"/>
                </a:lnTo>
                <a:lnTo>
                  <a:pt x="652133" y="846502"/>
                </a:lnTo>
                <a:lnTo>
                  <a:pt x="0" y="846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CB825E-5DBC-C116-9B31-A4E438449C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606" y="3402190"/>
            <a:ext cx="14000009" cy="4056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9C9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/>
          <p:nvPr/>
        </p:nvSpPr>
        <p:spPr>
          <a:xfrm>
            <a:off x="1187451" y="888918"/>
            <a:ext cx="7094484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Hướng</a:t>
            </a:r>
            <a:r>
              <a:rPr lang="en-US" sz="48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8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dẫn</a:t>
            </a:r>
            <a:r>
              <a:rPr lang="en-US" sz="48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8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thực</a:t>
            </a:r>
            <a:r>
              <a:rPr lang="en-US" sz="48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800" b="1" i="0" u="none" strike="noStrike" cap="none" dirty="0" err="1">
                <a:solidFill>
                  <a:schemeClr val="accent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hành</a:t>
            </a:r>
            <a:r>
              <a:rPr lang="en-US" sz="48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:</a:t>
            </a:r>
            <a:endParaRPr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Google Shape;186;p6">
            <a:extLst>
              <a:ext uri="{FF2B5EF4-FFF2-40B4-BE49-F238E27FC236}">
                <a16:creationId xmlns:a16="http://schemas.microsoft.com/office/drawing/2014/main" id="{313B6E8C-8AA7-4EA3-91D2-037C459C5D65}"/>
              </a:ext>
            </a:extLst>
          </p:cNvPr>
          <p:cNvSpPr txBox="1"/>
          <p:nvPr/>
        </p:nvSpPr>
        <p:spPr>
          <a:xfrm>
            <a:off x="988995" y="2160153"/>
            <a:ext cx="16250789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Bước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1: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Mở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tệp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văn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bản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đã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cho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và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sao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chép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đoạn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văn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trong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ngoặc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kép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xuống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dưới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dòng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“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Bài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làm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”.</a:t>
            </a:r>
            <a:endParaRPr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Google Shape;186;p6">
            <a:extLst>
              <a:ext uri="{FF2B5EF4-FFF2-40B4-BE49-F238E27FC236}">
                <a16:creationId xmlns:a16="http://schemas.microsoft.com/office/drawing/2014/main" id="{7FFA6878-124A-4BA9-8295-E2C2749A4F58}"/>
              </a:ext>
            </a:extLst>
          </p:cNvPr>
          <p:cNvSpPr txBox="1"/>
          <p:nvPr/>
        </p:nvSpPr>
        <p:spPr>
          <a:xfrm>
            <a:off x="988995" y="4433529"/>
            <a:ext cx="17053677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Bước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2: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Đổi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vị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trí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hai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khối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văn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bản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: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Sử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dụng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các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lệnh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Bitter"/>
                <a:sym typeface="Bitter"/>
              </a:rPr>
              <a:t>Cut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và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Bitter"/>
                <a:sym typeface="Bitter"/>
              </a:rPr>
              <a:t>Paste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để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: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+ Di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chuyển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khối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văn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bản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Bitter"/>
                <a:sym typeface="Bitter"/>
              </a:rPr>
              <a:t>màu</a:t>
            </a:r>
            <a:r>
              <a:rPr lang="en-US" sz="4000" b="1" dirty="0">
                <a:solidFill>
                  <a:srgbClr val="00B0F0"/>
                </a:solidFill>
                <a:latin typeface="Bitter"/>
                <a:sym typeface="Bitter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Bitter"/>
                <a:sym typeface="Bitter"/>
              </a:rPr>
              <a:t>xanh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lên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trước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khối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văn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bản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itter"/>
                <a:sym typeface="Bitter"/>
              </a:rPr>
              <a:t>màu</a:t>
            </a:r>
            <a:r>
              <a:rPr lang="en-US" sz="4000" b="1" dirty="0">
                <a:solidFill>
                  <a:srgbClr val="7030A0"/>
                </a:solidFill>
                <a:latin typeface="Bitter"/>
                <a:sym typeface="Bitter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itter"/>
                <a:sym typeface="Bitter"/>
              </a:rPr>
              <a:t>tím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.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+ Di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chuyển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khối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văn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bản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itter"/>
                <a:sym typeface="Bitter"/>
              </a:rPr>
              <a:t>màu</a:t>
            </a:r>
            <a:r>
              <a:rPr lang="en-US" sz="4000" b="1" dirty="0">
                <a:solidFill>
                  <a:srgbClr val="7030A0"/>
                </a:solidFill>
                <a:latin typeface="Bitter"/>
                <a:sym typeface="Bitter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Bitter"/>
                <a:sym typeface="Bitter"/>
              </a:rPr>
              <a:t>tím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xuống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cuối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văn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bản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sym typeface="Bitter"/>
              </a:rPr>
              <a:t>.</a:t>
            </a:r>
            <a:endParaRPr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Google Shape;186;p6">
            <a:extLst>
              <a:ext uri="{FF2B5EF4-FFF2-40B4-BE49-F238E27FC236}">
                <a16:creationId xmlns:a16="http://schemas.microsoft.com/office/drawing/2014/main" id="{26D2EC6B-FC98-43D5-859C-FB711BDFB88B}"/>
              </a:ext>
            </a:extLst>
          </p:cNvPr>
          <p:cNvSpPr txBox="1"/>
          <p:nvPr/>
        </p:nvSpPr>
        <p:spPr>
          <a:xfrm>
            <a:off x="988995" y="8746920"/>
            <a:ext cx="1431509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Bước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3: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Lưu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tệp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văn</a:t>
            </a:r>
            <a:r>
              <a:rPr lang="en-US" sz="4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bản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sau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khi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chỉnh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sửa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itter"/>
                <a:ea typeface="Bitter"/>
                <a:cs typeface="Bitter"/>
                <a:sym typeface="Bitter"/>
              </a:rPr>
              <a:t>.</a:t>
            </a:r>
            <a:endParaRPr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" name="Google Shape;1442;p42">
            <a:extLst>
              <a:ext uri="{FF2B5EF4-FFF2-40B4-BE49-F238E27FC236}">
                <a16:creationId xmlns:a16="http://schemas.microsoft.com/office/drawing/2014/main" id="{0075CED2-0720-4DBE-91B4-069EA86E9124}"/>
              </a:ext>
            </a:extLst>
          </p:cNvPr>
          <p:cNvGrpSpPr/>
          <p:nvPr/>
        </p:nvGrpSpPr>
        <p:grpSpPr>
          <a:xfrm>
            <a:off x="156973" y="2232806"/>
            <a:ext cx="832022" cy="850676"/>
            <a:chOff x="5717150" y="2098500"/>
            <a:chExt cx="247575" cy="245475"/>
          </a:xfrm>
        </p:grpSpPr>
        <p:sp>
          <p:nvSpPr>
            <p:cNvPr id="8" name="Google Shape;1443;p42">
              <a:extLst>
                <a:ext uri="{FF2B5EF4-FFF2-40B4-BE49-F238E27FC236}">
                  <a16:creationId xmlns:a16="http://schemas.microsoft.com/office/drawing/2014/main" id="{16EE769A-FBA2-4B17-9A2A-AE8733ABE093}"/>
                </a:ext>
              </a:extLst>
            </p:cNvPr>
            <p:cNvSpPr/>
            <p:nvPr/>
          </p:nvSpPr>
          <p:spPr>
            <a:xfrm>
              <a:off x="5717150" y="2098500"/>
              <a:ext cx="135175" cy="132800"/>
            </a:xfrm>
            <a:custGeom>
              <a:avLst/>
              <a:gdLst/>
              <a:ahLst/>
              <a:cxnLst/>
              <a:rect l="l" t="t" r="r" b="b"/>
              <a:pathLst>
                <a:path w="5407" h="5312" extrusionOk="0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444;p42">
              <a:extLst>
                <a:ext uri="{FF2B5EF4-FFF2-40B4-BE49-F238E27FC236}">
                  <a16:creationId xmlns:a16="http://schemas.microsoft.com/office/drawing/2014/main" id="{D0A3E082-A367-4D6B-AA08-F26588883A29}"/>
                </a:ext>
              </a:extLst>
            </p:cNvPr>
            <p:cNvSpPr/>
            <p:nvPr/>
          </p:nvSpPr>
          <p:spPr>
            <a:xfrm>
              <a:off x="5857650" y="2158275"/>
              <a:ext cx="107075" cy="106075"/>
            </a:xfrm>
            <a:custGeom>
              <a:avLst/>
              <a:gdLst/>
              <a:ahLst/>
              <a:cxnLst/>
              <a:rect l="l" t="t" r="r" b="b"/>
              <a:pathLst>
                <a:path w="4283" h="4243" extrusionOk="0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445;p42">
              <a:extLst>
                <a:ext uri="{FF2B5EF4-FFF2-40B4-BE49-F238E27FC236}">
                  <a16:creationId xmlns:a16="http://schemas.microsoft.com/office/drawing/2014/main" id="{8FEEF650-09CF-4DDF-B007-8CB811EF7A99}"/>
                </a:ext>
              </a:extLst>
            </p:cNvPr>
            <p:cNvSpPr/>
            <p:nvPr/>
          </p:nvSpPr>
          <p:spPr>
            <a:xfrm>
              <a:off x="5790750" y="2264450"/>
              <a:ext cx="80750" cy="79525"/>
            </a:xfrm>
            <a:custGeom>
              <a:avLst/>
              <a:gdLst/>
              <a:ahLst/>
              <a:cxnLst/>
              <a:rect l="l" t="t" r="r" b="b"/>
              <a:pathLst>
                <a:path w="3230" h="3181" extrusionOk="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1442;p42">
            <a:extLst>
              <a:ext uri="{FF2B5EF4-FFF2-40B4-BE49-F238E27FC236}">
                <a16:creationId xmlns:a16="http://schemas.microsoft.com/office/drawing/2014/main" id="{072C1702-B422-40EB-80C7-2C888D973BCC}"/>
              </a:ext>
            </a:extLst>
          </p:cNvPr>
          <p:cNvGrpSpPr/>
          <p:nvPr/>
        </p:nvGrpSpPr>
        <p:grpSpPr>
          <a:xfrm>
            <a:off x="156973" y="4476356"/>
            <a:ext cx="832022" cy="850676"/>
            <a:chOff x="5717150" y="2098500"/>
            <a:chExt cx="247575" cy="245475"/>
          </a:xfrm>
        </p:grpSpPr>
        <p:sp>
          <p:nvSpPr>
            <p:cNvPr id="12" name="Google Shape;1443;p42">
              <a:extLst>
                <a:ext uri="{FF2B5EF4-FFF2-40B4-BE49-F238E27FC236}">
                  <a16:creationId xmlns:a16="http://schemas.microsoft.com/office/drawing/2014/main" id="{A2DE7719-48FF-4096-8411-2FF554A14905}"/>
                </a:ext>
              </a:extLst>
            </p:cNvPr>
            <p:cNvSpPr/>
            <p:nvPr/>
          </p:nvSpPr>
          <p:spPr>
            <a:xfrm>
              <a:off x="5717150" y="2098500"/>
              <a:ext cx="135175" cy="132800"/>
            </a:xfrm>
            <a:custGeom>
              <a:avLst/>
              <a:gdLst/>
              <a:ahLst/>
              <a:cxnLst/>
              <a:rect l="l" t="t" r="r" b="b"/>
              <a:pathLst>
                <a:path w="5407" h="5312" extrusionOk="0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444;p42">
              <a:extLst>
                <a:ext uri="{FF2B5EF4-FFF2-40B4-BE49-F238E27FC236}">
                  <a16:creationId xmlns:a16="http://schemas.microsoft.com/office/drawing/2014/main" id="{B347C8FE-960E-43DC-B9C5-574EB338E4F8}"/>
                </a:ext>
              </a:extLst>
            </p:cNvPr>
            <p:cNvSpPr/>
            <p:nvPr/>
          </p:nvSpPr>
          <p:spPr>
            <a:xfrm>
              <a:off x="5857650" y="2158275"/>
              <a:ext cx="107075" cy="106075"/>
            </a:xfrm>
            <a:custGeom>
              <a:avLst/>
              <a:gdLst/>
              <a:ahLst/>
              <a:cxnLst/>
              <a:rect l="l" t="t" r="r" b="b"/>
              <a:pathLst>
                <a:path w="4283" h="4243" extrusionOk="0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45;p42">
              <a:extLst>
                <a:ext uri="{FF2B5EF4-FFF2-40B4-BE49-F238E27FC236}">
                  <a16:creationId xmlns:a16="http://schemas.microsoft.com/office/drawing/2014/main" id="{B5FE33EA-39F8-4340-B020-C9F7AFC889E0}"/>
                </a:ext>
              </a:extLst>
            </p:cNvPr>
            <p:cNvSpPr/>
            <p:nvPr/>
          </p:nvSpPr>
          <p:spPr>
            <a:xfrm>
              <a:off x="5790750" y="2264450"/>
              <a:ext cx="80750" cy="79525"/>
            </a:xfrm>
            <a:custGeom>
              <a:avLst/>
              <a:gdLst/>
              <a:ahLst/>
              <a:cxnLst/>
              <a:rect l="l" t="t" r="r" b="b"/>
              <a:pathLst>
                <a:path w="3230" h="3181" extrusionOk="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1442;p42">
            <a:extLst>
              <a:ext uri="{FF2B5EF4-FFF2-40B4-BE49-F238E27FC236}">
                <a16:creationId xmlns:a16="http://schemas.microsoft.com/office/drawing/2014/main" id="{75A6DCB3-4977-49EE-AAA1-AB80ABA68640}"/>
              </a:ext>
            </a:extLst>
          </p:cNvPr>
          <p:cNvGrpSpPr/>
          <p:nvPr/>
        </p:nvGrpSpPr>
        <p:grpSpPr>
          <a:xfrm>
            <a:off x="156973" y="8819574"/>
            <a:ext cx="832022" cy="850676"/>
            <a:chOff x="5717150" y="2098500"/>
            <a:chExt cx="247575" cy="245475"/>
          </a:xfrm>
        </p:grpSpPr>
        <p:sp>
          <p:nvSpPr>
            <p:cNvPr id="16" name="Google Shape;1443;p42">
              <a:extLst>
                <a:ext uri="{FF2B5EF4-FFF2-40B4-BE49-F238E27FC236}">
                  <a16:creationId xmlns:a16="http://schemas.microsoft.com/office/drawing/2014/main" id="{5EB55123-1D72-401A-A354-72E73DBC9EDE}"/>
                </a:ext>
              </a:extLst>
            </p:cNvPr>
            <p:cNvSpPr/>
            <p:nvPr/>
          </p:nvSpPr>
          <p:spPr>
            <a:xfrm>
              <a:off x="5717150" y="2098500"/>
              <a:ext cx="135175" cy="132800"/>
            </a:xfrm>
            <a:custGeom>
              <a:avLst/>
              <a:gdLst/>
              <a:ahLst/>
              <a:cxnLst/>
              <a:rect l="l" t="t" r="r" b="b"/>
              <a:pathLst>
                <a:path w="5407" h="5312" extrusionOk="0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444;p42">
              <a:extLst>
                <a:ext uri="{FF2B5EF4-FFF2-40B4-BE49-F238E27FC236}">
                  <a16:creationId xmlns:a16="http://schemas.microsoft.com/office/drawing/2014/main" id="{AD169387-9BE6-40EA-8F6D-AC12D54B870E}"/>
                </a:ext>
              </a:extLst>
            </p:cNvPr>
            <p:cNvSpPr/>
            <p:nvPr/>
          </p:nvSpPr>
          <p:spPr>
            <a:xfrm>
              <a:off x="5857650" y="2158275"/>
              <a:ext cx="107075" cy="106075"/>
            </a:xfrm>
            <a:custGeom>
              <a:avLst/>
              <a:gdLst/>
              <a:ahLst/>
              <a:cxnLst/>
              <a:rect l="l" t="t" r="r" b="b"/>
              <a:pathLst>
                <a:path w="4283" h="4243" extrusionOk="0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445;p42">
              <a:extLst>
                <a:ext uri="{FF2B5EF4-FFF2-40B4-BE49-F238E27FC236}">
                  <a16:creationId xmlns:a16="http://schemas.microsoft.com/office/drawing/2014/main" id="{D727D442-446F-4733-AD91-71443245014B}"/>
                </a:ext>
              </a:extLst>
            </p:cNvPr>
            <p:cNvSpPr/>
            <p:nvPr/>
          </p:nvSpPr>
          <p:spPr>
            <a:xfrm>
              <a:off x="5790750" y="2264450"/>
              <a:ext cx="80750" cy="79525"/>
            </a:xfrm>
            <a:custGeom>
              <a:avLst/>
              <a:gdLst/>
              <a:ahLst/>
              <a:cxnLst/>
              <a:rect l="l" t="t" r="r" b="b"/>
              <a:pathLst>
                <a:path w="3230" h="3181" extrusionOk="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Freeform 35">
            <a:extLst>
              <a:ext uri="{FF2B5EF4-FFF2-40B4-BE49-F238E27FC236}">
                <a16:creationId xmlns:a16="http://schemas.microsoft.com/office/drawing/2014/main" id="{A0CFC857-59E8-4044-A8E1-4C086F65AD73}"/>
              </a:ext>
            </a:extLst>
          </p:cNvPr>
          <p:cNvSpPr/>
          <p:nvPr/>
        </p:nvSpPr>
        <p:spPr>
          <a:xfrm>
            <a:off x="16578559" y="289800"/>
            <a:ext cx="1440891" cy="1870352"/>
          </a:xfrm>
          <a:custGeom>
            <a:avLst/>
            <a:gdLst/>
            <a:ahLst/>
            <a:cxnLst/>
            <a:rect l="l" t="t" r="r" b="b"/>
            <a:pathLst>
              <a:path w="652133" h="846503">
                <a:moveTo>
                  <a:pt x="0" y="0"/>
                </a:moveTo>
                <a:lnTo>
                  <a:pt x="652133" y="0"/>
                </a:lnTo>
                <a:lnTo>
                  <a:pt x="652133" y="846502"/>
                </a:lnTo>
                <a:lnTo>
                  <a:pt x="0" y="846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5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501</Words>
  <Application>Microsoft Office PowerPoint</Application>
  <PresentationFormat>Custom</PresentationFormat>
  <Paragraphs>35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Book Antiqua</vt:lpstr>
      <vt:lpstr>UTM Duepuntozero</vt:lpstr>
      <vt:lpstr>Bitter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Manh Quyet</dc:creator>
  <cp:lastModifiedBy>Quyet</cp:lastModifiedBy>
  <cp:revision>17</cp:revision>
  <dcterms:created xsi:type="dcterms:W3CDTF">2006-08-16T00:00:00Z</dcterms:created>
  <dcterms:modified xsi:type="dcterms:W3CDTF">2024-07-18T03:36:43Z</dcterms:modified>
</cp:coreProperties>
</file>