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6" r:id="rId4"/>
    <p:sldMasterId id="2147483699" r:id="rId5"/>
    <p:sldMasterId id="2147483711" r:id="rId6"/>
  </p:sldMasterIdLst>
  <p:notesMasterIdLst>
    <p:notesMasterId r:id="rId23"/>
  </p:notesMasterIdLst>
  <p:sldIdLst>
    <p:sldId id="431" r:id="rId7"/>
    <p:sldId id="387" r:id="rId8"/>
    <p:sldId id="389" r:id="rId9"/>
    <p:sldId id="406" r:id="rId10"/>
    <p:sldId id="407" r:id="rId11"/>
    <p:sldId id="408" r:id="rId12"/>
    <p:sldId id="412" r:id="rId13"/>
    <p:sldId id="410" r:id="rId14"/>
    <p:sldId id="411" r:id="rId15"/>
    <p:sldId id="419" r:id="rId16"/>
    <p:sldId id="420" r:id="rId17"/>
    <p:sldId id="421" r:id="rId18"/>
    <p:sldId id="422" r:id="rId19"/>
    <p:sldId id="418" r:id="rId20"/>
    <p:sldId id="416" r:id="rId21"/>
    <p:sldId id="434" r:id="rId22"/>
  </p:sldIdLst>
  <p:sldSz cx="12192000" cy="6858000"/>
  <p:notesSz cx="6858000" cy="9144000"/>
  <p:embeddedFontLst>
    <p:embeddedFont>
      <p:font typeface="Arial Black" panose="020B0A04020102020204" pitchFamily="34" charset="0"/>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000066"/>
    <a:srgbClr val="FF0066"/>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91474" autoAdjust="0"/>
  </p:normalViewPr>
  <p:slideViewPr>
    <p:cSldViewPr snapToGrid="0">
      <p:cViewPr varScale="1">
        <p:scale>
          <a:sx n="75" d="100"/>
          <a:sy n="75" d="100"/>
        </p:scale>
        <p:origin x="734"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1.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B4228C2-BB6A-4FCB-B246-C02CAF525244}" type="slidenum">
              <a:rPr lang="en-US" altLang="en-US"/>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304F3EC-543A-4CE9-A426-5D21F6A96B1F}" type="slidenum">
              <a:rPr lang="en-US" altLang="en-US"/>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0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29"/>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94A25A-DA37-4D53-AB10-3BEE4CA0F63A}" type="slidenum">
              <a:rPr lang="en-US" altLang="en-US"/>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D802045-7DAD-443D-8678-0F7D21944934}" type="slidenum">
              <a:rPr lang="en-US" altLang="en-US"/>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2FB29C13-B885-4C09-9649-47B27FA22746}" type="slidenum">
              <a:rPr lang="en-US" altLang="en-US"/>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DB99E05-1DB1-4E8F-AF19-9A6DA27E9840}" type="slidenum">
              <a:rPr lang="en-US" altLang="en-US"/>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5F682172-255A-4EE0-9CA3-865B64858EC6}" type="slidenum">
              <a:rPr lang="en-US" altLang="en-US"/>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08B2DC1-D890-40FF-8972-8A1F11890188}"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91"/>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912189B-713E-4099-A5AA-2634BBC4B445}" type="slidenum">
              <a:rPr lang="en-US" altLang="en-US"/>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B5FE330-9F19-408D-AF2A-2394D47DEEF6}" type="slidenum">
              <a:rPr lang="en-US" altLang="en-US"/>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EC97D6-E8B5-4E81-9078-DEC79B94F15B}" type="slidenum">
              <a:rPr lang="en-US" altLang="en-US"/>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03"/>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921960B9-602D-408A-A3D9-F44BBE528168}" type="slidenum">
              <a:rPr lang="en-US" altLang="en-US"/>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0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2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C558D8-6DA1-4F07-9137-7451619A972C}" type="datetimeFigureOut">
              <a:rPr lang="en-US">
                <a:solidFill>
                  <a:prstClr val="black">
                    <a:tint val="75000"/>
                  </a:prstClr>
                </a:solidFill>
              </a:rPr>
              <a:t>1/21/2026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C558D8-6DA1-4F07-9137-7451619A972C}" type="datetimeFigureOut">
              <a:rPr lang="en-US">
                <a:solidFill>
                  <a:prstClr val="black">
                    <a:tint val="75000"/>
                  </a:prstClr>
                </a:solidFill>
              </a:rPr>
              <a:t>1/21/2026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558D8-6DA1-4F07-9137-7451619A972C}" type="datetimeFigureOut">
              <a:rPr lang="en-US">
                <a:solidFill>
                  <a:prstClr val="black">
                    <a:tint val="75000"/>
                  </a:prstClr>
                </a:solidFill>
              </a:rPr>
              <a:t>1/21/2026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9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1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1/21/2026</a:t>
            </a:fld>
            <a:endParaRPr lang="en-US"/>
          </a:p>
        </p:txBody>
      </p:sp>
      <p:sp>
        <p:nvSpPr>
          <p:cNvPr id="5" name="Footer Placeholder 4"/>
          <p:cNvSpPr>
            <a:spLocks noGrp="1"/>
          </p:cNvSpPr>
          <p:nvPr>
            <p:ph type="ftr" sz="quarter" idx="3"/>
          </p:nvPr>
        </p:nvSpPr>
        <p:spPr>
          <a:xfrm>
            <a:off x="4038600" y="635641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41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15"/>
            <a:ext cx="2743200" cy="365125"/>
          </a:xfrm>
          <a:prstGeom prst="rect">
            <a:avLst/>
          </a:prstGeom>
        </p:spPr>
        <p:txBody>
          <a:bodyPr vert="horz" lIns="91440" tIns="45720" rIns="91440" bIns="45720" rtlCol="0" anchor="ctr"/>
          <a:lstStyle>
            <a:lvl1pPr algn="l">
              <a:defRPr sz="1200">
                <a:solidFill>
                  <a:schemeClr val="tx1">
                    <a:tint val="75000"/>
                  </a:schemeClr>
                </a:solidFill>
                <a:cs typeface="Arial" panose="020B0604020202020204" pitchFamily="34" charset="0"/>
              </a:defRPr>
            </a:lvl1pPr>
          </a:lstStyle>
          <a:p>
            <a:pPr eaLnBrk="0" fontAlgn="base" hangingPunct="0">
              <a:spcBef>
                <a:spcPct val="0"/>
              </a:spcBef>
              <a:spcAft>
                <a:spcPct val="0"/>
              </a:spcAft>
              <a:defRPr/>
            </a:pPr>
            <a:endParaRPr lang="en-US" altLang="en-US">
              <a:solidFill>
                <a:prstClr val="black">
                  <a:tint val="75000"/>
                </a:prstClr>
              </a:solidFill>
              <a:latin typeface="Arial Black" panose="020B0A04020102020204" pitchFamily="34" charset="0"/>
            </a:endParaRPr>
          </a:p>
        </p:txBody>
      </p:sp>
      <p:sp>
        <p:nvSpPr>
          <p:cNvPr id="5" name="Footer Placeholder 4"/>
          <p:cNvSpPr>
            <a:spLocks noGrp="1"/>
          </p:cNvSpPr>
          <p:nvPr>
            <p:ph type="ftr" sz="quarter" idx="3"/>
          </p:nvPr>
        </p:nvSpPr>
        <p:spPr>
          <a:xfrm>
            <a:off x="4038600" y="6356415"/>
            <a:ext cx="4114800" cy="365125"/>
          </a:xfrm>
          <a:prstGeom prst="rect">
            <a:avLst/>
          </a:prstGeom>
        </p:spPr>
        <p:txBody>
          <a:bodyPr vert="horz" lIns="91440" tIns="45720" rIns="91440" bIns="45720" rtlCol="0" anchor="ctr"/>
          <a:lstStyle>
            <a:lvl1pPr algn="ctr">
              <a:defRPr sz="1200">
                <a:solidFill>
                  <a:schemeClr val="tx1">
                    <a:tint val="75000"/>
                  </a:schemeClr>
                </a:solidFill>
                <a:cs typeface="Arial" panose="020B0604020202020204" pitchFamily="34" charset="0"/>
              </a:defRPr>
            </a:lvl1pPr>
          </a:lstStyle>
          <a:p>
            <a:pPr eaLnBrk="0" fontAlgn="base" hangingPunct="0">
              <a:spcBef>
                <a:spcPct val="0"/>
              </a:spcBef>
              <a:spcAft>
                <a:spcPct val="0"/>
              </a:spcAft>
              <a:defRPr/>
            </a:pPr>
            <a:endParaRPr lang="en-US" altLang="en-US">
              <a:solidFill>
                <a:prstClr val="black">
                  <a:tint val="75000"/>
                </a:prstClr>
              </a:solidFill>
              <a:latin typeface="Arial Black" panose="020B0A04020102020204" pitchFamily="34" charset="0"/>
            </a:endParaRPr>
          </a:p>
        </p:txBody>
      </p:sp>
      <p:sp>
        <p:nvSpPr>
          <p:cNvPr id="6" name="Slide Number Placeholder 5"/>
          <p:cNvSpPr>
            <a:spLocks noGrp="1"/>
          </p:cNvSpPr>
          <p:nvPr>
            <p:ph type="sldNum" sz="quarter" idx="4"/>
          </p:nvPr>
        </p:nvSpPr>
        <p:spPr>
          <a:xfrm>
            <a:off x="8610600" y="6356415"/>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eaLnBrk="0" fontAlgn="base" hangingPunct="0">
              <a:spcBef>
                <a:spcPct val="0"/>
              </a:spcBef>
              <a:spcAft>
                <a:spcPct val="0"/>
              </a:spcAft>
            </a:pPr>
            <a:fld id="{CEE6E660-0632-4840-A652-D11BDFBE662A}" type="slidenum">
              <a:rPr lang="en-US" altLang="en-US">
                <a:latin typeface="Arial Black" panose="020B0A04020102020204" pitchFamily="34" charset="0"/>
                <a:cs typeface="Arial" panose="020B0604020202020204" pitchFamily="34" charset="0"/>
              </a:rPr>
              <a:t>‹#›</a:t>
            </a:fld>
            <a:endParaRPr lang="en-US" altLang="en-US">
              <a:latin typeface="Arial Black" panose="020B0A040201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3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3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3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0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558D8-6DA1-4F07-9137-7451619A972C}"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0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EDBD4-B2D3-4BF9-8CE2-C490C99821DD}"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solidFill>
                  <a:prstClr val="black">
                    <a:tint val="75000"/>
                  </a:prstClr>
                </a:solidFill>
              </a:rPr>
              <a:t>1/21/2026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file:///C:\Users\Admin\Downloads\Music\H&#226;n%20Hoan%20Em%20T&#7899;i%20Tr&#432;&#7901;ng%20-%20V.A%20_%20Ch&#7845;t%20L&#432;&#7907;ng%20128%20kps.mp3" TargetMode="External"/><Relationship Id="rId1" Type="http://schemas.microsoft.com/office/2007/relationships/media" Target="file:///C:\Users\Admin\Downloads\Music\H&#226;n%20Hoan%20Em%20T&#7899;i%20Tr&#432;&#7901;ng%20-%20V.A%20_%20Ch&#7845;t%20L&#432;&#7907;ng%20128%20kps.mp3"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slideLayout" Target="../slideLayouts/slideLayout60.xml"/><Relationship Id="rId4" Type="http://schemas.openxmlformats.org/officeDocument/2006/relationships/audio" Target="../media/media3.mp3"/></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7.xml"/><Relationship Id="rId7" Type="http://schemas.openxmlformats.org/officeDocument/2006/relationships/image" Target="../media/image21.GIF"/><Relationship Id="rId2" Type="http://schemas.openxmlformats.org/officeDocument/2006/relationships/audio" Target="file:///C:\Users\Admin\Downloads\Mua%20Thu%20Ngay%20Khai%20Truong%20-%20Le%20Phuong%20Hie.m4a" TargetMode="External"/><Relationship Id="rId1" Type="http://schemas.microsoft.com/office/2007/relationships/media" Target="file:///C:\Users\Admin\Downloads\Mua%20Thu%20Ngay%20Khai%20Truong%20-%20Le%20Phuong%20Hie.m4a" TargetMode="Externa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mp3"/><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slideLayout" Target="../slideLayouts/slideLayout13.xml"/><Relationship Id="rId4" Type="http://schemas.openxmlformats.org/officeDocument/2006/relationships/audio" Target="../media/media1.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p:cNvPicPr>
          <p:nvPr/>
        </p:nvPicPr>
        <p:blipFill>
          <a:blip r:embed="rId4"/>
          <a:stretch>
            <a:fillRect/>
          </a:stretch>
        </p:blipFill>
        <p:spPr>
          <a:xfrm>
            <a:off x="1476375" y="-80962"/>
            <a:ext cx="9201150" cy="6938962"/>
          </a:xfrm>
          <a:prstGeom prst="rect">
            <a:avLst/>
          </a:prstGeom>
          <a:noFill/>
          <a:ln w="9525">
            <a:noFill/>
          </a:ln>
        </p:spPr>
      </p:pic>
      <p:sp>
        <p:nvSpPr>
          <p:cNvPr id="8" name="Rectangle 3"/>
          <p:cNvSpPr>
            <a:spLocks noChangeArrowheads="1"/>
          </p:cNvSpPr>
          <p:nvPr/>
        </p:nvSpPr>
        <p:spPr bwMode="auto">
          <a:xfrm>
            <a:off x="2114233" y="3933190"/>
            <a:ext cx="7772400" cy="138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500"/>
              </a:spcBef>
              <a:buNone/>
            </a:pPr>
            <a:r>
              <a:rPr sz="2800" dirty="0">
                <a:latin typeface="Calibri" panose="020F0502020204030204" charset="0"/>
              </a:rPr>
              <a:t>      		</a:t>
            </a:r>
            <a:r>
              <a:rPr sz="2800" dirty="0">
                <a:solidFill>
                  <a:srgbClr val="0000FF"/>
                </a:solidFill>
                <a:latin typeface="Calibri" panose="020F0502020204030204" charset="0"/>
              </a:rPr>
              <a:t>  </a:t>
            </a:r>
            <a:r>
              <a:rPr sz="2400" b="1" dirty="0">
                <a:solidFill>
                  <a:srgbClr val="FF0000"/>
                </a:solidFill>
                <a:latin typeface="Times New Roman" panose="02020603050405020304" pitchFamily="18" charset="0"/>
                <a:cs typeface="Times New Roman" panose="02020603050405020304" pitchFamily="18" charset="0"/>
              </a:rPr>
              <a:t>Giáo viên: </a:t>
            </a:r>
            <a:r>
              <a:rPr sz="2400" b="1" i="1" dirty="0">
                <a:solidFill>
                  <a:srgbClr val="FF0000"/>
                </a:solidFill>
                <a:latin typeface="Times New Roman" panose="02020603050405020304" pitchFamily="18" charset="0"/>
                <a:ea typeface="Times New Roman" panose="02020603050405020304" pitchFamily="18" charset="0"/>
              </a:rPr>
              <a:t>……………………</a:t>
            </a:r>
            <a:endParaRPr sz="2400" b="1" i="1" dirty="0">
              <a:solidFill>
                <a:srgbClr val="FF0000"/>
              </a:solidFill>
              <a:latin typeface="Times New Roman" panose="02020603050405020304" pitchFamily="18" charset="0"/>
              <a:cs typeface="Times New Roman" panose="02020603050405020304" pitchFamily="18" charset="0"/>
            </a:endParaRPr>
          </a:p>
          <a:p>
            <a:pPr algn="ctr">
              <a:spcBef>
                <a:spcPts val="500"/>
              </a:spcBef>
              <a:buNone/>
            </a:pPr>
            <a:r>
              <a:rPr sz="2400" b="1" i="1" dirty="0">
                <a:solidFill>
                  <a:srgbClr val="FF0000"/>
                </a:solidFill>
                <a:latin typeface="Times New Roman" panose="02020603050405020304" pitchFamily="18" charset="0"/>
                <a:cs typeface="Times New Roman" panose="02020603050405020304" pitchFamily="18" charset="0"/>
              </a:rPr>
              <a:t>		</a:t>
            </a:r>
            <a:r>
              <a:rPr sz="2400" b="1" dirty="0">
                <a:solidFill>
                  <a:srgbClr val="002060"/>
                </a:solidFill>
                <a:latin typeface="Times New Roman" panose="02020603050405020304" pitchFamily="18" charset="0"/>
                <a:cs typeface="Times New Roman" panose="02020603050405020304" pitchFamily="18" charset="0"/>
              </a:rPr>
              <a:t>Năm </a:t>
            </a:r>
            <a:r>
              <a:rPr sz="2400" b="1" dirty="0" err="1">
                <a:solidFill>
                  <a:srgbClr val="002060"/>
                </a:solidFill>
                <a:latin typeface="Times New Roman" panose="02020603050405020304" pitchFamily="18" charset="0"/>
                <a:cs typeface="Times New Roman" panose="02020603050405020304" pitchFamily="18" charset="0"/>
              </a:rPr>
              <a:t>học</a:t>
            </a:r>
            <a:r>
              <a:rPr sz="2400" b="1" dirty="0">
                <a:solidFill>
                  <a:srgbClr val="002060"/>
                </a:solidFill>
                <a:latin typeface="Times New Roman" panose="02020603050405020304" pitchFamily="18" charset="0"/>
                <a:cs typeface="Times New Roman" panose="02020603050405020304" pitchFamily="18" charset="0"/>
              </a:rPr>
              <a:t> 202</a:t>
            </a:r>
            <a:r>
              <a:rPr lang="en-US" sz="2400" b="1" dirty="0">
                <a:solidFill>
                  <a:srgbClr val="002060"/>
                </a:solidFill>
                <a:latin typeface="Times New Roman" panose="02020603050405020304" pitchFamily="18" charset="0"/>
                <a:cs typeface="Times New Roman" panose="02020603050405020304" pitchFamily="18" charset="0"/>
              </a:rPr>
              <a:t>5 - 2026</a:t>
            </a:r>
            <a:endParaRPr sz="2400" b="1" dirty="0">
              <a:solidFill>
                <a:srgbClr val="002060"/>
              </a:solidFill>
              <a:latin typeface="Times New Roman" panose="02020603050405020304" pitchFamily="18" charset="0"/>
              <a:cs typeface="Times New Roman" panose="02020603050405020304" pitchFamily="18" charset="0"/>
            </a:endParaRPr>
          </a:p>
          <a:p>
            <a:pPr>
              <a:spcBef>
                <a:spcPts val="500"/>
              </a:spcBef>
              <a:buNone/>
            </a:pPr>
            <a:endParaRPr sz="2400" b="1" i="1" dirty="0">
              <a:solidFill>
                <a:srgbClr val="FF0000"/>
              </a:solidFill>
              <a:latin typeface="Times New Roman" panose="02020603050405020304" pitchFamily="18" charset="0"/>
              <a:ea typeface="Times New Roman" panose="02020603050405020304" pitchFamily="18" charset="0"/>
            </a:endParaRPr>
          </a:p>
        </p:txBody>
      </p:sp>
      <p:pic>
        <p:nvPicPr>
          <p:cNvPr id="2052" name="Picture 6" descr="Image result for music note clip art"/>
          <p:cNvPicPr>
            <a:picLocks noChangeAspect="1"/>
          </p:cNvPicPr>
          <p:nvPr/>
        </p:nvPicPr>
        <p:blipFill>
          <a:blip r:embed="rId5"/>
          <a:stretch>
            <a:fillRect/>
          </a:stretch>
        </p:blipFill>
        <p:spPr>
          <a:xfrm rot="-176699">
            <a:off x="1798638" y="5232718"/>
            <a:ext cx="5405437" cy="1487487"/>
          </a:xfrm>
          <a:prstGeom prst="rect">
            <a:avLst/>
          </a:prstGeom>
          <a:noFill/>
          <a:ln w="9525">
            <a:noFill/>
          </a:ln>
        </p:spPr>
      </p:pic>
      <p:sp>
        <p:nvSpPr>
          <p:cNvPr id="13" name="WordArt 5"/>
          <p:cNvSpPr>
            <a:spLocks noChangeArrowheads="1" noChangeShapeType="1"/>
          </p:cNvSpPr>
          <p:nvPr/>
        </p:nvSpPr>
        <p:spPr bwMode="auto">
          <a:xfrm>
            <a:off x="1156494" y="1015169"/>
            <a:ext cx="10150623" cy="4395204"/>
          </a:xfrm>
          <a:prstGeom prst="rect">
            <a:avLst/>
          </a:prstGeom>
        </p:spPr>
        <p:txBody>
          <a:bodyPr wrap="none" numCol="1" fromWordArt="1">
            <a:prstTxWarp prst="textArchUpPour">
              <a:avLst>
                <a:gd name="adj1" fmla="val 11052443"/>
                <a:gd name="adj2" fmla="val 67787"/>
              </a:avLst>
            </a:prstTxWarp>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vi-VN" sz="3600" b="1" i="0" u="none" strike="noStrike" kern="1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rPr>
              <a:t>Chào mừng </a:t>
            </a:r>
            <a:r>
              <a:rPr kumimoji="0" lang="en-US" sz="3600" b="1" i="0" u="none" strike="noStrike" kern="10" cap="none" spc="0" normalizeH="0" baseline="0" noProof="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rPr>
              <a:t>thầy</a:t>
            </a:r>
            <a:r>
              <a:rPr kumimoji="0" lang="en-US" sz="3600" b="1" i="0" u="none" strike="noStrike" kern="1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rPr>
              <a:t> </a:t>
            </a:r>
            <a:r>
              <a:rPr kumimoji="0" lang="en-US" sz="3600" b="1" i="0" u="none" strike="noStrike" kern="10" cap="none" spc="0" normalizeH="0" baseline="0" noProof="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rPr>
              <a:t>cô</a:t>
            </a:r>
            <a:r>
              <a:rPr kumimoji="0" lang="en-US" sz="3600" b="1" i="0" u="none" strike="noStrike" kern="1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rPr>
              <a:t> </a:t>
            </a:r>
            <a:r>
              <a:rPr kumimoji="0" lang="en-US" sz="3600" b="1" i="0" u="none" strike="noStrike" kern="10" cap="none" spc="0" normalizeH="0" baseline="0" noProof="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rPr>
              <a:t>giáo</a:t>
            </a:r>
            <a:endParaRPr kumimoji="0" lang="en-US" sz="3600" b="1" i="0" u="none" strike="noStrike" kern="1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endParaRPr>
          </a:p>
        </p:txBody>
      </p:sp>
      <p:sp>
        <p:nvSpPr>
          <p:cNvPr id="15" name="WordArt 3"/>
          <p:cNvSpPr>
            <a:spLocks noChangeArrowheads="1" noChangeShapeType="1"/>
          </p:cNvSpPr>
          <p:nvPr/>
        </p:nvSpPr>
        <p:spPr bwMode="auto">
          <a:xfrm>
            <a:off x="4762500" y="1724488"/>
            <a:ext cx="2476500" cy="673361"/>
          </a:xfrm>
          <a:prstGeom prst="rect">
            <a:avLst/>
          </a:prstGeom>
        </p:spPr>
        <p:txBody>
          <a:bodyPr wrap="none" numCol="1" fromWordArt="1">
            <a:prstTxWarp prst="textWave4">
              <a:avLst>
                <a:gd name="adj1" fmla="val 6500"/>
                <a:gd name="adj2"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3600" b="1" i="0" u="none" strike="noStrike" kern="1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Âm</a:t>
            </a:r>
            <a:r>
              <a:rPr kumimoji="0" lang="en-US" sz="3600" b="1" i="0" u="none" strike="noStrike" kern="1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nhạc</a:t>
            </a:r>
            <a:r>
              <a:rPr kumimoji="0" lang="en-US" sz="3600" b="1" i="0" u="none" strike="noStrike" kern="1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lớp</a:t>
            </a:r>
            <a:r>
              <a:rPr kumimoji="0" lang="en-US" sz="3600" b="1" i="0" u="none" strike="noStrike" kern="1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2 </a:t>
            </a:r>
          </a:p>
        </p:txBody>
      </p:sp>
      <p:sp>
        <p:nvSpPr>
          <p:cNvPr id="2056" name="TextBox 18"/>
          <p:cNvSpPr txBox="1"/>
          <p:nvPr/>
        </p:nvSpPr>
        <p:spPr>
          <a:xfrm>
            <a:off x="1633538" y="211138"/>
            <a:ext cx="8915400" cy="829945"/>
          </a:xfrm>
          <a:prstGeom prst="rect">
            <a:avLst/>
          </a:prstGeom>
          <a:noFill/>
          <a:ln w="9525">
            <a:noFill/>
          </a:ln>
        </p:spPr>
        <p:txBody>
          <a:bodyPr>
            <a:spAutoFit/>
          </a:bodyPr>
          <a:lstStyle/>
          <a:p>
            <a:pPr algn="ctr"/>
            <a:r>
              <a:rPr sz="2400" b="1" dirty="0">
                <a:solidFill>
                  <a:srgbClr val="002060"/>
                </a:solidFill>
                <a:latin typeface="Times New Roman" panose="02020603050405020304" pitchFamily="18" charset="0"/>
                <a:cs typeface="Times New Roman" panose="02020603050405020304" pitchFamily="18" charset="0"/>
              </a:rPr>
              <a:t>PHÒNG GIÁO DỤC VÀ ĐÀO TẠO </a:t>
            </a:r>
            <a:r>
              <a:rPr sz="2400" b="1" dirty="0">
                <a:solidFill>
                  <a:srgbClr val="002060"/>
                </a:solidFill>
                <a:latin typeface="Times New Roman" panose="02020603050405020304" pitchFamily="18" charset="0"/>
                <a:ea typeface="Times New Roman" panose="02020603050405020304" pitchFamily="18" charset="0"/>
              </a:rPr>
              <a:t>…</a:t>
            </a:r>
            <a:r>
              <a:rPr sz="2400" b="1" dirty="0">
                <a:solidFill>
                  <a:srgbClr val="002060"/>
                </a:solidFill>
                <a:latin typeface="Times New Roman" panose="02020603050405020304" pitchFamily="18" charset="0"/>
                <a:cs typeface="Times New Roman" panose="02020603050405020304" pitchFamily="18" charset="0"/>
              </a:rPr>
              <a:t>.</a:t>
            </a:r>
          </a:p>
          <a:p>
            <a:pPr algn="ctr"/>
            <a:r>
              <a:rPr sz="2400" b="1" dirty="0">
                <a:solidFill>
                  <a:srgbClr val="FF0000"/>
                </a:solidFill>
                <a:latin typeface="Times New Roman" panose="02020603050405020304" pitchFamily="18" charset="0"/>
                <a:cs typeface="Times New Roman" panose="02020603050405020304" pitchFamily="18" charset="0"/>
              </a:rPr>
              <a:t>TRƯỜNG TIỂU HỌC</a:t>
            </a:r>
            <a:r>
              <a:rPr sz="2400" b="1" dirty="0">
                <a:solidFill>
                  <a:srgbClr val="FF0000"/>
                </a:solidFill>
                <a:latin typeface="Times New Roman" panose="02020603050405020304" pitchFamily="18" charset="0"/>
                <a:ea typeface="Times New Roman" panose="02020603050405020304" pitchFamily="18" charset="0"/>
              </a:rPr>
              <a:t>…</a:t>
            </a:r>
          </a:p>
        </p:txBody>
      </p:sp>
      <p:sp>
        <p:nvSpPr>
          <p:cNvPr id="20" name="Rectangle 19"/>
          <p:cNvSpPr/>
          <p:nvPr/>
        </p:nvSpPr>
        <p:spPr>
          <a:xfrm>
            <a:off x="6907213" y="4983163"/>
            <a:ext cx="1600200" cy="16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5" name="Hân Hoan Em Tới Trường - V.A _ Chất Lượng 128 kps.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a:stretch>
            <a:fillRect/>
          </a:stretch>
        </p:blipFill>
        <p:spPr>
          <a:xfrm>
            <a:off x="769938" y="3389313"/>
            <a:ext cx="609600" cy="609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13031" y="0"/>
            <a:ext cx="5238742" cy="461665"/>
          </a:xfrm>
          <a:prstGeom prst="rect">
            <a:avLst/>
          </a:prstGeom>
        </p:spPr>
        <p:txBody>
          <a:bodyPr wrap="none">
            <a:spAutoFit/>
          </a:bodyPr>
          <a:lstStyle/>
          <a:p>
            <a:r>
              <a:rPr lang="en-US" sz="2400" b="1">
                <a:solidFill>
                  <a:srgbClr val="000066"/>
                </a:solidFill>
              </a:rPr>
              <a:t>NỘI DUNG 2 NGHE NHẠC BÀI CÁI BỐNG</a:t>
            </a:r>
            <a:endParaRPr lang="en-US" sz="2400">
              <a:solidFill>
                <a:prstClr val="black"/>
              </a:solidFill>
            </a:endParaRPr>
          </a:p>
        </p:txBody>
      </p:sp>
      <p:sp>
        <p:nvSpPr>
          <p:cNvPr id="6" name="Rectangle 5"/>
          <p:cNvSpPr/>
          <p:nvPr/>
        </p:nvSpPr>
        <p:spPr>
          <a:xfrm>
            <a:off x="4309064" y="505170"/>
            <a:ext cx="2898550" cy="400110"/>
          </a:xfrm>
          <a:prstGeom prst="rect">
            <a:avLst/>
          </a:prstGeom>
        </p:spPr>
        <p:txBody>
          <a:bodyPr wrap="none">
            <a:spAutoFit/>
          </a:bodyPr>
          <a:lstStyle/>
          <a:p>
            <a:r>
              <a:rPr lang="en-US" sz="2000" b="1">
                <a:solidFill>
                  <a:srgbClr val="000066"/>
                </a:solidFill>
              </a:rPr>
              <a:t>HĐ TÌM HIỂU-KHÁM PHÁ </a:t>
            </a:r>
            <a:endParaRPr lang="en-US" sz="2000" b="1" dirty="0">
              <a:solidFill>
                <a:srgbClr val="000066"/>
              </a:solidFill>
            </a:endParaRPr>
          </a:p>
        </p:txBody>
      </p:sp>
      <p:sp>
        <p:nvSpPr>
          <p:cNvPr id="3" name="Rectangle 2"/>
          <p:cNvSpPr/>
          <p:nvPr/>
        </p:nvSpPr>
        <p:spPr>
          <a:xfrm>
            <a:off x="0" y="837195"/>
            <a:ext cx="7774501" cy="830997"/>
          </a:xfrm>
          <a:prstGeom prst="rect">
            <a:avLst/>
          </a:prstGeom>
        </p:spPr>
        <p:txBody>
          <a:bodyPr wrap="none">
            <a:spAutoFit/>
          </a:bodyPr>
          <a:lstStyle/>
          <a:p>
            <a:pPr marL="285750" indent="-285750">
              <a:spcAft>
                <a:spcPts val="0"/>
              </a:spcAft>
              <a:buFontTx/>
              <a:buChar char="-"/>
            </a:pPr>
            <a:r>
              <a:rPr lang="en-US" sz="2400">
                <a:latin typeface="Times New Roman" panose="02020603050405020304"/>
                <a:ea typeface="Times New Roman" panose="02020603050405020304"/>
              </a:rPr>
              <a:t>Bức tranh chú họa sẽ đã vẽ cảnh gì nào? </a:t>
            </a:r>
          </a:p>
          <a:p>
            <a:pPr marL="285750" indent="-285750">
              <a:spcAft>
                <a:spcPts val="0"/>
              </a:spcAft>
              <a:buFontTx/>
              <a:buChar char="-"/>
            </a:pPr>
            <a:r>
              <a:rPr lang="en-US" sz="2400">
                <a:effectLst/>
                <a:latin typeface="Times New Roman" panose="02020603050405020304"/>
                <a:ea typeface="Times New Roman" panose="02020603050405020304"/>
              </a:rPr>
              <a:t>Giới thiệu bài nghe nhạc Cái Bống, tác giả Phan Trần Bảng</a:t>
            </a:r>
          </a:p>
        </p:txBody>
      </p:sp>
      <p:sp>
        <p:nvSpPr>
          <p:cNvPr id="7" name="Cloud Callout 6"/>
          <p:cNvSpPr/>
          <p:nvPr/>
        </p:nvSpPr>
        <p:spPr>
          <a:xfrm>
            <a:off x="1077489" y="2641599"/>
            <a:ext cx="4507080" cy="1567318"/>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ectangle 8"/>
          <p:cNvSpPr/>
          <p:nvPr/>
        </p:nvSpPr>
        <p:spPr>
          <a:xfrm>
            <a:off x="1422401" y="2963593"/>
            <a:ext cx="3817256" cy="923330"/>
          </a:xfrm>
          <a:prstGeom prst="rect">
            <a:avLst/>
          </a:prstGeom>
        </p:spPr>
        <p:txBody>
          <a:bodyPr wrap="square">
            <a:spAutoFit/>
          </a:bodyPr>
          <a:lstStyle/>
          <a:p>
            <a:pPr lvl="0"/>
            <a:r>
              <a:rPr lang="en-US">
                <a:solidFill>
                  <a:prstClr val="black"/>
                </a:solidFill>
                <a:latin typeface="Times New Roman" panose="02020603050405020304"/>
                <a:ea typeface="Times New Roman" panose="02020603050405020304"/>
              </a:rPr>
              <a:t>Hình ảnh người mẹ đang gánh hàng và một người con đang cầm vào quang ánh như muốn gánh giúp mẹ của mình</a:t>
            </a:r>
            <a:endParaRPr lang="en-US">
              <a:solidFill>
                <a:prstClr val="black"/>
              </a:solidFill>
            </a:endParaRPr>
          </a:p>
        </p:txBody>
      </p:sp>
      <p:sp>
        <p:nvSpPr>
          <p:cNvPr id="12" name="Cloud Callout 11"/>
          <p:cNvSpPr/>
          <p:nvPr/>
        </p:nvSpPr>
        <p:spPr>
          <a:xfrm>
            <a:off x="7909286" y="469034"/>
            <a:ext cx="4507080" cy="1567318"/>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p:cNvSpPr/>
          <p:nvPr/>
        </p:nvSpPr>
        <p:spPr>
          <a:xfrm>
            <a:off x="8454645" y="823626"/>
            <a:ext cx="3619562" cy="923330"/>
          </a:xfrm>
          <a:prstGeom prst="rect">
            <a:avLst/>
          </a:prstGeom>
        </p:spPr>
        <p:txBody>
          <a:bodyPr wrap="square">
            <a:spAutoFit/>
          </a:bodyPr>
          <a:lstStyle/>
          <a:p>
            <a:pPr lvl="0"/>
            <a:r>
              <a:rPr lang="en-US">
                <a:solidFill>
                  <a:prstClr val="black"/>
                </a:solidFill>
                <a:latin typeface="Times New Roman" panose="02020603050405020304"/>
                <a:ea typeface="Times New Roman" panose="02020603050405020304"/>
              </a:rPr>
              <a:t>Ông sinh ngày 01 thang 09 năm 1933 ở Đức Phong, Đức Thọ, Hà Tính. Trú quán tại Đống Đa, Hà Nội. </a:t>
            </a:r>
            <a:endParaRPr lang="en-US">
              <a:solidFill>
                <a:prstClr val="black"/>
              </a:solidFill>
            </a:endParaRPr>
          </a:p>
        </p:txBody>
      </p:sp>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9656989" y="2135866"/>
            <a:ext cx="2143125" cy="25787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254584" y="30252"/>
            <a:ext cx="8587587" cy="523220"/>
          </a:xfrm>
          <a:prstGeom prst="rect">
            <a:avLst/>
          </a:prstGeom>
          <a:noFill/>
        </p:spPr>
        <p:txBody>
          <a:bodyPr wrap="square" rtlCol="0">
            <a:spAutoFit/>
          </a:bodyPr>
          <a:lstStyle/>
          <a:p>
            <a:r>
              <a:rPr lang="en-US" sz="2800" dirty="0" err="1">
                <a:solidFill>
                  <a:prstClr val="black"/>
                </a:solidFill>
              </a:rPr>
              <a:t>Nghe</a:t>
            </a:r>
            <a:r>
              <a:rPr lang="en-US" sz="2800" dirty="0">
                <a:solidFill>
                  <a:prstClr val="black"/>
                </a:solidFill>
              </a:rPr>
              <a:t> </a:t>
            </a:r>
            <a:r>
              <a:rPr lang="en-US" sz="2800" dirty="0" err="1">
                <a:solidFill>
                  <a:prstClr val="black"/>
                </a:solidFill>
              </a:rPr>
              <a:t>nhạc</a:t>
            </a:r>
            <a:r>
              <a:rPr lang="en-US" sz="2800" dirty="0">
                <a:solidFill>
                  <a:prstClr val="black"/>
                </a:solidFill>
              </a:rPr>
              <a:t> </a:t>
            </a:r>
            <a:r>
              <a:rPr lang="en-US" sz="2800" err="1">
                <a:solidFill>
                  <a:prstClr val="black"/>
                </a:solidFill>
              </a:rPr>
              <a:t>lần</a:t>
            </a:r>
            <a:r>
              <a:rPr lang="en-US" sz="2800">
                <a:solidFill>
                  <a:prstClr val="black"/>
                </a:solidFill>
              </a:rPr>
              <a:t> 1 sau </a:t>
            </a:r>
            <a:r>
              <a:rPr lang="en-US" sz="2800" dirty="0" err="1">
                <a:solidFill>
                  <a:prstClr val="black"/>
                </a:solidFill>
              </a:rPr>
              <a:t>đó</a:t>
            </a:r>
            <a:r>
              <a:rPr lang="en-US" sz="2800" dirty="0">
                <a:solidFill>
                  <a:prstClr val="black"/>
                </a:solidFill>
              </a:rPr>
              <a:t> </a:t>
            </a:r>
            <a:r>
              <a:rPr lang="en-US" sz="2800" dirty="0" err="1">
                <a:solidFill>
                  <a:prstClr val="black"/>
                </a:solidFill>
              </a:rPr>
              <a:t>hỏi</a:t>
            </a:r>
            <a:r>
              <a:rPr lang="en-US" sz="2800" dirty="0">
                <a:solidFill>
                  <a:prstClr val="black"/>
                </a:solidFill>
              </a:rPr>
              <a:t> </a:t>
            </a:r>
            <a:r>
              <a:rPr lang="en-US" sz="2800" dirty="0" err="1">
                <a:solidFill>
                  <a:prstClr val="black"/>
                </a:solidFill>
              </a:rPr>
              <a:t>câu</a:t>
            </a:r>
            <a:r>
              <a:rPr lang="en-US" sz="2800" dirty="0">
                <a:solidFill>
                  <a:prstClr val="black"/>
                </a:solidFill>
              </a:rPr>
              <a:t> </a:t>
            </a:r>
            <a:r>
              <a:rPr lang="en-US" sz="2800" dirty="0" err="1">
                <a:solidFill>
                  <a:prstClr val="black"/>
                </a:solidFill>
              </a:rPr>
              <a:t>hỏi</a:t>
            </a:r>
            <a:r>
              <a:rPr lang="en-US" sz="2800" dirty="0">
                <a:solidFill>
                  <a:prstClr val="black"/>
                </a:solidFill>
              </a:rPr>
              <a:t> </a:t>
            </a:r>
            <a:r>
              <a:rPr lang="en-US" sz="2800" dirty="0" err="1">
                <a:solidFill>
                  <a:prstClr val="black"/>
                </a:solidFill>
              </a:rPr>
              <a:t>trao</a:t>
            </a:r>
            <a:r>
              <a:rPr lang="en-US" sz="2800" dirty="0">
                <a:solidFill>
                  <a:prstClr val="black"/>
                </a:solidFill>
              </a:rPr>
              <a:t> </a:t>
            </a:r>
            <a:r>
              <a:rPr lang="en-US" sz="2800" dirty="0" err="1">
                <a:solidFill>
                  <a:prstClr val="black"/>
                </a:solidFill>
              </a:rPr>
              <a:t>đổi</a:t>
            </a:r>
            <a:r>
              <a:rPr lang="en-US" sz="2800" dirty="0">
                <a:solidFill>
                  <a:prstClr val="black"/>
                </a:solidFill>
              </a:rPr>
              <a:t> </a:t>
            </a:r>
            <a:r>
              <a:rPr lang="en-US" sz="2800" dirty="0" err="1">
                <a:solidFill>
                  <a:prstClr val="black"/>
                </a:solidFill>
              </a:rPr>
              <a:t>về</a:t>
            </a:r>
            <a:r>
              <a:rPr lang="en-US" sz="2800" dirty="0">
                <a:solidFill>
                  <a:prstClr val="black"/>
                </a:solidFill>
              </a:rPr>
              <a:t> </a:t>
            </a:r>
            <a:r>
              <a:rPr lang="en-US" sz="2800" dirty="0" err="1">
                <a:solidFill>
                  <a:prstClr val="black"/>
                </a:solidFill>
              </a:rPr>
              <a:t>bài</a:t>
            </a:r>
            <a:r>
              <a:rPr lang="en-US" sz="2800" dirty="0">
                <a:solidFill>
                  <a:prstClr val="black"/>
                </a:solidFill>
              </a:rPr>
              <a:t> </a:t>
            </a:r>
            <a:r>
              <a:rPr lang="en-US" sz="2800" dirty="0" err="1">
                <a:solidFill>
                  <a:prstClr val="black"/>
                </a:solidFill>
              </a:rPr>
              <a:t>hát</a:t>
            </a:r>
            <a:endParaRPr lang="en-US" sz="2800" dirty="0">
              <a:solidFill>
                <a:prstClr val="black"/>
              </a:solidFill>
            </a:endParaRPr>
          </a:p>
        </p:txBody>
      </p:sp>
      <p:sp>
        <p:nvSpPr>
          <p:cNvPr id="2" name="Rectangle 1"/>
          <p:cNvSpPr/>
          <p:nvPr/>
        </p:nvSpPr>
        <p:spPr>
          <a:xfrm>
            <a:off x="-44927" y="1117380"/>
            <a:ext cx="12525828" cy="1658403"/>
          </a:xfrm>
          <a:prstGeom prst="rect">
            <a:avLst/>
          </a:prstGeom>
        </p:spPr>
        <p:txBody>
          <a:bodyPr wrap="square">
            <a:spAutoFit/>
          </a:bodyPr>
          <a:lstStyle/>
          <a:p>
            <a:pPr lvl="0">
              <a:lnSpc>
                <a:spcPct val="106000"/>
              </a:lnSpc>
              <a:spcAft>
                <a:spcPts val="0"/>
              </a:spcAft>
            </a:pPr>
            <a:r>
              <a:rPr lang="en-US" sz="2400">
                <a:latin typeface="Times New Roman" panose="02020603050405020304"/>
                <a:ea typeface="Times New Roman" panose="02020603050405020304"/>
                <a:cs typeface="Times New Roman" panose="02020603050405020304"/>
              </a:rPr>
              <a:t>-Hỏi? Bài hát vui tươi hay tha thiết?</a:t>
            </a:r>
          </a:p>
          <a:p>
            <a:pPr lvl="0">
              <a:lnSpc>
                <a:spcPct val="106000"/>
              </a:lnSpc>
              <a:spcAft>
                <a:spcPts val="0"/>
              </a:spcAft>
            </a:pPr>
            <a:r>
              <a:rPr lang="en-US" sz="2400">
                <a:latin typeface="Times New Roman" panose="02020603050405020304"/>
                <a:ea typeface="Times New Roman" panose="02020603050405020304"/>
                <a:cs typeface="Times New Roman" panose="02020603050405020304"/>
              </a:rPr>
              <a:t>-Hỏi? Các con thấy tiết tấu của bài hát này </a:t>
            </a:r>
            <a:r>
              <a:rPr lang="en-US" sz="2400">
                <a:latin typeface="Times New Roman" panose="02020603050405020304"/>
                <a:ea typeface="Times New Roman" panose="02020603050405020304"/>
              </a:rPr>
              <a:t>nhanh hay chậm vậy các con?</a:t>
            </a:r>
          </a:p>
          <a:p>
            <a:pPr lvl="0">
              <a:lnSpc>
                <a:spcPct val="106000"/>
              </a:lnSpc>
              <a:spcAft>
                <a:spcPts val="0"/>
              </a:spcAft>
            </a:pPr>
            <a:r>
              <a:rPr lang="en-US" sz="2400">
                <a:latin typeface="Times New Roman" panose="02020603050405020304"/>
                <a:ea typeface="Times New Roman" panose="02020603050405020304"/>
                <a:cs typeface="Times New Roman" panose="02020603050405020304"/>
              </a:rPr>
              <a:t>-Hỏi? Các con thấy người hát trong bài hát này</a:t>
            </a:r>
            <a:r>
              <a:rPr lang="en-US" sz="2400">
                <a:latin typeface="Times New Roman" panose="02020603050405020304"/>
                <a:ea typeface="Times New Roman" panose="02020603050405020304"/>
              </a:rPr>
              <a:t> là trẻ em như các con hay là người lớn các con nhỉ?</a:t>
            </a:r>
          </a:p>
          <a:p>
            <a:pPr lvl="0">
              <a:lnSpc>
                <a:spcPct val="106000"/>
              </a:lnSpc>
              <a:spcAft>
                <a:spcPts val="0"/>
              </a:spcAft>
            </a:pPr>
            <a:r>
              <a:rPr lang="en-US" sz="2400">
                <a:latin typeface="Times New Roman" panose="02020603050405020304"/>
                <a:ea typeface="Times New Roman" panose="02020603050405020304"/>
                <a:cs typeface="Times New Roman" panose="02020603050405020304"/>
              </a:rPr>
              <a:t>-Hỏi? Vậy thì là giọng nam hay giọng nữ vậy </a:t>
            </a:r>
            <a:r>
              <a:rPr lang="en-US" sz="2400">
                <a:latin typeface="Times New Roman" panose="02020603050405020304"/>
                <a:ea typeface="Times New Roman" panose="02020603050405020304"/>
              </a:rPr>
              <a:t>các con?</a:t>
            </a:r>
            <a:endParaRPr lang="en-US" sz="2400">
              <a:effectLst/>
              <a:latin typeface="Times New Roman" panose="02020603050405020304"/>
              <a:ea typeface="Times New Roman" panose="02020603050405020304"/>
            </a:endParaRPr>
          </a:p>
        </p:txBody>
      </p:sp>
      <p:pic>
        <p:nvPicPr>
          <p:cNvPr id="3" name="NGHE NHAC CAI B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0400" y="2819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67428" y="40889"/>
            <a:ext cx="7088844" cy="523220"/>
          </a:xfrm>
          <a:prstGeom prst="rect">
            <a:avLst/>
          </a:prstGeom>
        </p:spPr>
        <p:txBody>
          <a:bodyPr wrap="square">
            <a:spAutoFit/>
          </a:bodyPr>
          <a:lstStyle/>
          <a:p>
            <a:pPr algn="just"/>
            <a:r>
              <a:rPr lang="en-US" sz="2800">
                <a:solidFill>
                  <a:prstClr val="black"/>
                </a:solidFill>
                <a:latin typeface="Times New Roman" panose="02020603050405020304"/>
                <a:ea typeface="Times New Roman" panose="02020603050405020304"/>
              </a:rPr>
              <a:t>- Mời nghe lại bản nhạc lần 2 tìm hiểu bài tiếp</a:t>
            </a:r>
          </a:p>
        </p:txBody>
      </p:sp>
      <p:sp>
        <p:nvSpPr>
          <p:cNvPr id="3" name="Rectangle 2"/>
          <p:cNvSpPr/>
          <p:nvPr/>
        </p:nvSpPr>
        <p:spPr>
          <a:xfrm>
            <a:off x="2249714" y="886160"/>
            <a:ext cx="9942286" cy="1658403"/>
          </a:xfrm>
          <a:prstGeom prst="rect">
            <a:avLst/>
          </a:prstGeom>
        </p:spPr>
        <p:txBody>
          <a:bodyPr wrap="square">
            <a:spAutoFit/>
          </a:bodyPr>
          <a:lstStyle/>
          <a:p>
            <a:pPr marL="342900" lvl="0" indent="-342900">
              <a:lnSpc>
                <a:spcPct val="106000"/>
              </a:lnSpc>
              <a:spcAft>
                <a:spcPts val="0"/>
              </a:spcAft>
              <a:buFont typeface="Times New Roman" panose="02020603050405020304"/>
              <a:buChar char="-"/>
            </a:pPr>
            <a:r>
              <a:rPr lang="en-US" sz="2400">
                <a:latin typeface="Times New Roman" panose="02020603050405020304"/>
                <a:ea typeface="Times New Roman" panose="02020603050405020304"/>
                <a:cs typeface="Times New Roman" panose="02020603050405020304"/>
              </a:rPr>
              <a:t>Hỏi? Các con thấy trong bài hát có những </a:t>
            </a:r>
            <a:r>
              <a:rPr lang="en-US" sz="2400">
                <a:latin typeface="Times New Roman" panose="02020603050405020304"/>
                <a:ea typeface="Times New Roman" panose="02020603050405020304"/>
              </a:rPr>
              <a:t>hình ảnh gì?</a:t>
            </a:r>
          </a:p>
          <a:p>
            <a:pPr marL="342900" lvl="0" indent="-342900">
              <a:lnSpc>
                <a:spcPct val="106000"/>
              </a:lnSpc>
              <a:spcAft>
                <a:spcPts val="0"/>
              </a:spcAft>
              <a:buFont typeface="Times New Roman" panose="02020603050405020304"/>
              <a:buChar char="-"/>
            </a:pPr>
            <a:r>
              <a:rPr lang="en-US" sz="2400">
                <a:latin typeface="Times New Roman" panose="02020603050405020304"/>
                <a:ea typeface="Times New Roman" panose="02020603050405020304"/>
                <a:cs typeface="Times New Roman" panose="02020603050405020304"/>
              </a:rPr>
              <a:t>Hỏi? Em thích nhất câu hát nào trong bài</a:t>
            </a:r>
          </a:p>
          <a:p>
            <a:pPr marL="342900" lvl="0" indent="-342900">
              <a:lnSpc>
                <a:spcPct val="106000"/>
              </a:lnSpc>
              <a:spcAft>
                <a:spcPts val="0"/>
              </a:spcAft>
              <a:buFont typeface="Times New Roman" panose="02020603050405020304"/>
              <a:buChar char="-"/>
            </a:pPr>
            <a:r>
              <a:rPr lang="en-US" sz="2400">
                <a:latin typeface="Times New Roman" panose="02020603050405020304"/>
                <a:ea typeface="Times New Roman" panose="02020603050405020304"/>
                <a:cs typeface="Times New Roman" panose="02020603050405020304"/>
              </a:rPr>
              <a:t>Hỏi? Vì sao con lại thích câu hát đó?</a:t>
            </a:r>
          </a:p>
          <a:p>
            <a:pPr marL="342900" lvl="0" indent="-342900">
              <a:lnSpc>
                <a:spcPct val="106000"/>
              </a:lnSpc>
              <a:spcAft>
                <a:spcPts val="0"/>
              </a:spcAft>
              <a:buFont typeface="Times New Roman" panose="02020603050405020304"/>
              <a:buChar char="-"/>
            </a:pPr>
            <a:r>
              <a:rPr lang="en-US" sz="2400">
                <a:latin typeface="Times New Roman" panose="02020603050405020304"/>
                <a:ea typeface="Times New Roman" panose="02020603050405020304"/>
                <a:cs typeface="Times New Roman" panose="02020603050405020304"/>
              </a:rPr>
              <a:t>Hỏi? Con có thể hát lại câu hát đó cho cô và </a:t>
            </a:r>
            <a:r>
              <a:rPr lang="en-US" sz="2400">
                <a:latin typeface="Times New Roman" panose="02020603050405020304"/>
                <a:ea typeface="Times New Roman" panose="02020603050405020304"/>
              </a:rPr>
              <a:t>cả lớp cùng nghe không?</a:t>
            </a:r>
            <a:endParaRPr lang="en-US" sz="2400">
              <a:effectLst/>
              <a:latin typeface="Times New Roman" panose="02020603050405020304"/>
              <a:ea typeface="Times New Roman" panose="02020603050405020304"/>
            </a:endParaRPr>
          </a:p>
        </p:txBody>
      </p:sp>
      <p:pic>
        <p:nvPicPr>
          <p:cNvPr id="5" name="NGHE NHAC CAI B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0400" y="2819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9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295326" y="36002"/>
            <a:ext cx="4091120" cy="400110"/>
          </a:xfrm>
          <a:prstGeom prst="rect">
            <a:avLst/>
          </a:prstGeom>
        </p:spPr>
        <p:txBody>
          <a:bodyPr wrap="none">
            <a:spAutoFit/>
          </a:bodyPr>
          <a:lstStyle/>
          <a:p>
            <a:r>
              <a:rPr lang="en-US" sz="2000" b="1">
                <a:solidFill>
                  <a:srgbClr val="000066"/>
                </a:solidFill>
              </a:rPr>
              <a:t>HOẠT ĐỘNG THỰC HÀNH LUYỆN TẬP</a:t>
            </a:r>
            <a:endParaRPr lang="en-US" sz="2000" b="1" dirty="0">
              <a:solidFill>
                <a:srgbClr val="000066"/>
              </a:solidFill>
            </a:endParaRPr>
          </a:p>
        </p:txBody>
      </p:sp>
      <p:pic>
        <p:nvPicPr>
          <p:cNvPr id="6" name="NGHE NHAC HAH KHUC THO NHI K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17987" y="5373216"/>
            <a:ext cx="812800" cy="609600"/>
          </a:xfrm>
          <a:prstGeom prst="rect">
            <a:avLst/>
          </a:prstGeom>
        </p:spPr>
      </p:pic>
      <p:sp>
        <p:nvSpPr>
          <p:cNvPr id="3" name="Rectangle 2"/>
          <p:cNvSpPr/>
          <p:nvPr/>
        </p:nvSpPr>
        <p:spPr>
          <a:xfrm>
            <a:off x="2052387" y="833303"/>
            <a:ext cx="9144000" cy="483850"/>
          </a:xfrm>
          <a:prstGeom prst="rect">
            <a:avLst/>
          </a:prstGeom>
        </p:spPr>
        <p:txBody>
          <a:bodyPr wrap="square">
            <a:spAutoFit/>
          </a:bodyPr>
          <a:lstStyle/>
          <a:p>
            <a:pPr lvl="0">
              <a:lnSpc>
                <a:spcPct val="106000"/>
              </a:lnSpc>
              <a:spcAft>
                <a:spcPts val="0"/>
              </a:spcAft>
            </a:pPr>
            <a:r>
              <a:rPr lang="en-US" sz="2400">
                <a:latin typeface="Times New Roman" panose="02020603050405020304"/>
                <a:ea typeface="Times New Roman" panose="02020603050405020304"/>
                <a:cs typeface="Times New Roman" panose="02020603050405020304"/>
              </a:rPr>
              <a:t>-Nghe lần 3  Kết hợp </a:t>
            </a:r>
            <a:r>
              <a:rPr lang="en-US" sz="2400">
                <a:latin typeface="Times New Roman" panose="02020603050405020304"/>
                <a:ea typeface="Times New Roman" panose="02020603050405020304"/>
              </a:rPr>
              <a:t>vẽ tranh minh họa các hình ảnh có trong bài hát.</a:t>
            </a:r>
            <a:endParaRPr lang="en-US" sz="2400">
              <a:effectLst/>
              <a:latin typeface="Times New Roman" panose="02020603050405020304"/>
              <a:ea typeface="Times New Roman" panose="02020603050405020304"/>
            </a:endParaRPr>
          </a:p>
        </p:txBody>
      </p:sp>
      <p:pic>
        <p:nvPicPr>
          <p:cNvPr id="7" name="NGHE NHAC CAI BO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550400" y="2819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87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29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074" name="Picture 2" descr="C:\Users\Administrator\Desktop\RQ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8448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6092" y="2636912"/>
            <a:ext cx="11809312" cy="2308324"/>
          </a:xfrm>
          <a:prstGeom prst="rect">
            <a:avLst/>
          </a:prstGeom>
        </p:spPr>
        <p:txBody>
          <a:bodyPr wrap="square">
            <a:spAutoFit/>
          </a:bodyPr>
          <a:lstStyle/>
          <a:p>
            <a:pPr algn="just"/>
            <a:r>
              <a:rPr lang="en-US" sz="2400">
                <a:solidFill>
                  <a:prstClr val="black"/>
                </a:solidFill>
                <a:latin typeface="Times New Roman" panose="02020603050405020304"/>
                <a:ea typeface="Times New Roman" panose="02020603050405020304"/>
              </a:rPr>
              <a:t>+ Quy định về động tác: Tay cao, vỗ tay lớn. Tay ngang thắt lưng, vỗ tay vừa. Tay xuống thấp, vỗ tay nhỏ (tương ứng với mưa to, mưa vừa, mưa nhỏ). Chia lớp thành 2 nhóm (mỗi nhóm 6 em), các nhóm cử ra 1 quản trò.</a:t>
            </a:r>
          </a:p>
          <a:p>
            <a:r>
              <a:rPr lang="en-US" sz="2400">
                <a:solidFill>
                  <a:prstClr val="black"/>
                </a:solidFill>
                <a:latin typeface="Times New Roman" panose="02020603050405020304"/>
                <a:ea typeface="Calibri" panose="020F0502020204030204"/>
              </a:rPr>
              <a:t>+ Cách chơi: Người chơi làm theo động tác và tiếng hô của quản trò: Quy định thêm khi quản trò phất tay thì người chơi sẽ hô to Ầm. Để trò chơi thực sự hấp dẫn thì quản trò cần hô nhanh, dứt khoát và thay đổi liên tục.</a:t>
            </a:r>
            <a:endParaRPr lang="en-US" sz="2400">
              <a:solidFill>
                <a:prstClr val="black"/>
              </a:solidFill>
            </a:endParaRPr>
          </a:p>
        </p:txBody>
      </p:sp>
      <p:sp>
        <p:nvSpPr>
          <p:cNvPr id="4" name="Rectangle 3"/>
          <p:cNvSpPr/>
          <p:nvPr/>
        </p:nvSpPr>
        <p:spPr>
          <a:xfrm>
            <a:off x="3599723" y="1830387"/>
            <a:ext cx="4104200" cy="707886"/>
          </a:xfrm>
          <a:prstGeom prst="rect">
            <a:avLst/>
          </a:prstGeom>
        </p:spPr>
        <p:txBody>
          <a:bodyPr wrap="none">
            <a:spAutoFit/>
          </a:bodyPr>
          <a:lstStyle/>
          <a:p>
            <a:r>
              <a:rPr lang="en-US" sz="4000" b="1" i="1">
                <a:solidFill>
                  <a:prstClr val="black"/>
                </a:solidFill>
                <a:latin typeface="Times New Roman" panose="02020603050405020304"/>
                <a:ea typeface="Times New Roman" panose="02020603050405020304"/>
              </a:rPr>
              <a:t>Trò chơi mưa rơi</a:t>
            </a:r>
            <a:r>
              <a:rPr lang="en-US" sz="4000">
                <a:solidFill>
                  <a:prstClr val="black"/>
                </a:solidFill>
                <a:latin typeface="Times New Roman" panose="02020603050405020304"/>
                <a:ea typeface="Times New Roman" panose="02020603050405020304"/>
              </a:rPr>
              <a:t>: </a:t>
            </a:r>
            <a:endParaRPr lang="en-US" sz="4000">
              <a:solidFill>
                <a:prstClr val="black"/>
              </a:solidFill>
            </a:endParaRPr>
          </a:p>
        </p:txBody>
      </p:sp>
      <p:sp>
        <p:nvSpPr>
          <p:cNvPr id="6" name="TextBox 5"/>
          <p:cNvSpPr txBox="1"/>
          <p:nvPr/>
        </p:nvSpPr>
        <p:spPr>
          <a:xfrm>
            <a:off x="2735627" y="1131469"/>
            <a:ext cx="7795360" cy="523220"/>
          </a:xfrm>
          <a:prstGeom prst="rect">
            <a:avLst/>
          </a:prstGeom>
          <a:noFill/>
        </p:spPr>
        <p:txBody>
          <a:bodyPr wrap="square" rtlCol="0">
            <a:spAutoFit/>
          </a:bodyPr>
          <a:lstStyle/>
          <a:p>
            <a:r>
              <a:rPr lang="en-US" sz="2800" b="1">
                <a:solidFill>
                  <a:srgbClr val="002060"/>
                </a:solidFill>
              </a:rPr>
              <a:t>HOẠT ĐỘNG VẬN DỤNG SÁNG TẠO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p:cNvPicPr>
          <p:nvPr/>
        </p:nvPicPr>
        <p:blipFill>
          <a:blip r:embed="rId4"/>
          <a:stretch>
            <a:fillRect/>
          </a:stretch>
        </p:blipFill>
        <p:spPr>
          <a:xfrm>
            <a:off x="1476375" y="-80962"/>
            <a:ext cx="9201150" cy="6938962"/>
          </a:xfrm>
          <a:prstGeom prst="rect">
            <a:avLst/>
          </a:prstGeom>
          <a:noFill/>
          <a:ln w="9525">
            <a:noFill/>
          </a:ln>
        </p:spPr>
      </p:pic>
      <p:pic>
        <p:nvPicPr>
          <p:cNvPr id="31747" name="Picture 6" descr="Image result for music note clip art"/>
          <p:cNvPicPr>
            <a:picLocks noChangeAspect="1"/>
          </p:cNvPicPr>
          <p:nvPr/>
        </p:nvPicPr>
        <p:blipFill>
          <a:blip r:embed="rId5"/>
          <a:stretch>
            <a:fillRect/>
          </a:stretch>
        </p:blipFill>
        <p:spPr>
          <a:xfrm>
            <a:off x="1668463" y="5073650"/>
            <a:ext cx="5405437" cy="1487488"/>
          </a:xfrm>
          <a:prstGeom prst="rect">
            <a:avLst/>
          </a:prstGeom>
          <a:noFill/>
          <a:ln w="9525">
            <a:noFill/>
          </a:ln>
        </p:spPr>
      </p:pic>
      <p:sp>
        <p:nvSpPr>
          <p:cNvPr id="13" name="WordArt 5"/>
          <p:cNvSpPr>
            <a:spLocks noChangeArrowheads="1" noChangeShapeType="1"/>
          </p:cNvSpPr>
          <p:nvPr/>
        </p:nvSpPr>
        <p:spPr bwMode="auto">
          <a:xfrm>
            <a:off x="1350645" y="1422400"/>
            <a:ext cx="9314815" cy="4395470"/>
          </a:xfrm>
          <a:prstGeom prst="rect">
            <a:avLst/>
          </a:prstGeom>
        </p:spPr>
        <p:txBody>
          <a:bodyPr wrap="none" numCol="1" fromWordArt="1">
            <a:prstTxWarp prst="textArchUpPour">
              <a:avLst>
                <a:gd name="adj1" fmla="val 11052443"/>
                <a:gd name="adj2" fmla="val 67787"/>
              </a:avLst>
            </a:prstTxWarp>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3600" b="1" i="0" u="none" strike="noStrike" kern="10" cap="none" spc="0" normalizeH="0" baseline="0" noProof="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rPr>
              <a:t>TẠM BIỆT CÁC EM! CHÚNG TA SẼ GẶP NHAU Ở TIẾT HỌC HÔM SAU NHA!</a:t>
            </a:r>
            <a:endParaRPr kumimoji="0" lang="en-US" sz="3600" b="1" i="0" u="none" strike="noStrike" kern="1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endParaRPr>
          </a:p>
        </p:txBody>
      </p:sp>
      <p:pic>
        <p:nvPicPr>
          <p:cNvPr id="31749" name="Picture 6"/>
          <p:cNvPicPr>
            <a:picLocks noChangeAspect="1"/>
          </p:cNvPicPr>
          <p:nvPr/>
        </p:nvPicPr>
        <p:blipFill>
          <a:blip r:embed="rId6"/>
          <a:stretch>
            <a:fillRect/>
          </a:stretch>
        </p:blipFill>
        <p:spPr>
          <a:xfrm rot="-2408492">
            <a:off x="6770688" y="2622550"/>
            <a:ext cx="1285875" cy="1135063"/>
          </a:xfrm>
          <a:prstGeom prst="rect">
            <a:avLst/>
          </a:prstGeom>
          <a:noFill/>
          <a:ln w="9525">
            <a:noFill/>
          </a:ln>
        </p:spPr>
      </p:pic>
      <p:pic>
        <p:nvPicPr>
          <p:cNvPr id="31750" name="Picture 8"/>
          <p:cNvPicPr>
            <a:picLocks noChangeAspect="1"/>
          </p:cNvPicPr>
          <p:nvPr/>
        </p:nvPicPr>
        <p:blipFill>
          <a:blip r:embed="rId7"/>
          <a:stretch>
            <a:fillRect/>
          </a:stretch>
        </p:blipFill>
        <p:spPr>
          <a:xfrm>
            <a:off x="3660775" y="2601913"/>
            <a:ext cx="4610100" cy="1905000"/>
          </a:xfrm>
          <a:prstGeom prst="rect">
            <a:avLst/>
          </a:prstGeom>
          <a:noFill/>
          <a:ln w="9525">
            <a:noFill/>
          </a:ln>
        </p:spPr>
      </p:pic>
      <p:pic>
        <p:nvPicPr>
          <p:cNvPr id="2" name="Mua Thu Ngay Khai Truong - Le Phuong Hie.m4a">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8"/>
          <a:stretch>
            <a:fillRect/>
          </a:stretch>
        </p:blipFill>
        <p:spPr>
          <a:xfrm>
            <a:off x="546100" y="3454400"/>
            <a:ext cx="609600" cy="609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248230" y="930616"/>
            <a:ext cx="9448800" cy="707886"/>
          </a:xfrm>
          <a:prstGeom prst="rect">
            <a:avLst/>
          </a:prstGeom>
          <a:noFill/>
        </p:spPr>
        <p:txBody>
          <a:bodyPr wrap="square" rtlCol="0">
            <a:spAutoFit/>
          </a:bodyPr>
          <a:lstStyle/>
          <a:p>
            <a:r>
              <a:rPr lang="en-US" sz="4000" dirty="0" err="1">
                <a:solidFill>
                  <a:schemeClr val="bg1"/>
                </a:solidFill>
              </a:rPr>
              <a:t>Hát</a:t>
            </a:r>
            <a:r>
              <a:rPr lang="en-US" sz="4000" dirty="0">
                <a:solidFill>
                  <a:schemeClr val="bg1"/>
                </a:solidFill>
              </a:rPr>
              <a:t> </a:t>
            </a:r>
            <a:r>
              <a:rPr lang="en-US" sz="4000" dirty="0" err="1">
                <a:solidFill>
                  <a:schemeClr val="bg1"/>
                </a:solidFill>
              </a:rPr>
              <a:t>lại</a:t>
            </a:r>
            <a:r>
              <a:rPr lang="en-US" sz="4000" dirty="0">
                <a:solidFill>
                  <a:schemeClr val="bg1"/>
                </a:solidFill>
              </a:rPr>
              <a:t> </a:t>
            </a:r>
            <a:r>
              <a:rPr lang="en-US" sz="4000" err="1">
                <a:solidFill>
                  <a:schemeClr val="bg1"/>
                </a:solidFill>
              </a:rPr>
              <a:t>bài</a:t>
            </a:r>
            <a:r>
              <a:rPr lang="en-US" sz="4000">
                <a:solidFill>
                  <a:schemeClr val="bg1"/>
                </a:solidFill>
              </a:rPr>
              <a:t> Bắc kim thang khởi </a:t>
            </a:r>
            <a:r>
              <a:rPr lang="en-US" sz="4000" err="1">
                <a:solidFill>
                  <a:schemeClr val="bg1"/>
                </a:solidFill>
              </a:rPr>
              <a:t>động</a:t>
            </a:r>
            <a:r>
              <a:rPr lang="en-US" sz="4000">
                <a:solidFill>
                  <a:schemeClr val="bg1"/>
                </a:solidFill>
              </a:rPr>
              <a:t>  </a:t>
            </a:r>
            <a:r>
              <a:rPr lang="en-US" sz="4000" dirty="0">
                <a:solidFill>
                  <a:schemeClr val="bg1"/>
                </a:solidFill>
              </a:rPr>
              <a:t>(KTBC)</a:t>
            </a:r>
          </a:p>
        </p:txBody>
      </p:sp>
      <p:sp>
        <p:nvSpPr>
          <p:cNvPr id="2" name="TextBox 1"/>
          <p:cNvSpPr txBox="1"/>
          <p:nvPr/>
        </p:nvSpPr>
        <p:spPr>
          <a:xfrm>
            <a:off x="4281714" y="0"/>
            <a:ext cx="4702629" cy="584775"/>
          </a:xfrm>
          <a:prstGeom prst="rect">
            <a:avLst/>
          </a:prstGeom>
          <a:noFill/>
        </p:spPr>
        <p:txBody>
          <a:bodyPr wrap="square" rtlCol="0">
            <a:spAutoFit/>
          </a:bodyPr>
          <a:lstStyle/>
          <a:p>
            <a:r>
              <a:rPr lang="en-US" sz="3200" b="1">
                <a:solidFill>
                  <a:srgbClr val="002060"/>
                </a:solidFill>
              </a:rPr>
              <a:t>HOẠT ĐỘNG KHỞI ĐỘNG</a:t>
            </a:r>
          </a:p>
        </p:txBody>
      </p:sp>
      <p:pic>
        <p:nvPicPr>
          <p:cNvPr id="7" name="BAC KIM THAG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8228" y="217088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148186" y="843448"/>
            <a:ext cx="1258678" cy="523220"/>
          </a:xfrm>
          <a:prstGeom prst="rect">
            <a:avLst/>
          </a:prstGeom>
        </p:spPr>
        <p:txBody>
          <a:bodyPr wrap="none">
            <a:spAutoFit/>
          </a:bodyPr>
          <a:lstStyle/>
          <a:p>
            <a:r>
              <a:rPr lang="en-US" sz="2800" b="1">
                <a:solidFill>
                  <a:srgbClr val="002060"/>
                </a:solidFill>
              </a:rPr>
              <a:t>TIẾT 20</a:t>
            </a:r>
            <a:endParaRPr lang="en-US" sz="2800" b="1" dirty="0">
              <a:solidFill>
                <a:srgbClr val="002060"/>
              </a:solidFill>
            </a:endParaRPr>
          </a:p>
        </p:txBody>
      </p:sp>
      <p:sp>
        <p:nvSpPr>
          <p:cNvPr id="14" name="Rectangle 13"/>
          <p:cNvSpPr/>
          <p:nvPr/>
        </p:nvSpPr>
        <p:spPr>
          <a:xfrm>
            <a:off x="5135889" y="1593772"/>
            <a:ext cx="3905108" cy="461665"/>
          </a:xfrm>
          <a:prstGeom prst="rect">
            <a:avLst/>
          </a:prstGeom>
        </p:spPr>
        <p:txBody>
          <a:bodyPr wrap="none">
            <a:spAutoFit/>
          </a:bodyPr>
          <a:lstStyle/>
          <a:p>
            <a:pPr lvl="0"/>
            <a:r>
              <a:rPr lang="en-US" sz="2400" b="1">
                <a:solidFill>
                  <a:srgbClr val="002060"/>
                </a:solidFill>
              </a:rPr>
              <a:t>ÔN TẬP BÀI: BẮC KIM THANG</a:t>
            </a:r>
            <a:endParaRPr lang="en-US" sz="2400" dirty="0">
              <a:solidFill>
                <a:srgbClr val="002060"/>
              </a:solidFill>
            </a:endParaRPr>
          </a:p>
        </p:txBody>
      </p:sp>
      <p:sp>
        <p:nvSpPr>
          <p:cNvPr id="15" name="Rectangle 14"/>
          <p:cNvSpPr/>
          <p:nvPr/>
        </p:nvSpPr>
        <p:spPr>
          <a:xfrm>
            <a:off x="5244848" y="2285682"/>
            <a:ext cx="3815275" cy="461665"/>
          </a:xfrm>
          <a:prstGeom prst="rect">
            <a:avLst/>
          </a:prstGeom>
        </p:spPr>
        <p:txBody>
          <a:bodyPr wrap="none">
            <a:spAutoFit/>
          </a:bodyPr>
          <a:lstStyle/>
          <a:p>
            <a:r>
              <a:rPr lang="en-US" sz="2400" b="1">
                <a:solidFill>
                  <a:srgbClr val="002060"/>
                </a:solidFill>
              </a:rPr>
              <a:t>NGHE NHẠC BÀI : CÁI BỐNG </a:t>
            </a:r>
            <a:endParaRPr lang="en-US" sz="2400" dirty="0">
              <a:solidFill>
                <a:srgbClr val="002060"/>
              </a:solidFill>
            </a:endParaRPr>
          </a:p>
        </p:txBody>
      </p:sp>
      <p:pic>
        <p:nvPicPr>
          <p:cNvPr id="16" name="Picture 3" descr="C:\Users\Administrator\Desktop\FormatFactory2021-07-29_1845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 y="-118046"/>
            <a:ext cx="12190413" cy="11562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istrator\Desktop\NGHE NHA CAI BO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 y="1593773"/>
            <a:ext cx="12190413" cy="52642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582817" y="-11076"/>
            <a:ext cx="2993643" cy="317009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r>
              <a:rPr lang="en-US" sz="3600" b="1" dirty="0">
                <a:solidFill>
                  <a:schemeClr val="bg1"/>
                </a:solidFill>
              </a:rPr>
              <a:t>CẢ LỚP HÁT:</a:t>
            </a:r>
          </a:p>
          <a:p>
            <a:pPr lvl="0"/>
            <a:r>
              <a:rPr lang="en-US" sz="3600" b="1" dirty="0">
                <a:solidFill>
                  <a:srgbClr val="FF0000"/>
                </a:solidFill>
              </a:rPr>
              <a:t> </a:t>
            </a:r>
            <a:r>
              <a:rPr lang="en-US" altLang="en-US" sz="3200" dirty="0" err="1">
                <a:solidFill>
                  <a:srgbClr val="6600FF"/>
                </a:solidFill>
                <a:latin typeface="Times New Roman" panose="02020603050405020304" pitchFamily="18" charset="0"/>
                <a:cs typeface="Arial" panose="020B0604020202020204" pitchFamily="34" charset="0"/>
              </a:rPr>
              <a:t>Bắc</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kim</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thang</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cà</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lang</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bí</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rợ</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Cột</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bên</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kèo</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là</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kèo</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bên</a:t>
            </a:r>
            <a:r>
              <a:rPr lang="en-US" altLang="en-US" sz="3200" dirty="0">
                <a:solidFill>
                  <a:srgbClr val="6600FF"/>
                </a:solidFill>
                <a:latin typeface="Times New Roman" panose="02020603050405020304" pitchFamily="18" charset="0"/>
                <a:cs typeface="Arial" panose="020B0604020202020204" pitchFamily="34" charset="0"/>
              </a:rPr>
              <a:t> </a:t>
            </a:r>
            <a:r>
              <a:rPr lang="en-US" altLang="en-US" sz="3200" dirty="0" err="1">
                <a:solidFill>
                  <a:srgbClr val="6600FF"/>
                </a:solidFill>
                <a:latin typeface="Times New Roman" panose="02020603050405020304" pitchFamily="18" charset="0"/>
                <a:cs typeface="Arial" panose="020B0604020202020204" pitchFamily="34" charset="0"/>
              </a:rPr>
              <a:t>cột</a:t>
            </a:r>
            <a:r>
              <a:rPr lang="en-US" altLang="en-US" sz="3200" dirty="0">
                <a:solidFill>
                  <a:srgbClr val="6600FF"/>
                </a:solidFill>
                <a:latin typeface="Times New Roman" panose="02020603050405020304" pitchFamily="18" charset="0"/>
                <a:cs typeface="Arial" panose="020B0604020202020204" pitchFamily="34" charset="0"/>
              </a:rPr>
              <a:t>.</a:t>
            </a:r>
            <a:endParaRPr lang="en-US" sz="3200" dirty="0">
              <a:solidFill>
                <a:srgbClr val="6600FF"/>
              </a:solidFill>
            </a:endParaRPr>
          </a:p>
          <a:p>
            <a:pPr lvl="0"/>
            <a:endParaRPr lang="en-US" sz="3200" b="1" dirty="0">
              <a:solidFill>
                <a:srgbClr val="6600FF"/>
              </a:solidFill>
            </a:endParaRPr>
          </a:p>
        </p:txBody>
      </p:sp>
      <p:sp>
        <p:nvSpPr>
          <p:cNvPr id="6" name="Rectangle 5"/>
          <p:cNvSpPr/>
          <p:nvPr/>
        </p:nvSpPr>
        <p:spPr>
          <a:xfrm>
            <a:off x="1136971" y="116118"/>
            <a:ext cx="2133084" cy="646331"/>
          </a:xfrm>
          <a:prstGeom prst="rect">
            <a:avLst/>
          </a:prstGeom>
        </p:spPr>
        <p:txBody>
          <a:bodyPr wrap="none">
            <a:spAutoFit/>
          </a:bodyPr>
          <a:lstStyle/>
          <a:p>
            <a:pPr lvl="0"/>
            <a:r>
              <a:rPr lang="en-US" sz="3600" b="1" dirty="0">
                <a:solidFill>
                  <a:schemeClr val="bg1"/>
                </a:solidFill>
              </a:rPr>
              <a:t>HS 1 : HÁT</a:t>
            </a:r>
          </a:p>
        </p:txBody>
      </p:sp>
      <p:sp>
        <p:nvSpPr>
          <p:cNvPr id="7" name="Rectangle 6"/>
          <p:cNvSpPr/>
          <p:nvPr/>
        </p:nvSpPr>
        <p:spPr>
          <a:xfrm>
            <a:off x="174172" y="989542"/>
            <a:ext cx="4093029" cy="1569660"/>
          </a:xfrm>
          <a:prstGeom prst="rect">
            <a:avLst/>
          </a:prstGeom>
        </p:spPr>
        <p:txBody>
          <a:bodyPr wrap="square">
            <a:spAutoFit/>
          </a:bodyPr>
          <a:lstStyle/>
          <a:p>
            <a:r>
              <a:rPr lang="en-US" altLang="en-US" sz="4800" dirty="0" err="1">
                <a:solidFill>
                  <a:prstClr val="white"/>
                </a:solidFill>
                <a:latin typeface="Times New Roman" panose="02020603050405020304" pitchFamily="18" charset="0"/>
                <a:cs typeface="Arial" panose="020B0604020202020204" pitchFamily="34" charset="0"/>
              </a:rPr>
              <a:t>Chú</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bán</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dầu</a:t>
            </a:r>
            <a:r>
              <a:rPr lang="en-US" altLang="en-US" sz="4800" dirty="0">
                <a:solidFill>
                  <a:prstClr val="white"/>
                </a:solidFill>
                <a:latin typeface="Times New Roman" panose="02020603050405020304" pitchFamily="18" charset="0"/>
                <a:cs typeface="Arial" panose="020B0604020202020204" pitchFamily="34" charset="0"/>
              </a:rPr>
              <a:t> qua </a:t>
            </a:r>
            <a:r>
              <a:rPr lang="en-US" altLang="en-US" sz="4800" dirty="0" err="1">
                <a:solidFill>
                  <a:prstClr val="white"/>
                </a:solidFill>
                <a:latin typeface="Times New Roman" panose="02020603050405020304" pitchFamily="18" charset="0"/>
                <a:cs typeface="Arial" panose="020B0604020202020204" pitchFamily="34" charset="0"/>
              </a:rPr>
              <a:t>cầu</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mà</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té</a:t>
            </a:r>
            <a:endParaRPr lang="en-US" dirty="0"/>
          </a:p>
        </p:txBody>
      </p:sp>
      <p:sp>
        <p:nvSpPr>
          <p:cNvPr id="8" name="Rectangle 7"/>
          <p:cNvSpPr/>
          <p:nvPr/>
        </p:nvSpPr>
        <p:spPr>
          <a:xfrm>
            <a:off x="1192368" y="3011778"/>
            <a:ext cx="2133084" cy="646331"/>
          </a:xfrm>
          <a:prstGeom prst="rect">
            <a:avLst/>
          </a:prstGeom>
        </p:spPr>
        <p:txBody>
          <a:bodyPr wrap="none">
            <a:spAutoFit/>
          </a:bodyPr>
          <a:lstStyle/>
          <a:p>
            <a:pPr lvl="0"/>
            <a:r>
              <a:rPr lang="en-US" sz="3600" b="1" dirty="0">
                <a:solidFill>
                  <a:schemeClr val="bg1"/>
                </a:solidFill>
              </a:rPr>
              <a:t>HS 2 : HÁT</a:t>
            </a:r>
          </a:p>
        </p:txBody>
      </p:sp>
      <p:sp>
        <p:nvSpPr>
          <p:cNvPr id="9" name="Rectangle 8"/>
          <p:cNvSpPr/>
          <p:nvPr/>
        </p:nvSpPr>
        <p:spPr>
          <a:xfrm>
            <a:off x="54588" y="3890274"/>
            <a:ext cx="4408645" cy="1569660"/>
          </a:xfrm>
          <a:prstGeom prst="rect">
            <a:avLst/>
          </a:prstGeom>
        </p:spPr>
        <p:txBody>
          <a:bodyPr wrap="square">
            <a:spAutoFit/>
          </a:bodyPr>
          <a:lstStyle/>
          <a:p>
            <a:r>
              <a:rPr lang="en-US" altLang="en-US" sz="4800" dirty="0" err="1">
                <a:solidFill>
                  <a:prstClr val="white"/>
                </a:solidFill>
                <a:latin typeface="Times New Roman" panose="02020603050405020304" pitchFamily="18" charset="0"/>
                <a:cs typeface="Arial" panose="020B0604020202020204" pitchFamily="34" charset="0"/>
              </a:rPr>
              <a:t>Chú</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bán</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ếch</a:t>
            </a:r>
            <a:r>
              <a:rPr lang="en-US" altLang="en-US" sz="4800" dirty="0">
                <a:solidFill>
                  <a:prstClr val="white"/>
                </a:solidFill>
                <a:latin typeface="Times New Roman" panose="02020603050405020304" pitchFamily="18" charset="0"/>
                <a:cs typeface="Arial" panose="020B0604020202020204" pitchFamily="34" charset="0"/>
              </a:rPr>
              <a:t> ở </a:t>
            </a:r>
            <a:r>
              <a:rPr lang="en-US" altLang="en-US" sz="4800" dirty="0" err="1">
                <a:solidFill>
                  <a:prstClr val="white"/>
                </a:solidFill>
                <a:latin typeface="Times New Roman" panose="02020603050405020304" pitchFamily="18" charset="0"/>
                <a:cs typeface="Arial" panose="020B0604020202020204" pitchFamily="34" charset="0"/>
              </a:rPr>
              <a:t>lại</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làm</a:t>
            </a:r>
            <a:r>
              <a:rPr lang="en-US" altLang="en-US" sz="4800" dirty="0">
                <a:solidFill>
                  <a:prstClr val="white"/>
                </a:solidFill>
                <a:latin typeface="Times New Roman" panose="02020603050405020304" pitchFamily="18" charset="0"/>
                <a:cs typeface="Arial" panose="020B0604020202020204" pitchFamily="34" charset="0"/>
              </a:rPr>
              <a:t> chi.</a:t>
            </a:r>
            <a:endParaRPr lang="en-US" dirty="0"/>
          </a:p>
        </p:txBody>
      </p:sp>
      <p:sp>
        <p:nvSpPr>
          <p:cNvPr id="11" name="Rectangle 10"/>
          <p:cNvSpPr/>
          <p:nvPr/>
        </p:nvSpPr>
        <p:spPr>
          <a:xfrm>
            <a:off x="9141599" y="116118"/>
            <a:ext cx="2133084" cy="646331"/>
          </a:xfrm>
          <a:prstGeom prst="rect">
            <a:avLst/>
          </a:prstGeom>
        </p:spPr>
        <p:txBody>
          <a:bodyPr wrap="none">
            <a:spAutoFit/>
          </a:bodyPr>
          <a:lstStyle/>
          <a:p>
            <a:pPr lvl="0"/>
            <a:r>
              <a:rPr lang="en-US" sz="3600" b="1" dirty="0">
                <a:solidFill>
                  <a:schemeClr val="bg1"/>
                </a:solidFill>
              </a:rPr>
              <a:t>HS 3 : HÁT</a:t>
            </a:r>
          </a:p>
        </p:txBody>
      </p:sp>
      <p:sp>
        <p:nvSpPr>
          <p:cNvPr id="12" name="Rectangle 11"/>
          <p:cNvSpPr/>
          <p:nvPr/>
        </p:nvSpPr>
        <p:spPr>
          <a:xfrm>
            <a:off x="7953828" y="1211943"/>
            <a:ext cx="3933371" cy="1569660"/>
          </a:xfrm>
          <a:prstGeom prst="rect">
            <a:avLst/>
          </a:prstGeom>
        </p:spPr>
        <p:txBody>
          <a:bodyPr wrap="square">
            <a:spAutoFit/>
          </a:bodyPr>
          <a:lstStyle/>
          <a:p>
            <a:r>
              <a:rPr lang="en-US" altLang="en-US" sz="4800" dirty="0">
                <a:solidFill>
                  <a:prstClr val="white"/>
                </a:solidFill>
                <a:latin typeface="Times New Roman" panose="02020603050405020304" pitchFamily="18" charset="0"/>
                <a:cs typeface="Arial" panose="020B0604020202020204" pitchFamily="34" charset="0"/>
              </a:rPr>
              <a:t>Con le </a:t>
            </a:r>
            <a:r>
              <a:rPr lang="en-US" altLang="en-US" sz="4800" dirty="0" err="1">
                <a:solidFill>
                  <a:prstClr val="white"/>
                </a:solidFill>
                <a:latin typeface="Times New Roman" panose="02020603050405020304" pitchFamily="18" charset="0"/>
                <a:cs typeface="Arial" panose="020B0604020202020204" pitchFamily="34" charset="0"/>
              </a:rPr>
              <a:t>le</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đánh</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trống</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thổi</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kèn</a:t>
            </a:r>
            <a:r>
              <a:rPr lang="en-US" altLang="en-US" sz="4800" dirty="0">
                <a:solidFill>
                  <a:prstClr val="white"/>
                </a:solidFill>
                <a:latin typeface="Times New Roman" panose="02020603050405020304" pitchFamily="18" charset="0"/>
                <a:cs typeface="Arial" panose="020B0604020202020204" pitchFamily="34" charset="0"/>
              </a:rPr>
              <a:t>. </a:t>
            </a:r>
            <a:endParaRPr lang="en-US" dirty="0"/>
          </a:p>
        </p:txBody>
      </p:sp>
      <p:sp>
        <p:nvSpPr>
          <p:cNvPr id="13" name="Rectangle 12"/>
          <p:cNvSpPr/>
          <p:nvPr/>
        </p:nvSpPr>
        <p:spPr>
          <a:xfrm>
            <a:off x="7779657" y="3890274"/>
            <a:ext cx="4528459" cy="1569660"/>
          </a:xfrm>
          <a:prstGeom prst="rect">
            <a:avLst/>
          </a:prstGeom>
        </p:spPr>
        <p:txBody>
          <a:bodyPr wrap="square">
            <a:spAutoFit/>
          </a:bodyPr>
          <a:lstStyle/>
          <a:p>
            <a:pPr lvl="0" fontAlgn="base">
              <a:spcBef>
                <a:spcPct val="0"/>
              </a:spcBef>
              <a:spcAft>
                <a:spcPct val="0"/>
              </a:spcAft>
            </a:pPr>
            <a:r>
              <a:rPr lang="en-US" altLang="en-US" sz="4800" dirty="0">
                <a:solidFill>
                  <a:prstClr val="white"/>
                </a:solidFill>
                <a:latin typeface="Times New Roman" panose="02020603050405020304" pitchFamily="18" charset="0"/>
                <a:cs typeface="Arial" panose="020B0604020202020204" pitchFamily="34" charset="0"/>
              </a:rPr>
              <a:t>Con </a:t>
            </a:r>
            <a:r>
              <a:rPr lang="en-US" altLang="en-US" sz="4800" dirty="0" err="1">
                <a:solidFill>
                  <a:prstClr val="white"/>
                </a:solidFill>
                <a:latin typeface="Times New Roman" panose="02020603050405020304" pitchFamily="18" charset="0"/>
                <a:cs typeface="Arial" panose="020B0604020202020204" pitchFamily="34" charset="0"/>
              </a:rPr>
              <a:t>bìm</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bịp</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thổi</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tò</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tí</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te</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tò</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te</a:t>
            </a:r>
            <a:endParaRPr lang="en-US" altLang="en-US" sz="4800" dirty="0">
              <a:solidFill>
                <a:prstClr val="white"/>
              </a:solidFill>
              <a:latin typeface="Times New Roman" panose="02020603050405020304" pitchFamily="18" charset="0"/>
              <a:cs typeface="Arial" panose="020B0604020202020204" pitchFamily="34" charset="0"/>
            </a:endParaRPr>
          </a:p>
        </p:txBody>
      </p:sp>
      <p:sp>
        <p:nvSpPr>
          <p:cNvPr id="15" name="Rectangle 14"/>
          <p:cNvSpPr/>
          <p:nvPr/>
        </p:nvSpPr>
        <p:spPr>
          <a:xfrm>
            <a:off x="9141599" y="3011778"/>
            <a:ext cx="2133084" cy="646331"/>
          </a:xfrm>
          <a:prstGeom prst="rect">
            <a:avLst/>
          </a:prstGeom>
        </p:spPr>
        <p:txBody>
          <a:bodyPr wrap="none">
            <a:spAutoFit/>
          </a:bodyPr>
          <a:lstStyle/>
          <a:p>
            <a:pPr lvl="0"/>
            <a:r>
              <a:rPr lang="en-US" sz="3600" b="1" dirty="0">
                <a:solidFill>
                  <a:schemeClr val="bg1"/>
                </a:solidFill>
              </a:rPr>
              <a:t>HS 4 : HÁT</a:t>
            </a:r>
          </a:p>
        </p:txBody>
      </p:sp>
      <p:pic>
        <p:nvPicPr>
          <p:cNvPr id="16" name="BAC KIM THAG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74609" y="5378537"/>
            <a:ext cx="609600" cy="609600"/>
          </a:xfrm>
          <a:prstGeom prst="rect">
            <a:avLst/>
          </a:prstGeom>
        </p:spPr>
      </p:pic>
      <p:sp>
        <p:nvSpPr>
          <p:cNvPr id="2" name="TextBox 1"/>
          <p:cNvSpPr txBox="1"/>
          <p:nvPr/>
        </p:nvSpPr>
        <p:spPr>
          <a:xfrm>
            <a:off x="4267201" y="6446817"/>
            <a:ext cx="36866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a:solidFill>
                  <a:srgbClr val="002060"/>
                </a:solidFill>
              </a:rPr>
              <a:t>HOẠT ĐỘNG THỰC HÀNH LUYỆN TẬP</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349829" y="449395"/>
            <a:ext cx="9114971" cy="830997"/>
          </a:xfrm>
          <a:prstGeom prst="rect">
            <a:avLst/>
          </a:prstGeom>
        </p:spPr>
        <p:txBody>
          <a:bodyPr wrap="square">
            <a:spAutoFit/>
          </a:bodyPr>
          <a:lstStyle/>
          <a:p>
            <a:r>
              <a:rPr lang="en-US" altLang="en-US" sz="4800" b="1" dirty="0">
                <a:solidFill>
                  <a:srgbClr val="FFFF00"/>
                </a:solidFill>
                <a:latin typeface="Times New Roman" panose="02020603050405020304" pitchFamily="18" charset="0"/>
                <a:cs typeface="Arial" panose="020B0604020202020204" pitchFamily="34" charset="0"/>
              </a:rPr>
              <a:t>CÂU 1:</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Bắc</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kim</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thang</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cà</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lang</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bí</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rợ</a:t>
            </a:r>
            <a:endParaRPr lang="en-US" dirty="0"/>
          </a:p>
        </p:txBody>
      </p:sp>
      <p:sp>
        <p:nvSpPr>
          <p:cNvPr id="5" name="Rectangle 4"/>
          <p:cNvSpPr/>
          <p:nvPr/>
        </p:nvSpPr>
        <p:spPr>
          <a:xfrm>
            <a:off x="1349831" y="1831401"/>
            <a:ext cx="10145484" cy="830997"/>
          </a:xfrm>
          <a:prstGeom prst="rect">
            <a:avLst/>
          </a:prstGeom>
        </p:spPr>
        <p:txBody>
          <a:bodyPr wrap="square">
            <a:spAutoFit/>
          </a:bodyPr>
          <a:lstStyle/>
          <a:p>
            <a:pPr lvl="0" fontAlgn="base">
              <a:spcBef>
                <a:spcPct val="0"/>
              </a:spcBef>
              <a:spcAft>
                <a:spcPct val="0"/>
              </a:spcAft>
            </a:pPr>
            <a:r>
              <a:rPr lang="en-US" altLang="en-US" sz="4800" b="1" dirty="0">
                <a:solidFill>
                  <a:srgbClr val="FFFF00"/>
                </a:solidFill>
                <a:latin typeface="Times New Roman" panose="02020603050405020304" pitchFamily="18" charset="0"/>
                <a:cs typeface="Arial" panose="020B0604020202020204" pitchFamily="34" charset="0"/>
              </a:rPr>
              <a:t>CÂU 6:</a:t>
            </a:r>
            <a:r>
              <a:rPr lang="en-US" altLang="en-US" sz="4800" dirty="0">
                <a:solidFill>
                  <a:prstClr val="white"/>
                </a:solidFill>
                <a:latin typeface="Times New Roman" panose="02020603050405020304" pitchFamily="18" charset="0"/>
                <a:cs typeface="Arial" panose="020B0604020202020204" pitchFamily="34" charset="0"/>
              </a:rPr>
              <a:t> Con </a:t>
            </a:r>
            <a:r>
              <a:rPr lang="en-US" altLang="en-US" sz="4800" dirty="0" err="1">
                <a:solidFill>
                  <a:prstClr val="white"/>
                </a:solidFill>
                <a:latin typeface="Times New Roman" panose="02020603050405020304" pitchFamily="18" charset="0"/>
                <a:cs typeface="Arial" panose="020B0604020202020204" pitchFamily="34" charset="0"/>
              </a:rPr>
              <a:t>bìm</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bịp</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thổi</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tò</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tí</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te</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tò</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te</a:t>
            </a:r>
            <a:endParaRPr lang="en-US" altLang="en-US" sz="4800" dirty="0">
              <a:solidFill>
                <a:prstClr val="white"/>
              </a:solidFill>
              <a:latin typeface="Times New Roman" panose="02020603050405020304" pitchFamily="18" charset="0"/>
              <a:cs typeface="Arial" panose="020B0604020202020204" pitchFamily="34" charset="0"/>
            </a:endParaRPr>
          </a:p>
        </p:txBody>
      </p:sp>
      <p:pic>
        <p:nvPicPr>
          <p:cNvPr id="2050" name="Picture 2" descr="C:\Users\Administrator\Desktop\hinh nen dep pp\AH NHAC CU\THAH PHA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0515" y="1280452"/>
            <a:ext cx="789668" cy="626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dministrator\Desktop\hinh nen dep pp\AH NHAC CU\THAH PHA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7315" y="2666716"/>
            <a:ext cx="789668" cy="6264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istrator\Desktop\hinh nen dep pp\AH NHAC CU\THAH PHA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7839" y="2569252"/>
            <a:ext cx="789668" cy="6264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istrator\Desktop\hinh nen dep pp\AH NHAC CU\THAH PHA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8915" y="1280452"/>
            <a:ext cx="789668" cy="6264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istrator\Desktop\hinh nen dep pp\AH NHAC CU\THAH PHA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3" y="1280452"/>
            <a:ext cx="789668" cy="626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istrator\Desktop\hinh nen dep pp\AH NHAC CU\THAH PHA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171" y="1280452"/>
            <a:ext cx="789668" cy="6264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hinh nen dep pp\AH NHAC CU\THAH PHA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5775" y="2666716"/>
            <a:ext cx="789668" cy="6264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hinh nen dep pp\AH NHAC CU\THAH PHA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4083" y="2666716"/>
            <a:ext cx="789668" cy="6264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hinh nen dep pp\AH NHAC CU\THAH PHA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7659" y="2666716"/>
            <a:ext cx="789668" cy="6264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472669" y="104233"/>
            <a:ext cx="5714875" cy="461665"/>
          </a:xfrm>
          <a:prstGeom prst="rect">
            <a:avLst/>
          </a:prstGeom>
        </p:spPr>
        <p:txBody>
          <a:bodyPr wrap="square">
            <a:spAutoFit/>
          </a:bodyPr>
          <a:lstStyle/>
          <a:p>
            <a:pPr lvl="0"/>
            <a:r>
              <a:rPr lang="en-US" sz="2400">
                <a:solidFill>
                  <a:prstClr val="black"/>
                </a:solidFill>
              </a:rPr>
              <a:t>Ôn Hát gõ đệm theo nhịp với các  hình thức</a:t>
            </a:r>
            <a:endParaRPr lang="en-US" sz="2400" dirty="0">
              <a:solidFill>
                <a:prstClr val="black"/>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34615" y="567318"/>
            <a:ext cx="9956799" cy="830997"/>
          </a:xfrm>
          <a:prstGeom prst="rect">
            <a:avLst/>
          </a:prstGeom>
        </p:spPr>
        <p:txBody>
          <a:bodyPr wrap="square">
            <a:spAutoFit/>
          </a:bodyPr>
          <a:lstStyle/>
          <a:p>
            <a:r>
              <a:rPr lang="en-US" altLang="en-US" sz="4800" b="1" dirty="0">
                <a:solidFill>
                  <a:srgbClr val="FFFF00"/>
                </a:solidFill>
                <a:latin typeface="Times New Roman" panose="02020603050405020304" pitchFamily="18" charset="0"/>
                <a:cs typeface="Arial" panose="020B0604020202020204" pitchFamily="34" charset="0"/>
              </a:rPr>
              <a:t>CÂU 1:</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Bắc</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kim</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thang</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cà</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lang</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bí</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rợ</a:t>
            </a:r>
            <a:endParaRPr lang="en-US" dirty="0"/>
          </a:p>
        </p:txBody>
      </p:sp>
      <p:sp>
        <p:nvSpPr>
          <p:cNvPr id="5" name="Rectangle 4"/>
          <p:cNvSpPr/>
          <p:nvPr/>
        </p:nvSpPr>
        <p:spPr>
          <a:xfrm>
            <a:off x="834573" y="1831401"/>
            <a:ext cx="11357427" cy="830997"/>
          </a:xfrm>
          <a:prstGeom prst="rect">
            <a:avLst/>
          </a:prstGeom>
        </p:spPr>
        <p:txBody>
          <a:bodyPr wrap="square">
            <a:spAutoFit/>
          </a:bodyPr>
          <a:lstStyle/>
          <a:p>
            <a:pPr lvl="0" fontAlgn="base">
              <a:spcBef>
                <a:spcPct val="0"/>
              </a:spcBef>
              <a:spcAft>
                <a:spcPct val="0"/>
              </a:spcAft>
            </a:pPr>
            <a:r>
              <a:rPr lang="en-US" altLang="en-US" sz="4800" b="1" dirty="0">
                <a:solidFill>
                  <a:srgbClr val="FFFF00"/>
                </a:solidFill>
                <a:latin typeface="Times New Roman" panose="02020603050405020304" pitchFamily="18" charset="0"/>
                <a:cs typeface="Arial" panose="020B0604020202020204" pitchFamily="34" charset="0"/>
              </a:rPr>
              <a:t>CÂU 6:</a:t>
            </a:r>
            <a:r>
              <a:rPr lang="en-US" altLang="en-US" sz="4800" dirty="0">
                <a:solidFill>
                  <a:prstClr val="white"/>
                </a:solidFill>
                <a:latin typeface="Times New Roman" panose="02020603050405020304" pitchFamily="18" charset="0"/>
                <a:cs typeface="Arial" panose="020B0604020202020204" pitchFamily="34" charset="0"/>
              </a:rPr>
              <a:t> Con </a:t>
            </a:r>
            <a:r>
              <a:rPr lang="en-US" altLang="en-US" sz="4800" dirty="0" err="1">
                <a:solidFill>
                  <a:prstClr val="white"/>
                </a:solidFill>
                <a:latin typeface="Times New Roman" panose="02020603050405020304" pitchFamily="18" charset="0"/>
                <a:cs typeface="Arial" panose="020B0604020202020204" pitchFamily="34" charset="0"/>
              </a:rPr>
              <a:t>bìm</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bịp</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thổi</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tò</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tí</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te</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tò</a:t>
            </a:r>
            <a:r>
              <a:rPr lang="en-US" altLang="en-US" sz="4800" dirty="0">
                <a:solidFill>
                  <a:prstClr val="white"/>
                </a:solidFill>
                <a:latin typeface="Times New Roman" panose="02020603050405020304" pitchFamily="18" charset="0"/>
                <a:cs typeface="Arial" panose="020B0604020202020204" pitchFamily="34" charset="0"/>
              </a:rPr>
              <a:t>   </a:t>
            </a:r>
            <a:r>
              <a:rPr lang="en-US" altLang="en-US" sz="4800" dirty="0" err="1">
                <a:solidFill>
                  <a:prstClr val="white"/>
                </a:solidFill>
                <a:latin typeface="Times New Roman" panose="02020603050405020304" pitchFamily="18" charset="0"/>
                <a:cs typeface="Arial" panose="020B0604020202020204" pitchFamily="34" charset="0"/>
              </a:rPr>
              <a:t>te</a:t>
            </a:r>
            <a:endParaRPr lang="en-US" altLang="en-US" sz="4800" dirty="0">
              <a:solidFill>
                <a:prstClr val="white"/>
              </a:solidFill>
              <a:latin typeface="Times New Roman" panose="02020603050405020304" pitchFamily="18" charset="0"/>
              <a:cs typeface="Arial" panose="020B0604020202020204" pitchFamily="34" charset="0"/>
            </a:endParaRPr>
          </a:p>
        </p:txBody>
      </p:sp>
      <p:pic>
        <p:nvPicPr>
          <p:cNvPr id="3074"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4915" y="1452061"/>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9035" y="2727751"/>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6559" y="2810280"/>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0579" y="2725561"/>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4823" y="2727751"/>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91850" y="2679449"/>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3" y="2720873"/>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7775" y="2725561"/>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1315" y="2732712"/>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0023" y="1443205"/>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1051" y="1398313"/>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73803" y="1398313"/>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88915" y="2657678"/>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0579" y="1456329"/>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8059" y="1424211"/>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Administrator\Desktop\hinh nen dep pp\AH NHAC CU\sog lo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4023" y="1443205"/>
            <a:ext cx="745900" cy="407158"/>
          </a:xfrm>
          <a:prstGeom prst="rect">
            <a:avLst/>
          </a:prstGeom>
          <a:noFill/>
          <a:extLst>
            <a:ext uri="{909E8E84-426E-40DD-AFC4-6F175D3DCCD1}">
              <a14:hiddenFill xmlns:a14="http://schemas.microsoft.com/office/drawing/2010/main">
                <a:solidFill>
                  <a:srgbClr val="FFFFFF"/>
                </a:solidFill>
              </a14:hiddenFill>
            </a:ext>
          </a:extLst>
        </p:spPr>
      </p:pic>
      <p:pic>
        <p:nvPicPr>
          <p:cNvPr id="32" name="BAC KIM THAG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96957" y="6133280"/>
            <a:ext cx="609600" cy="609600"/>
          </a:xfrm>
          <a:prstGeom prst="rect">
            <a:avLst/>
          </a:prstGeom>
        </p:spPr>
      </p:pic>
      <p:sp>
        <p:nvSpPr>
          <p:cNvPr id="2" name="Rectangle 1"/>
          <p:cNvSpPr/>
          <p:nvPr/>
        </p:nvSpPr>
        <p:spPr>
          <a:xfrm>
            <a:off x="3472668" y="104233"/>
            <a:ext cx="5932589" cy="461665"/>
          </a:xfrm>
          <a:prstGeom prst="rect">
            <a:avLst/>
          </a:prstGeom>
        </p:spPr>
        <p:txBody>
          <a:bodyPr wrap="square">
            <a:spAutoFit/>
          </a:bodyPr>
          <a:lstStyle/>
          <a:p>
            <a:pPr lvl="0"/>
            <a:r>
              <a:rPr lang="en-US" sz="2400">
                <a:solidFill>
                  <a:prstClr val="black"/>
                </a:solidFill>
              </a:rPr>
              <a:t>Ôn Hát gõ đệm theo phách với các hình thức</a:t>
            </a:r>
            <a:endParaRPr lang="en-US" sz="2400" dirty="0">
              <a:solidFill>
                <a:prstClr val="black"/>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692007" y="316136"/>
            <a:ext cx="1371209" cy="707886"/>
          </a:xfrm>
          <a:prstGeom prst="rect">
            <a:avLst/>
          </a:prstGeom>
        </p:spPr>
        <p:txBody>
          <a:bodyPr wrap="none">
            <a:spAutoFit/>
          </a:bodyPr>
          <a:lstStyle/>
          <a:p>
            <a:r>
              <a:rPr lang="en-US" sz="4000" b="1" dirty="0" err="1">
                <a:solidFill>
                  <a:prstClr val="white"/>
                </a:solidFill>
              </a:rPr>
              <a:t>Dãy</a:t>
            </a:r>
            <a:r>
              <a:rPr lang="en-US" sz="4000" b="1" dirty="0">
                <a:solidFill>
                  <a:prstClr val="white"/>
                </a:solidFill>
              </a:rPr>
              <a:t> 1</a:t>
            </a:r>
          </a:p>
        </p:txBody>
      </p:sp>
      <p:sp>
        <p:nvSpPr>
          <p:cNvPr id="8" name="Rectangle 7"/>
          <p:cNvSpPr/>
          <p:nvPr/>
        </p:nvSpPr>
        <p:spPr>
          <a:xfrm>
            <a:off x="8699351" y="274846"/>
            <a:ext cx="1371209" cy="707886"/>
          </a:xfrm>
          <a:prstGeom prst="rect">
            <a:avLst/>
          </a:prstGeom>
        </p:spPr>
        <p:txBody>
          <a:bodyPr wrap="none">
            <a:spAutoFit/>
          </a:bodyPr>
          <a:lstStyle/>
          <a:p>
            <a:r>
              <a:rPr lang="en-US" sz="4000" b="1" dirty="0" err="1">
                <a:solidFill>
                  <a:prstClr val="white"/>
                </a:solidFill>
              </a:rPr>
              <a:t>Dãy</a:t>
            </a:r>
            <a:r>
              <a:rPr lang="en-US" sz="4000" b="1" dirty="0">
                <a:solidFill>
                  <a:prstClr val="white"/>
                </a:solidFill>
              </a:rPr>
              <a:t> 2</a:t>
            </a:r>
          </a:p>
        </p:txBody>
      </p:sp>
      <p:sp>
        <p:nvSpPr>
          <p:cNvPr id="4" name="Rectangle 3"/>
          <p:cNvSpPr/>
          <p:nvPr/>
        </p:nvSpPr>
        <p:spPr>
          <a:xfrm>
            <a:off x="440285" y="2687923"/>
            <a:ext cx="4855304" cy="830997"/>
          </a:xfrm>
          <a:prstGeom prst="rect">
            <a:avLst/>
          </a:prstGeom>
        </p:spPr>
        <p:txBody>
          <a:bodyPr wrap="none">
            <a:spAutoFit/>
          </a:bodyPr>
          <a:lstStyle/>
          <a:p>
            <a:r>
              <a:rPr lang="en-US" sz="4800" b="1" dirty="0" err="1">
                <a:solidFill>
                  <a:prstClr val="white"/>
                </a:solidFill>
              </a:rPr>
              <a:t>Hát</a:t>
            </a:r>
            <a:r>
              <a:rPr lang="en-US" sz="4800" b="1" dirty="0">
                <a:solidFill>
                  <a:prstClr val="white"/>
                </a:solidFill>
              </a:rPr>
              <a:t> </a:t>
            </a:r>
            <a:r>
              <a:rPr lang="en-US" sz="4800" b="1" dirty="0" err="1">
                <a:solidFill>
                  <a:prstClr val="white"/>
                </a:solidFill>
              </a:rPr>
              <a:t>gõ</a:t>
            </a:r>
            <a:r>
              <a:rPr lang="en-US" sz="4800" b="1" dirty="0">
                <a:solidFill>
                  <a:prstClr val="white"/>
                </a:solidFill>
              </a:rPr>
              <a:t> </a:t>
            </a:r>
            <a:r>
              <a:rPr lang="en-US" sz="4800" b="1" dirty="0" err="1">
                <a:solidFill>
                  <a:prstClr val="white"/>
                </a:solidFill>
              </a:rPr>
              <a:t>theo</a:t>
            </a:r>
            <a:r>
              <a:rPr lang="en-US" sz="4800" b="1" dirty="0">
                <a:solidFill>
                  <a:prstClr val="white"/>
                </a:solidFill>
              </a:rPr>
              <a:t> </a:t>
            </a:r>
            <a:r>
              <a:rPr lang="en-US" sz="4800" b="1" dirty="0" err="1">
                <a:solidFill>
                  <a:prstClr val="white"/>
                </a:solidFill>
              </a:rPr>
              <a:t>phách</a:t>
            </a:r>
            <a:endParaRPr lang="en-US" sz="4800" b="1" dirty="0">
              <a:solidFill>
                <a:prstClr val="white"/>
              </a:solidFill>
            </a:endParaRPr>
          </a:p>
        </p:txBody>
      </p:sp>
      <p:sp>
        <p:nvSpPr>
          <p:cNvPr id="6" name="Rectangle 5"/>
          <p:cNvSpPr/>
          <p:nvPr/>
        </p:nvSpPr>
        <p:spPr>
          <a:xfrm>
            <a:off x="6488455" y="2595526"/>
            <a:ext cx="5792996" cy="923330"/>
          </a:xfrm>
          <a:prstGeom prst="rect">
            <a:avLst/>
          </a:prstGeom>
        </p:spPr>
        <p:txBody>
          <a:bodyPr wrap="none">
            <a:spAutoFit/>
          </a:bodyPr>
          <a:lstStyle/>
          <a:p>
            <a:r>
              <a:rPr lang="en-US" sz="5400" b="1" dirty="0" err="1">
                <a:solidFill>
                  <a:prstClr val="white"/>
                </a:solidFill>
              </a:rPr>
              <a:t>Hát</a:t>
            </a:r>
            <a:r>
              <a:rPr lang="en-US" sz="5400" b="1" dirty="0">
                <a:solidFill>
                  <a:prstClr val="white"/>
                </a:solidFill>
              </a:rPr>
              <a:t> </a:t>
            </a:r>
            <a:r>
              <a:rPr lang="en-US" sz="5400" b="1" dirty="0" err="1">
                <a:solidFill>
                  <a:prstClr val="white"/>
                </a:solidFill>
              </a:rPr>
              <a:t>gõ</a:t>
            </a:r>
            <a:r>
              <a:rPr lang="en-US" sz="5400" b="1" dirty="0">
                <a:solidFill>
                  <a:prstClr val="white"/>
                </a:solidFill>
              </a:rPr>
              <a:t> </a:t>
            </a:r>
            <a:r>
              <a:rPr lang="en-US" sz="5400" b="1" dirty="0" err="1">
                <a:solidFill>
                  <a:prstClr val="white"/>
                </a:solidFill>
              </a:rPr>
              <a:t>theo</a:t>
            </a:r>
            <a:r>
              <a:rPr lang="en-US" sz="5400" b="1" dirty="0">
                <a:solidFill>
                  <a:prstClr val="white"/>
                </a:solidFill>
              </a:rPr>
              <a:t> </a:t>
            </a:r>
            <a:r>
              <a:rPr lang="en-US" sz="5400" b="1" dirty="0" err="1">
                <a:solidFill>
                  <a:prstClr val="white"/>
                </a:solidFill>
              </a:rPr>
              <a:t>tiết</a:t>
            </a:r>
            <a:r>
              <a:rPr lang="en-US" sz="5400" b="1" dirty="0">
                <a:solidFill>
                  <a:prstClr val="white"/>
                </a:solidFill>
              </a:rPr>
              <a:t> </a:t>
            </a:r>
            <a:r>
              <a:rPr lang="en-US" sz="5400" b="1" dirty="0" err="1">
                <a:solidFill>
                  <a:prstClr val="white"/>
                </a:solidFill>
              </a:rPr>
              <a:t>tấu</a:t>
            </a:r>
            <a:endParaRPr lang="en-US" sz="5400" b="1" dirty="0">
              <a:solidFill>
                <a:prstClr val="white"/>
              </a:solidFill>
            </a:endParaRPr>
          </a:p>
        </p:txBody>
      </p:sp>
      <p:pic>
        <p:nvPicPr>
          <p:cNvPr id="9" name="BAC KIM THAG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90837" y="394162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22513" y="141326"/>
            <a:ext cx="11234059" cy="646331"/>
          </a:xfrm>
          <a:prstGeom prst="rect">
            <a:avLst/>
          </a:prstGeom>
          <a:noFill/>
        </p:spPr>
        <p:txBody>
          <a:bodyPr wrap="square" rtlCol="0">
            <a:spAutoFit/>
          </a:bodyPr>
          <a:lstStyle/>
          <a:p>
            <a:r>
              <a:rPr lang="en-US" sz="3600" dirty="0" err="1">
                <a:solidFill>
                  <a:schemeClr val="bg1"/>
                </a:solidFill>
              </a:rPr>
              <a:t>Hát</a:t>
            </a:r>
            <a:r>
              <a:rPr lang="en-US" sz="3600" dirty="0">
                <a:solidFill>
                  <a:schemeClr val="bg1"/>
                </a:solidFill>
              </a:rPr>
              <a:t> </a:t>
            </a:r>
            <a:r>
              <a:rPr lang="en-US" sz="3600" dirty="0" err="1">
                <a:solidFill>
                  <a:schemeClr val="bg1"/>
                </a:solidFill>
              </a:rPr>
              <a:t>kết</a:t>
            </a:r>
            <a:r>
              <a:rPr lang="en-US" sz="3600" dirty="0">
                <a:solidFill>
                  <a:schemeClr val="bg1"/>
                </a:solidFill>
              </a:rPr>
              <a:t> </a:t>
            </a:r>
            <a:r>
              <a:rPr lang="en-US" sz="3600" dirty="0" err="1">
                <a:solidFill>
                  <a:schemeClr val="bg1"/>
                </a:solidFill>
              </a:rPr>
              <a:t>hợp</a:t>
            </a:r>
            <a:r>
              <a:rPr lang="en-US" sz="3600" dirty="0">
                <a:solidFill>
                  <a:schemeClr val="bg1"/>
                </a:solidFill>
              </a:rPr>
              <a:t> </a:t>
            </a:r>
            <a:r>
              <a:rPr lang="en-US" sz="3600" dirty="0" err="1">
                <a:solidFill>
                  <a:schemeClr val="bg1"/>
                </a:solidFill>
              </a:rPr>
              <a:t>với</a:t>
            </a:r>
            <a:r>
              <a:rPr lang="en-US" sz="3600" dirty="0">
                <a:solidFill>
                  <a:schemeClr val="bg1"/>
                </a:solidFill>
              </a:rPr>
              <a:t> </a:t>
            </a:r>
            <a:r>
              <a:rPr lang="en-US" sz="3600" dirty="0" err="1">
                <a:solidFill>
                  <a:schemeClr val="bg1"/>
                </a:solidFill>
              </a:rPr>
              <a:t>nhún</a:t>
            </a:r>
            <a:r>
              <a:rPr lang="en-US" sz="3600" dirty="0">
                <a:solidFill>
                  <a:schemeClr val="bg1"/>
                </a:solidFill>
              </a:rPr>
              <a:t> </a:t>
            </a:r>
            <a:r>
              <a:rPr lang="en-US" sz="3600" dirty="0" err="1">
                <a:solidFill>
                  <a:schemeClr val="bg1"/>
                </a:solidFill>
              </a:rPr>
              <a:t>chân</a:t>
            </a:r>
            <a:r>
              <a:rPr lang="en-US" sz="3600" dirty="0">
                <a:solidFill>
                  <a:schemeClr val="bg1"/>
                </a:solidFill>
              </a:rPr>
              <a:t> </a:t>
            </a:r>
            <a:r>
              <a:rPr lang="en-US" sz="3600" dirty="0" err="1">
                <a:solidFill>
                  <a:schemeClr val="bg1"/>
                </a:solidFill>
              </a:rPr>
              <a:t>nhịp</a:t>
            </a:r>
            <a:r>
              <a:rPr lang="en-US" sz="3600" dirty="0">
                <a:solidFill>
                  <a:schemeClr val="bg1"/>
                </a:solidFill>
              </a:rPr>
              <a:t> </a:t>
            </a:r>
            <a:r>
              <a:rPr lang="en-US" sz="3600" dirty="0" err="1">
                <a:solidFill>
                  <a:schemeClr val="bg1"/>
                </a:solidFill>
              </a:rPr>
              <a:t>nhàng</a:t>
            </a:r>
            <a:r>
              <a:rPr lang="en-US" sz="3600" dirty="0">
                <a:solidFill>
                  <a:schemeClr val="bg1"/>
                </a:solidFill>
              </a:rPr>
              <a:t> </a:t>
            </a:r>
            <a:r>
              <a:rPr lang="en-US" sz="3600" dirty="0" err="1">
                <a:solidFill>
                  <a:schemeClr val="bg1"/>
                </a:solidFill>
              </a:rPr>
              <a:t>trái</a:t>
            </a:r>
            <a:r>
              <a:rPr lang="en-US" sz="3600" dirty="0">
                <a:solidFill>
                  <a:schemeClr val="bg1"/>
                </a:solidFill>
              </a:rPr>
              <a:t> </a:t>
            </a:r>
            <a:r>
              <a:rPr lang="en-US" sz="3600" dirty="0" err="1">
                <a:solidFill>
                  <a:schemeClr val="bg1"/>
                </a:solidFill>
              </a:rPr>
              <a:t>phải</a:t>
            </a:r>
            <a:r>
              <a:rPr lang="en-US" sz="3600" dirty="0">
                <a:solidFill>
                  <a:schemeClr val="bg1"/>
                </a:solidFill>
              </a:rPr>
              <a:t> </a:t>
            </a:r>
            <a:r>
              <a:rPr lang="en-US" sz="3600" dirty="0" err="1">
                <a:solidFill>
                  <a:schemeClr val="bg1"/>
                </a:solidFill>
              </a:rPr>
              <a:t>theo</a:t>
            </a:r>
            <a:r>
              <a:rPr lang="en-US" sz="3600" dirty="0">
                <a:solidFill>
                  <a:schemeClr val="bg1"/>
                </a:solidFill>
              </a:rPr>
              <a:t> </a:t>
            </a:r>
            <a:r>
              <a:rPr lang="en-US" sz="3600" dirty="0" err="1">
                <a:solidFill>
                  <a:schemeClr val="bg1"/>
                </a:solidFill>
              </a:rPr>
              <a:t>nhịp</a:t>
            </a:r>
            <a:endParaRPr lang="en-US" sz="3600" dirty="0">
              <a:solidFill>
                <a:schemeClr val="bg1"/>
              </a:solidFill>
            </a:endParaRPr>
          </a:p>
        </p:txBody>
      </p:sp>
      <p:pic>
        <p:nvPicPr>
          <p:cNvPr id="6" name="BAC KIM THAG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70721" y="30497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6572" y="93762"/>
            <a:ext cx="4167717" cy="954107"/>
          </a:xfrm>
          <a:prstGeom prst="rect">
            <a:avLst/>
          </a:prstGeom>
          <a:noFill/>
        </p:spPr>
        <p:txBody>
          <a:bodyPr wrap="square" rtlCol="0">
            <a:spAutoFit/>
          </a:bodyPr>
          <a:lstStyle/>
          <a:p>
            <a:r>
              <a:rPr lang="en-US" sz="2800"/>
              <a:t>Ôn hát vận động phụ họa với các hình thức</a:t>
            </a:r>
            <a:endParaRPr lang="en-US" sz="2800" dirty="0"/>
          </a:p>
        </p:txBody>
      </p:sp>
      <p:pic>
        <p:nvPicPr>
          <p:cNvPr id="2" name="VAN DOG PHU HOA BAC K THA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36475" y="1"/>
            <a:ext cx="6923296" cy="3049782"/>
          </a:xfrm>
          <a:prstGeom prst="rect">
            <a:avLst/>
          </a:prstGeom>
        </p:spPr>
      </p:pic>
      <p:pic>
        <p:nvPicPr>
          <p:cNvPr id="5" name="BAC KIM THAG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65630" y="185156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822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646</Words>
  <Application>Microsoft Office PowerPoint</Application>
  <PresentationFormat>Widescreen</PresentationFormat>
  <Paragraphs>57</Paragraphs>
  <Slides>16</Slides>
  <Notes>0</Notes>
  <HiddenSlides>0</HiddenSlides>
  <MMClips>13</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16</vt:i4>
      </vt:variant>
    </vt:vector>
  </HeadingPairs>
  <TitlesOfParts>
    <vt:vector size="27" baseType="lpstr">
      <vt:lpstr>Times New Roman</vt:lpstr>
      <vt:lpstr>Calibri Light</vt:lpstr>
      <vt:lpstr>Arial Black</vt:lpstr>
      <vt:lpstr>Arial</vt:lpstr>
      <vt:lpstr>Calibri</vt:lpstr>
      <vt:lpstr>Office Theme</vt:lpstr>
      <vt:lpstr>1_Office Theme</vt:lpstr>
      <vt:lpstr>3_Office Theme</vt:lpstr>
      <vt:lpstr>4_Office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My Asus</cp:lastModifiedBy>
  <cp:revision>888</cp:revision>
  <dcterms:created xsi:type="dcterms:W3CDTF">2020-08-30T12:35:00Z</dcterms:created>
  <dcterms:modified xsi:type="dcterms:W3CDTF">2026-01-21T07:06:11Z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ADB0BE1093BA43A088F6FC5109A0FAAF</vt:lpwstr>
  </property>
  <property fmtid="{D5CDD505-2E9C-101B-9397-08002B2CF9AE}" pid="3" name="KSOProductBuildVer">
    <vt:lpwstr>1033-11.2.0.10265</vt:lpwstr>
  </property>
</Properties>
</file>