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33"/>
  </p:notesMasterIdLst>
  <p:sldIdLst>
    <p:sldId id="443" r:id="rId5"/>
    <p:sldId id="378" r:id="rId6"/>
    <p:sldId id="379" r:id="rId7"/>
    <p:sldId id="389" r:id="rId8"/>
    <p:sldId id="391" r:id="rId9"/>
    <p:sldId id="390" r:id="rId10"/>
    <p:sldId id="393" r:id="rId11"/>
    <p:sldId id="394" r:id="rId12"/>
    <p:sldId id="395" r:id="rId13"/>
    <p:sldId id="396" r:id="rId14"/>
    <p:sldId id="397" r:id="rId15"/>
    <p:sldId id="413" r:id="rId16"/>
    <p:sldId id="402" r:id="rId17"/>
    <p:sldId id="398" r:id="rId18"/>
    <p:sldId id="400" r:id="rId19"/>
    <p:sldId id="401" r:id="rId20"/>
    <p:sldId id="404" r:id="rId21"/>
    <p:sldId id="405" r:id="rId22"/>
    <p:sldId id="418" r:id="rId23"/>
    <p:sldId id="406" r:id="rId24"/>
    <p:sldId id="407" r:id="rId25"/>
    <p:sldId id="408" r:id="rId26"/>
    <p:sldId id="412" r:id="rId27"/>
    <p:sldId id="410" r:id="rId28"/>
    <p:sldId id="411" r:id="rId29"/>
    <p:sldId id="419" r:id="rId30"/>
    <p:sldId id="416" r:id="rId31"/>
    <p:sldId id="446" r:id="rId32"/>
  </p:sldIdLst>
  <p:sldSz cx="12192000" cy="6858000"/>
  <p:notesSz cx="6858000" cy="9144000"/>
  <p:embeddedFontLst>
    <p:embeddedFont>
      <p:font typeface="Arial Black" panose="020B0A04020102020204" pitchFamily="3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1474" autoAdjust="0"/>
  </p:normalViewPr>
  <p:slideViewPr>
    <p:cSldViewPr snapToGrid="0">
      <p:cViewPr varScale="1">
        <p:scale>
          <a:sx n="75" d="100"/>
          <a:sy n="75" d="100"/>
        </p:scale>
        <p:origin x="7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228C2-BB6A-4FCB-B246-C02CAF52524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4F3EC-543A-4CE9-A426-5D21F6A96B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4A25A-DA37-4D53-AB10-3BEE4CA0F6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02045-7DAD-443D-8678-0F7D2194493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29C13-B885-4C09-9649-47B27FA2274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99E05-1DB1-4E8F-AF19-9A6DA27E98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82172-255A-4EE0-9CA3-865B64858EC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B2DC1-D890-40FF-8972-8A1F1189018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2189B-713E-4099-A5AA-2634BBC4B4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FE330-9F19-408D-AF2A-2394D47DEEF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C97D6-E8B5-4E81-9078-DEC79B94F1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7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960B9-602D-408A-A3D9-F44BBE52816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EE6E660-0632-4840-A652-D11BDFBE662A}" type="slidenum">
              <a:rPr lang="en-US" altLang="en-US">
                <a:latin typeface="Arial Black" panose="020B0A04020102020204" pitchFamily="34" charset="0"/>
                <a:cs typeface="Arial" panose="020B0604020202020204" pitchFamily="34" charset="0"/>
              </a:rPr>
              <a:t>‹#›</a:t>
            </a:fld>
            <a:endParaRPr lang="en-US" altLang="en-US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file:///C:\Users\Admin\Downloads\Music\H&#226;n%20Hoan%20Em%20T&#7899;i%20Tr&#432;&#7901;ng%20-%20V.A%20_%20Ch&#7845;t%20L&#432;&#7907;ng%20128%20kps.mp3" TargetMode="External"/><Relationship Id="rId1" Type="http://schemas.microsoft.com/office/2007/relationships/media" Target="file:///C:\Users\Admin\Downloads\Music\H&#226;n%20Hoan%20Em%20T&#7899;i%20Tr&#432;&#7901;ng%20-%20V.A%20_%20Ch&#7845;t%20L&#432;&#7907;ng%20128%20kps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6.GIF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7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1.GIF"/><Relationship Id="rId2" Type="http://schemas.openxmlformats.org/officeDocument/2006/relationships/audio" Target="file:///C:\Users\Admin\Downloads\Mua%20Thu%20Ngay%20Khai%20Truong%20-%20Le%20Phuong%20Hie.m4a" TargetMode="External"/><Relationship Id="rId1" Type="http://schemas.microsoft.com/office/2007/relationships/media" Target="file:///C:\Users\Admin\Downloads\Mua%20Thu%20Ngay%20Khai%20Truong%20-%20Le%20Phuong%20Hie.m4a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5" y="-80962"/>
            <a:ext cx="9201150" cy="6938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14233" y="3933190"/>
            <a:ext cx="7772400" cy="1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buNone/>
            </a:pPr>
            <a:r>
              <a:rPr sz="2800" dirty="0">
                <a:latin typeface="Calibri" panose="020F0502020204030204" pitchFamily="34" charset="0"/>
              </a:rPr>
              <a:t>      		</a:t>
            </a:r>
            <a:r>
              <a:rPr sz="2800" dirty="0">
                <a:solidFill>
                  <a:srgbClr val="0000FF"/>
                </a:solidFill>
                <a:latin typeface="Calibri" panose="020F0502020204030204" pitchFamily="34" charset="0"/>
              </a:rPr>
              <a:t> 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THỊ THƯƠNG</a:t>
            </a: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buNone/>
            </a:pP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5 - 2026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buNone/>
            </a:pP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6" descr="Image result for music note clip 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76699">
            <a:off x="1798638" y="5232718"/>
            <a:ext cx="5405437" cy="148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1156494" y="1015169"/>
            <a:ext cx="10150623" cy="4395204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giáo</a:t>
            </a:r>
            <a:endParaRPr kumimoji="0" lang="en-US" sz="36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5" name="WordArt 3"/>
          <p:cNvSpPr>
            <a:spLocks noChangeArrowheads="1" noChangeShapeType="1"/>
          </p:cNvSpPr>
          <p:nvPr/>
        </p:nvSpPr>
        <p:spPr bwMode="auto">
          <a:xfrm>
            <a:off x="4762500" y="1724488"/>
            <a:ext cx="2476500" cy="673361"/>
          </a:xfrm>
          <a:prstGeom prst="rect">
            <a:avLst/>
          </a:prstGeom>
        </p:spPr>
        <p:txBody>
          <a:bodyPr wrap="none" numCol="1" fromWordArt="1">
            <a:prstTxWarp prst="textWave4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Âm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nhạc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lớp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2 </a:t>
            </a:r>
          </a:p>
        </p:txBody>
      </p:sp>
      <p:sp>
        <p:nvSpPr>
          <p:cNvPr id="2056" name="TextBox 18"/>
          <p:cNvSpPr txBox="1"/>
          <p:nvPr/>
        </p:nvSpPr>
        <p:spPr>
          <a:xfrm>
            <a:off x="1633538" y="211138"/>
            <a:ext cx="89154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HẢI PHÒNG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VĂN 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07213" y="4983163"/>
            <a:ext cx="1600200" cy="16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Hân Hoan Em Tới Trường - V.A _ Chất Lượng 128 kp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938" y="3389313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436917" y="607837"/>
            <a:ext cx="759097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1+2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332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/>
          <p:cNvSpPr>
            <a:spLocks noChangeArrowheads="1"/>
          </p:cNvSpPr>
          <p:nvPr/>
        </p:nvSpPr>
        <p:spPr bwMode="auto">
          <a:xfrm>
            <a:off x="1551433" y="1224409"/>
            <a:ext cx="684674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té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1513395" y="890840"/>
            <a:ext cx="72827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ếch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u="sng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</a:t>
            </a:r>
          </a:p>
        </p:txBody>
      </p:sp>
      <p:sp>
        <p:nvSpPr>
          <p:cNvPr id="2" name="Oval 1"/>
          <p:cNvSpPr/>
          <p:nvPr/>
        </p:nvSpPr>
        <p:spPr>
          <a:xfrm>
            <a:off x="6473371" y="1768003"/>
            <a:ext cx="1219200" cy="877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1513395" y="890840"/>
            <a:ext cx="728276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3+4: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té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ếch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</a:t>
            </a:r>
          </a:p>
        </p:txBody>
      </p:sp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4326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1513394" y="339311"/>
            <a:ext cx="6977481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1+2+3+4: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té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ếch</a:t>
            </a: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</a:t>
            </a:r>
          </a:p>
        </p:txBody>
      </p:sp>
      <p:pic>
        <p:nvPicPr>
          <p:cNvPr id="2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47643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4"/>
          <p:cNvSpPr>
            <a:spLocks noChangeArrowheads="1"/>
          </p:cNvSpPr>
          <p:nvPr/>
        </p:nvSpPr>
        <p:spPr bwMode="auto">
          <a:xfrm>
            <a:off x="1361631" y="634890"/>
            <a:ext cx="736451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 le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kèn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60" y="1313961"/>
            <a:ext cx="1045029" cy="10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989" y="1337362"/>
            <a:ext cx="71990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6: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bìm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bịp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88" y="1861692"/>
            <a:ext cx="1045029" cy="10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971" y="408449"/>
            <a:ext cx="72861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5+6: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 le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bìm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bịp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0" name="Rectangle 30"/>
          <p:cNvSpPr>
            <a:spLocks noChangeArrowheads="1"/>
          </p:cNvSpPr>
          <p:nvPr/>
        </p:nvSpPr>
        <p:spPr bwMode="auto">
          <a:xfrm>
            <a:off x="402857" y="188032"/>
            <a:ext cx="11501255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té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ếch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chi. Con le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Con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bịp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6572" y="3439709"/>
            <a:ext cx="10595429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</a:rPr>
              <a:t>Hát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cả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bài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với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hình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thức</a:t>
            </a:r>
            <a:r>
              <a:rPr lang="en-US" sz="4400" dirty="0">
                <a:solidFill>
                  <a:prstClr val="black"/>
                </a:solidFill>
              </a:rPr>
              <a:t>: </a:t>
            </a:r>
            <a:r>
              <a:rPr lang="en-US" sz="4400" dirty="0" err="1">
                <a:solidFill>
                  <a:prstClr val="black"/>
                </a:solidFill>
              </a:rPr>
              <a:t>Lớp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tổ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cá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nhân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4" name="BAC KIM THAG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4931" y="4803434"/>
            <a:ext cx="609600" cy="609600"/>
          </a:xfrm>
          <a:prstGeom prst="rect">
            <a:avLst/>
          </a:prstGeom>
        </p:spPr>
      </p:pic>
      <p:pic>
        <p:nvPicPr>
          <p:cNvPr id="3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629" y="54128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3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BAC K TH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1600" y="3683"/>
            <a:ext cx="754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SILDE BỔ SUNG GV CHO HS HÁ T CẢ BÀI VỚI KARA0KE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84" y="-171450"/>
            <a:ext cx="7198781" cy="7286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2931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339278">
            <a:off x="4617205" y="1384205"/>
            <a:ext cx="3089139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66"/>
                </a:solidFill>
              </a:rPr>
              <a:t>Trong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bức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tranh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có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bao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nhiêu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loài</a:t>
            </a:r>
            <a:r>
              <a:rPr lang="en-US" sz="3200" i="1" dirty="0">
                <a:solidFill>
                  <a:srgbClr val="000066"/>
                </a:solidFill>
              </a:rPr>
              <a:t>  </a:t>
            </a:r>
            <a:r>
              <a:rPr lang="en-US" sz="3200" i="1" dirty="0" err="1">
                <a:solidFill>
                  <a:srgbClr val="000066"/>
                </a:solidFill>
              </a:rPr>
              <a:t>vật</a:t>
            </a:r>
            <a:r>
              <a:rPr lang="en-US" sz="3200" i="1" dirty="0">
                <a:solidFill>
                  <a:srgbClr val="000066"/>
                </a:solidFill>
              </a:rPr>
              <a:t>. </a:t>
            </a:r>
            <a:r>
              <a:rPr lang="en-US" sz="3200" i="1" dirty="0" err="1">
                <a:solidFill>
                  <a:srgbClr val="000066"/>
                </a:solidFill>
              </a:rPr>
              <a:t>Hãy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kể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tên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các</a:t>
            </a:r>
            <a:r>
              <a:rPr lang="en-US" sz="3200" i="1" dirty="0">
                <a:solidFill>
                  <a:srgbClr val="000066"/>
                </a:solidFill>
              </a:rPr>
              <a:t> con </a:t>
            </a:r>
            <a:r>
              <a:rPr lang="en-US" sz="3200" i="1" dirty="0" err="1">
                <a:solidFill>
                  <a:srgbClr val="000066"/>
                </a:solidFill>
              </a:rPr>
              <a:t>vật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đó</a:t>
            </a:r>
            <a:endParaRPr lang="en-US" sz="3200" i="1" dirty="0">
              <a:solidFill>
                <a:srgbClr val="000066"/>
              </a:solidFill>
            </a:endParaRPr>
          </a:p>
        </p:txBody>
      </p:sp>
      <p:pic>
        <p:nvPicPr>
          <p:cNvPr id="1026" name="Picture 2" descr="C:\Users\Administrator\Desktop\hinh nen dep pp\TOG TRO CHOI\dap-an-bat-chu-g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40" y="5272089"/>
            <a:ext cx="1462085" cy="11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7969796" y="2279206"/>
            <a:ext cx="545911" cy="144666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BIM BIP XOA 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09" y="2012325"/>
            <a:ext cx="789953" cy="15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8286" y="20989"/>
            <a:ext cx="355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HOẠT ĐỘNG KHỞI ĐỘNG.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82817" y="-11076"/>
            <a:ext cx="2993643" cy="317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</a:rPr>
              <a:t>CẢ LỚP HÁT:</a:t>
            </a:r>
          </a:p>
          <a:p>
            <a:pPr lvl="0"/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6600FF"/>
              </a:solidFill>
            </a:endParaRPr>
          </a:p>
          <a:p>
            <a:pPr lvl="0"/>
            <a:endParaRPr lang="en-US" sz="3200" b="1" dirty="0">
              <a:solidFill>
                <a:srgbClr val="66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6971" y="116118"/>
            <a:ext cx="2133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</a:rPr>
              <a:t>HS 1 : HÁT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172" y="989542"/>
            <a:ext cx="4093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té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92368" y="3011742"/>
            <a:ext cx="2133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</a:rPr>
              <a:t>HS 2 : HÁT</a:t>
            </a:r>
          </a:p>
        </p:txBody>
      </p:sp>
      <p:sp>
        <p:nvSpPr>
          <p:cNvPr id="9" name="Rectangle 8"/>
          <p:cNvSpPr/>
          <p:nvPr/>
        </p:nvSpPr>
        <p:spPr>
          <a:xfrm>
            <a:off x="54588" y="3890274"/>
            <a:ext cx="4408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ếch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41599" y="116118"/>
            <a:ext cx="2133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</a:rPr>
              <a:t>HS 3 : HÁT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53828" y="1211943"/>
            <a:ext cx="3933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 le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kèn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79657" y="3890274"/>
            <a:ext cx="4528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bịp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1599" y="3011742"/>
            <a:ext cx="2133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</a:rPr>
              <a:t>HS 4 : HÁT</a:t>
            </a:r>
          </a:p>
        </p:txBody>
      </p:sp>
      <p:pic>
        <p:nvPicPr>
          <p:cNvPr id="16" name="BAC KIM THAG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4609" y="537853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7201" y="6446799"/>
            <a:ext cx="36866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HOẠT ĐỘNG THỰC HÀNH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9829" y="449395"/>
            <a:ext cx="9114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 1: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49831" y="1831383"/>
            <a:ext cx="10145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 6: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bịp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5" y="1280416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15" y="2666680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39" y="2569216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915" y="1280416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3" y="1280416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171" y="1280416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5" y="2666680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083" y="2666680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659" y="2666680"/>
            <a:ext cx="789668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571" y="3454222"/>
            <a:ext cx="11959772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</a:rPr>
              <a:t>Hát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gõ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đệm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theo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hình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thức</a:t>
            </a:r>
            <a:r>
              <a:rPr lang="en-US" sz="4400" dirty="0">
                <a:solidFill>
                  <a:prstClr val="black"/>
                </a:solidFill>
              </a:rPr>
              <a:t>: </a:t>
            </a:r>
            <a:r>
              <a:rPr lang="en-US" sz="4400" dirty="0" err="1">
                <a:solidFill>
                  <a:prstClr val="black"/>
                </a:solidFill>
              </a:rPr>
              <a:t>Lớp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tổ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cá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nhân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591" y="567318"/>
            <a:ext cx="9956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 1: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4573" y="1831383"/>
            <a:ext cx="11357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 6: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bìm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bịp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endParaRPr lang="en-US" altLang="en-US" sz="4800" dirty="0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71" y="3454222"/>
            <a:ext cx="11959772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</a:rPr>
              <a:t>Hát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gõ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đệm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theo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hình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thức</a:t>
            </a:r>
            <a:r>
              <a:rPr lang="en-US" sz="4400" dirty="0">
                <a:solidFill>
                  <a:prstClr val="black"/>
                </a:solidFill>
              </a:rPr>
              <a:t>: </a:t>
            </a:r>
            <a:r>
              <a:rPr lang="en-US" sz="4400" dirty="0" err="1">
                <a:solidFill>
                  <a:prstClr val="black"/>
                </a:solidFill>
              </a:rPr>
              <a:t>Lớp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tổ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cá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nhân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15" y="1452061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35" y="2727751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59" y="2810280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579" y="2725561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23" y="2727751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850" y="2679449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3" y="2720873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775" y="2725561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15" y="2732712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23" y="1443205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51" y="1398313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803" y="1398313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915" y="2657678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579" y="1456329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59" y="1424211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23" y="1443205"/>
            <a:ext cx="745900" cy="4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AC KIM THAG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6957" y="6133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1983" y="316136"/>
            <a:ext cx="1371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</a:rPr>
              <a:t>Dãy</a:t>
            </a:r>
            <a:r>
              <a:rPr lang="en-US" sz="4000" b="1" dirty="0">
                <a:solidFill>
                  <a:prstClr val="white"/>
                </a:solidFill>
              </a:rPr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8699351" y="274846"/>
            <a:ext cx="1371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</a:rPr>
              <a:t>Dãy</a:t>
            </a:r>
            <a:r>
              <a:rPr lang="en-US" sz="4000" b="1" dirty="0">
                <a:solidFill>
                  <a:prstClr val="white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285" y="2687887"/>
            <a:ext cx="48553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prstClr val="white"/>
                </a:solidFill>
              </a:rPr>
              <a:t>Hát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gõ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theo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phách</a:t>
            </a:r>
            <a:endParaRPr lang="en-US" sz="48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88455" y="2595526"/>
            <a:ext cx="5792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</a:rPr>
              <a:t>Hát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gõ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theo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tiết</a:t>
            </a:r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en-US" sz="5400" b="1" dirty="0" err="1">
                <a:solidFill>
                  <a:prstClr val="white"/>
                </a:solidFill>
              </a:rPr>
              <a:t>tấu</a:t>
            </a:r>
            <a:endParaRPr lang="en-US" sz="5400" b="1" dirty="0">
              <a:solidFill>
                <a:prstClr val="white"/>
              </a:solidFill>
            </a:endParaRPr>
          </a:p>
        </p:txBody>
      </p:sp>
      <p:pic>
        <p:nvPicPr>
          <p:cNvPr id="9" name="BAC KIM THAG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0837" y="39416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3" y="464459"/>
            <a:ext cx="63572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Hát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kết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hợp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với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nhún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chân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nhịp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nhàng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trái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phải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theo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nhịp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dministrator\Desktop\dancingchi_X1ZqQkXh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2" y="464457"/>
            <a:ext cx="4760685" cy="27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C KIM THAG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9980" y="24401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33" y="464459"/>
            <a:ext cx="45139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Xem</a:t>
            </a:r>
            <a:r>
              <a:rPr lang="en-US" sz="5400" dirty="0">
                <a:solidFill>
                  <a:schemeClr val="bg1"/>
                </a:solidFill>
              </a:rPr>
              <a:t> video </a:t>
            </a:r>
            <a:r>
              <a:rPr lang="en-US" sz="5400" dirty="0" err="1">
                <a:solidFill>
                  <a:schemeClr val="bg1"/>
                </a:solidFill>
              </a:rPr>
              <a:t>để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về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nhà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sáng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tạo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động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tác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" name="VAN DOG PHU HOA BAC K TH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0687" y="220376"/>
            <a:ext cx="7010400" cy="3175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372" y="11722"/>
            <a:ext cx="542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HOẠT ĐỘNG VẬN DỤNG SÁNG TẠO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5787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-HD HS Chơi trò chơi Rồng rắn lên mây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5" y="-80962"/>
            <a:ext cx="9201150" cy="693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6" descr="Image result for music note clip 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463" y="5073650"/>
            <a:ext cx="5405437" cy="1487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1350645" y="1422400"/>
            <a:ext cx="9314815" cy="4395470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TẠM BIỆT CÁC EM! CHÚNG TA SẼ GẶP NHAU Ở TIẾT HỌC HÔM SAU NHA!</a:t>
            </a:r>
            <a:endParaRPr kumimoji="0" lang="en-US" sz="36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174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08492">
            <a:off x="6770688" y="2622550"/>
            <a:ext cx="1285875" cy="1135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775" y="2601913"/>
            <a:ext cx="46101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ua Thu Ngay Khai Truong - Le Phuong Hi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100" y="3454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84" y="-185738"/>
            <a:ext cx="7198781" cy="7300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862"/>
            <a:ext cx="592931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903912">
            <a:off x="6231432" y="188720"/>
            <a:ext cx="192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 KHỈ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1589" y="3871933"/>
            <a:ext cx="201453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600FF"/>
                </a:solidFill>
              </a:rPr>
              <a:t>Con </a:t>
            </a:r>
            <a:r>
              <a:rPr lang="en-US" sz="4000" b="1" dirty="0" err="1">
                <a:solidFill>
                  <a:srgbClr val="6600FF"/>
                </a:solidFill>
              </a:rPr>
              <a:t>ếch</a:t>
            </a:r>
            <a:endParaRPr lang="en-US" sz="40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712403">
            <a:off x="315992" y="1303209"/>
            <a:ext cx="27046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6600FF"/>
                </a:solidFill>
              </a:rPr>
              <a:t>Loài</a:t>
            </a:r>
            <a:r>
              <a:rPr lang="en-US" sz="4000" b="1" dirty="0">
                <a:solidFill>
                  <a:srgbClr val="6600FF"/>
                </a:solidFill>
              </a:rPr>
              <a:t> </a:t>
            </a:r>
            <a:r>
              <a:rPr lang="en-US" sz="4000" b="1" dirty="0" err="1">
                <a:solidFill>
                  <a:srgbClr val="6600FF"/>
                </a:solidFill>
              </a:rPr>
              <a:t>chim</a:t>
            </a:r>
            <a:endParaRPr lang="en-US" sz="4000" b="1" dirty="0">
              <a:solidFill>
                <a:srgbClr val="66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521" y="4225876"/>
            <a:ext cx="18467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600FF"/>
                </a:solidFill>
              </a:rPr>
              <a:t>Con </a:t>
            </a:r>
            <a:r>
              <a:rPr lang="en-US" sz="4000" b="1" dirty="0" err="1">
                <a:solidFill>
                  <a:srgbClr val="6600FF"/>
                </a:solidFill>
              </a:rPr>
              <a:t>voi</a:t>
            </a:r>
            <a:endParaRPr lang="en-US" sz="4000" b="1" dirty="0">
              <a:solidFill>
                <a:srgbClr val="66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72828" y="5325807"/>
            <a:ext cx="1519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6600FF"/>
                </a:solidFill>
              </a:rPr>
              <a:t>Con </a:t>
            </a:r>
            <a:r>
              <a:rPr lang="en-US" sz="3200" b="1" dirty="0" err="1">
                <a:solidFill>
                  <a:srgbClr val="6600FF"/>
                </a:solidFill>
              </a:rPr>
              <a:t>thỏ</a:t>
            </a:r>
            <a:endParaRPr lang="en-US" sz="3200" b="1" dirty="0">
              <a:solidFill>
                <a:srgbClr val="66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7136" y="5415956"/>
            <a:ext cx="168962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</a:rPr>
              <a:t>Con </a:t>
            </a:r>
            <a:r>
              <a:rPr lang="en-US" sz="2800" b="1" dirty="0" err="1">
                <a:solidFill>
                  <a:srgbClr val="6600FF"/>
                </a:solidFill>
              </a:rPr>
              <a:t>Nhím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82727" y="6275487"/>
            <a:ext cx="13442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FF"/>
                </a:solidFill>
              </a:rPr>
              <a:t>Con </a:t>
            </a:r>
            <a:r>
              <a:rPr lang="en-US" sz="2000" b="1" dirty="0" err="1">
                <a:solidFill>
                  <a:srgbClr val="6600FF"/>
                </a:solidFill>
              </a:rPr>
              <a:t>Hươu</a:t>
            </a:r>
            <a:endParaRPr lang="en-US" sz="2000" b="1" dirty="0">
              <a:solidFill>
                <a:srgbClr val="66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387676">
            <a:off x="8813057" y="3021486"/>
            <a:ext cx="12596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FF"/>
                </a:solidFill>
              </a:rPr>
              <a:t>Con </a:t>
            </a:r>
            <a:r>
              <a:rPr lang="en-US" b="1" dirty="0" err="1">
                <a:solidFill>
                  <a:srgbClr val="6600FF"/>
                </a:solidFill>
              </a:rPr>
              <a:t>bướm</a:t>
            </a:r>
            <a:endParaRPr lang="en-US" b="1" dirty="0">
              <a:solidFill>
                <a:srgbClr val="66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5892" y="5910398"/>
            <a:ext cx="18467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600FF"/>
                </a:solidFill>
              </a:rPr>
              <a:t>Con </a:t>
            </a:r>
            <a:r>
              <a:rPr lang="en-US" sz="4000" b="1" dirty="0" err="1">
                <a:solidFill>
                  <a:srgbClr val="6600FF"/>
                </a:solidFill>
              </a:rPr>
              <a:t>cá</a:t>
            </a:r>
            <a:endParaRPr lang="en-US" sz="4000" b="1" dirty="0">
              <a:solidFill>
                <a:srgbClr val="66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339278">
            <a:off x="4660069" y="2276687"/>
            <a:ext cx="3089139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66"/>
                </a:solidFill>
              </a:rPr>
              <a:t>Có</a:t>
            </a:r>
            <a:r>
              <a:rPr lang="en-US" sz="3200" i="1" dirty="0">
                <a:solidFill>
                  <a:srgbClr val="000066"/>
                </a:solidFill>
              </a:rPr>
              <a:t> 9 con </a:t>
            </a:r>
            <a:r>
              <a:rPr lang="en-US" sz="3200" i="1" dirty="0" err="1">
                <a:solidFill>
                  <a:srgbClr val="000066"/>
                </a:solidFill>
              </a:rPr>
              <a:t>gồm</a:t>
            </a:r>
            <a:r>
              <a:rPr lang="en-US" sz="3200" i="1" dirty="0">
                <a:solidFill>
                  <a:srgbClr val="000066"/>
                </a:solidFill>
              </a:rPr>
              <a:t> </a:t>
            </a:r>
            <a:r>
              <a:rPr lang="en-US" sz="3200" i="1" dirty="0" err="1">
                <a:solidFill>
                  <a:srgbClr val="000066"/>
                </a:solidFill>
              </a:rPr>
              <a:t>các</a:t>
            </a:r>
            <a:r>
              <a:rPr lang="en-US" sz="3200" i="1" dirty="0">
                <a:solidFill>
                  <a:srgbClr val="000066"/>
                </a:solidFill>
              </a:rPr>
              <a:t> con </a:t>
            </a:r>
            <a:r>
              <a:rPr lang="en-US" sz="3200" i="1" dirty="0" err="1">
                <a:solidFill>
                  <a:srgbClr val="000066"/>
                </a:solidFill>
              </a:rPr>
              <a:t>sau</a:t>
            </a:r>
            <a:endParaRPr lang="en-US" sz="3200" i="1" dirty="0">
              <a:solidFill>
                <a:srgbClr val="000066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69796" y="2279206"/>
            <a:ext cx="545911" cy="144666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C:\Users\Administrator\Desktop\BIM BIP 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039" y="1936598"/>
            <a:ext cx="1033996" cy="15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21360003">
            <a:off x="7860619" y="3527644"/>
            <a:ext cx="80092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00FF"/>
                </a:solidFill>
              </a:rPr>
              <a:t>Con VỊT</a:t>
            </a:r>
          </a:p>
        </p:txBody>
      </p:sp>
      <p:pic>
        <p:nvPicPr>
          <p:cNvPr id="2051" name="Picture 3" descr="C:\Users\Administrator\Desktop\BB 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09" y="2132601"/>
            <a:ext cx="3257383" cy="12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0" grpId="0" animBg="1"/>
      <p:bldP spid="11" grpId="0" animBg="1"/>
      <p:bldP spid="3" grpId="0"/>
      <p:bldP spid="13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0808" y="1038228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TIẾT 19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63335" y="1687212"/>
            <a:ext cx="4160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</a:rPr>
              <a:t>HỌC HÁT BÀI</a:t>
            </a:r>
            <a:r>
              <a:rPr lang="en-US" sz="2400" b="1">
                <a:solidFill>
                  <a:schemeClr val="bg1"/>
                </a:solidFill>
              </a:rPr>
              <a:t>:  BẮC KIM THANG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6074" y="2148873"/>
            <a:ext cx="2049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DÂN CA NAM BỘ 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esktop\FormatFactory2021-07-29_1848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" y="2133619"/>
            <a:ext cx="12191999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BB 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0700" y="3425938"/>
            <a:ext cx="1211869" cy="7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VIT C CH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08" y="6079369"/>
            <a:ext cx="644480" cy="4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5493" y="5704113"/>
            <a:ext cx="477456" cy="864640"/>
          </a:xfrm>
          <a:prstGeom prst="rect">
            <a:avLst/>
          </a:prstGeom>
        </p:spPr>
      </p:pic>
      <p:pic>
        <p:nvPicPr>
          <p:cNvPr id="1027" name="Picture 3" descr="C:\Users\Administrator\Desktop\FormatFactory2021-07-29_1845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12600"/>
            <a:ext cx="12190413" cy="11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32" y="2264227"/>
            <a:ext cx="3439885" cy="31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2775082" y="4470430"/>
            <a:ext cx="1199017" cy="986971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999343" y="3829055"/>
            <a:ext cx="13752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Đồng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bằng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Nam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Bộ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41257" y="2764160"/>
            <a:ext cx="29028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latin typeface="+mj-lt"/>
              </a:rPr>
              <a:t>Dân ca Nam bộ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 là tài sản tinh thần quí giá truyền miệng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người Việt di cư vào vùng đất Nam Bộ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000066"/>
                </a:solidFill>
                <a:latin typeface="+mj-lt"/>
              </a:rPr>
              <a:t>Đồng</a:t>
            </a:r>
            <a:r>
              <a:rPr lang="en-US" sz="2800" dirty="0">
                <a:solidFill>
                  <a:srgbClr val="00006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+mj-lt"/>
              </a:rPr>
              <a:t>dao</a:t>
            </a:r>
            <a:r>
              <a:rPr lang="en-US" sz="2800" dirty="0">
                <a:solidFill>
                  <a:srgbClr val="000066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lúc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đùa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03772" y="3149047"/>
            <a:ext cx="2365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66"/>
                </a:solidFill>
              </a:rPr>
              <a:t>KÈO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Gỗ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tre</a:t>
            </a:r>
            <a:r>
              <a:rPr lang="en-US" sz="2400" dirty="0">
                <a:solidFill>
                  <a:srgbClr val="FF0000"/>
                </a:solidFill>
              </a:rPr>
              <a:t> ở </a:t>
            </a:r>
            <a:r>
              <a:rPr lang="en-US" sz="2400" dirty="0" err="1">
                <a:solidFill>
                  <a:srgbClr val="FF0000"/>
                </a:solidFill>
              </a:rPr>
              <a:t>trên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nhà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000066"/>
                </a:solidFill>
              </a:rPr>
              <a:t>Te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ngã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000066"/>
                </a:solidFill>
              </a:rPr>
              <a:t>làm</a:t>
            </a:r>
            <a:r>
              <a:rPr lang="en-US" sz="2400" dirty="0">
                <a:solidFill>
                  <a:srgbClr val="000066"/>
                </a:solidFill>
              </a:rPr>
              <a:t> chi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gì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000066"/>
                </a:solidFill>
              </a:rPr>
              <a:t>Le </a:t>
            </a:r>
            <a:r>
              <a:rPr lang="en-US" sz="2400" dirty="0" err="1">
                <a:solidFill>
                  <a:srgbClr val="000066"/>
                </a:solidFill>
              </a:rPr>
              <a:t>Te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Vịt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000066"/>
                </a:solidFill>
              </a:rPr>
              <a:t>bìm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bịp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1 </a:t>
            </a:r>
            <a:r>
              <a:rPr lang="en-US" sz="2400" dirty="0" err="1">
                <a:solidFill>
                  <a:srgbClr val="FF0000"/>
                </a:solidFill>
              </a:rPr>
              <a:t>loài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chim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3660" y="1465943"/>
            <a:ext cx="349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HOẠT ĐỘNG TÌM HIỂU 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523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3200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2986" y="-48033"/>
            <a:ext cx="301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mẫu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dministrator\Desktop\2021-07-29_1859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" y="890685"/>
            <a:ext cx="12193543" cy="59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NGHE MAU BAC K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039" y="36523"/>
            <a:ext cx="609600" cy="609600"/>
          </a:xfrm>
          <a:prstGeom prst="rect">
            <a:avLst/>
          </a:prstGeom>
        </p:spPr>
      </p:pic>
      <p:pic>
        <p:nvPicPr>
          <p:cNvPr id="10" name="BAC KIM THAG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6455" y="-48033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6928" y="598298"/>
            <a:ext cx="389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BẮC KIM THANG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0" name="Rectangle 30"/>
          <p:cNvSpPr>
            <a:spLocks noChangeArrowheads="1"/>
          </p:cNvSpPr>
          <p:nvPr/>
        </p:nvSpPr>
        <p:spPr bwMode="auto">
          <a:xfrm>
            <a:off x="215295" y="287264"/>
            <a:ext cx="59202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31" name="Text Box 31"/>
          <p:cNvSpPr txBox="1">
            <a:spLocks noChangeArrowheads="1"/>
          </p:cNvSpPr>
          <p:nvPr/>
        </p:nvSpPr>
        <p:spPr bwMode="auto">
          <a:xfrm>
            <a:off x="274176" y="1406947"/>
            <a:ext cx="629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32" name="Rectangle 32"/>
          <p:cNvSpPr>
            <a:spLocks noChangeArrowheads="1"/>
          </p:cNvSpPr>
          <p:nvPr/>
        </p:nvSpPr>
        <p:spPr bwMode="auto">
          <a:xfrm>
            <a:off x="274176" y="2418203"/>
            <a:ext cx="5819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dầu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té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33" name="Rectangle 33"/>
          <p:cNvSpPr>
            <a:spLocks noChangeArrowheads="1"/>
          </p:cNvSpPr>
          <p:nvPr/>
        </p:nvSpPr>
        <p:spPr bwMode="auto">
          <a:xfrm>
            <a:off x="6157974" y="287264"/>
            <a:ext cx="55787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ếch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</a:t>
            </a:r>
          </a:p>
        </p:txBody>
      </p:sp>
      <p:sp>
        <p:nvSpPr>
          <p:cNvPr id="153634" name="Rectangle 34"/>
          <p:cNvSpPr>
            <a:spLocks noChangeArrowheads="1"/>
          </p:cNvSpPr>
          <p:nvPr/>
        </p:nvSpPr>
        <p:spPr bwMode="auto">
          <a:xfrm>
            <a:off x="5919100" y="1505749"/>
            <a:ext cx="6159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 le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kèn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35" name="Rectangle 35"/>
          <p:cNvSpPr>
            <a:spLocks noChangeArrowheads="1"/>
          </p:cNvSpPr>
          <p:nvPr/>
        </p:nvSpPr>
        <p:spPr bwMode="auto">
          <a:xfrm>
            <a:off x="5919118" y="2457224"/>
            <a:ext cx="62376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6: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bìm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bịp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thổi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tò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92353" y="6081316"/>
            <a:ext cx="2789387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ca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3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5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5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5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1" grpId="0"/>
      <p:bldP spid="153632" grpId="0"/>
      <p:bldP spid="153633" grpId="0"/>
      <p:bldP spid="153634" grpId="0"/>
      <p:bldP spid="1536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1536096" y="1071007"/>
            <a:ext cx="70038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thang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bí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rợ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9545" y="5021943"/>
            <a:ext cx="2612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DẠY HÁT</a:t>
            </a: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696577" y="1018862"/>
            <a:ext cx="685233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kèo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cột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705</Words>
  <Application>Microsoft Office PowerPoint</Application>
  <PresentationFormat>Widescreen</PresentationFormat>
  <Paragraphs>91</Paragraphs>
  <Slides>28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Times New Roman</vt:lpstr>
      <vt:lpstr>Calibri Light</vt:lpstr>
      <vt:lpstr>Arial Black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My Asus</cp:lastModifiedBy>
  <cp:revision>880</cp:revision>
  <dcterms:created xsi:type="dcterms:W3CDTF">2020-08-30T12:35:00Z</dcterms:created>
  <dcterms:modified xsi:type="dcterms:W3CDTF">2026-01-12T07:09:54Z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EDD127A279804FA49F541D8D63F6048D</vt:lpwstr>
  </property>
  <property fmtid="{D5CDD505-2E9C-101B-9397-08002B2CF9AE}" pid="3" name="KSOProductBuildVer">
    <vt:lpwstr>1033-11.2.0.10265</vt:lpwstr>
  </property>
</Properties>
</file>