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338" r:id="rId4"/>
    <p:sldId id="339" r:id="rId5"/>
    <p:sldId id="324" r:id="rId6"/>
    <p:sldId id="323" r:id="rId7"/>
    <p:sldId id="319" r:id="rId8"/>
    <p:sldId id="314" r:id="rId9"/>
    <p:sldId id="315" r:id="rId10"/>
    <p:sldId id="321" r:id="rId11"/>
    <p:sldId id="325" r:id="rId12"/>
    <p:sldId id="326" r:id="rId13"/>
    <p:sldId id="301" r:id="rId14"/>
    <p:sldId id="34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ED8D2-588B-477F-8646-2F12E2455E3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E2288-F790-4953-962D-DDB39BCD5DF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8D8-6DA1-4F07-9137-7451619A972C}" type="datetimeFigureOut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DBD4-B2D3-4BF9-8CE2-C490C99821DD}" type="slidenum">
              <a:rPr lang="en-US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58D8-6DA1-4F07-9137-7451619A97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DBD4-B2D3-4BF9-8CE2-C490C99821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9CB7-831C-4E79-9B25-85EFFA48F1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93E3B-233E-4A6A-994D-7BF2731AB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media" Target="file:///C:\Users\Admin\Downloads\Music\H&#226;n%20Hoan%20Em%20T&#7899;i%20Tr&#432;&#7901;ng%20-%20V.A%20_%20Ch&#7845;t%20L&#432;&#7907;ng%20128%20kps.mp3" TargetMode="External"/><Relationship Id="rId3" Type="http://schemas.openxmlformats.org/officeDocument/2006/relationships/audio" Target="file:///C:\Users\Admin\Downloads\Music\H&#226;n%20Hoan%20Em%20T&#7899;i%20Tr&#432;&#7901;ng%20-%20V.A%20_%20Ch&#7845;t%20L&#432;&#7907;ng%20128%20kps.mp3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6" Type="http://schemas.microsoft.com/office/2007/relationships/media" Target="file:///C:\Users\Admin\Downloads\Mua%20Thu%20Ngay%20Khai%20Truong%20-%20Le%20Phuong%20Hie.m4a" TargetMode="External"/><Relationship Id="rId5" Type="http://schemas.openxmlformats.org/officeDocument/2006/relationships/audio" Target="file:///C:\Users\Admin\Downloads\Mua%20Thu%20Ngay%20Khai%20Truong%20-%20Le%20Phuong%20Hie.m4a" TargetMode="Externa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6.png"/><Relationship Id="rId6" Type="http://schemas.microsoft.com/office/2007/relationships/media" Target="file:///C:\Users\Admin\Downloads\Mua%20Thu%20Ngay%20Khai%20Truong%20-%20Le%20Phuong%20Hie.m4a" TargetMode="External"/><Relationship Id="rId5" Type="http://schemas.openxmlformats.org/officeDocument/2006/relationships/audio" Target="file:///C:\Users\Admin\Downloads\Mua%20Thu%20Ngay%20Khai%20Truong%20-%20Le%20Phuong%20Hie.m4a" TargetMode="External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microsoft.com/office/2007/relationships/media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media" Target="../media/media3.mp3"/><Relationship Id="rId8" Type="http://schemas.openxmlformats.org/officeDocument/2006/relationships/audio" Target="../media/media3.mp3"/><Relationship Id="rId7" Type="http://schemas.openxmlformats.org/officeDocument/2006/relationships/image" Target="../media/image20.png"/><Relationship Id="rId6" Type="http://schemas.microsoft.com/office/2007/relationships/media" Target="../media/media2.mp3"/><Relationship Id="rId5" Type="http://schemas.openxmlformats.org/officeDocument/2006/relationships/audio" Target="../media/media2.mp3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90233" y="3933190"/>
            <a:ext cx="7772400" cy="13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algn="ctr">
              <a:spcBef>
                <a:spcPts val="500"/>
              </a:spcBef>
              <a:buNone/>
            </a:pPr>
            <a:r>
              <a:rPr sz="2800" dirty="0">
                <a:latin typeface="Calibri" panose="020F0502020204030204" charset="0"/>
              </a:rPr>
              <a:t>      		</a:t>
            </a:r>
            <a:r>
              <a:rPr sz="2800" dirty="0">
                <a:solidFill>
                  <a:srgbClr val="0000FF"/>
                </a:solidFill>
                <a:latin typeface="Calibri" panose="020F0502020204030204" charset="0"/>
              </a:rPr>
              <a:t> 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None/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1 - 2022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buNone/>
            </a:pP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6" descr="Image result for music note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76699">
            <a:off x="274638" y="5232718"/>
            <a:ext cx="5405437" cy="148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367506" y="1015169"/>
            <a:ext cx="10150623" cy="4395204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thầy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cô</a:t>
            </a:r>
            <a:r>
              <a:rPr kumimoji="0" lang="en-US" sz="3600" b="1" i="0" u="none" strike="noStrike" kern="1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giáo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5" name="WordArt 3"/>
          <p:cNvSpPr>
            <a:spLocks noChangeArrowheads="1" noChangeShapeType="1"/>
          </p:cNvSpPr>
          <p:nvPr/>
        </p:nvSpPr>
        <p:spPr bwMode="auto">
          <a:xfrm>
            <a:off x="3238500" y="1724488"/>
            <a:ext cx="2476500" cy="673361"/>
          </a:xfrm>
          <a:prstGeom prst="rect">
            <a:avLst/>
          </a:prstGeom>
        </p:spPr>
        <p:txBody>
          <a:bodyPr wrap="none" numCol="1" fromWordArt="1">
            <a:prstTxWarp prst="textWave4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Âm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nhạc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lớp</a:t>
            </a:r>
            <a:r>
              <a:rPr kumimoji="0" lang="en-US" sz="3600" b="1" i="0" u="none" strike="noStrike" kern="1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2 </a:t>
            </a:r>
            <a:endParaRPr kumimoji="0" lang="en-US" sz="3600" b="1" i="0" u="none" strike="noStrike" kern="1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2056" name="TextBox 18"/>
          <p:cNvSpPr txBox="1"/>
          <p:nvPr/>
        </p:nvSpPr>
        <p:spPr>
          <a:xfrm>
            <a:off x="109538" y="211138"/>
            <a:ext cx="8915400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83213" y="4983163"/>
            <a:ext cx="1600200" cy="16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Hân Hoan Em Tới Trường - V.A _ Chất Lượng 128 kps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4062" y="33893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FormatFactorypng-clipart-chinese-new-year-banh-chưng-lunar-new-year-chinese-new-year-chinese-new-year-banh-chư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467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100" y="0"/>
            <a:ext cx="69543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/>
                <a:ea typeface="Calibri" panose="020F0502020204030204"/>
              </a:rPr>
              <a:t>-GV đánh giá và đưa ra đáp án :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r>
              <a:rPr lang="en-US" i="1">
                <a:latin typeface="Times New Roman" panose="02020603050405020304"/>
                <a:ea typeface="Calibri" panose="020F0502020204030204"/>
              </a:rPr>
              <a:t>+ Từ </a:t>
            </a:r>
            <a:r>
              <a:rPr lang="en-US" b="1" i="1">
                <a:latin typeface="Times New Roman" panose="02020603050405020304"/>
                <a:ea typeface="Calibri" panose="020F0502020204030204"/>
              </a:rPr>
              <a:t>Mùa xuân</a:t>
            </a:r>
            <a:r>
              <a:rPr lang="en-US" i="1">
                <a:latin typeface="Times New Roman" panose="02020603050405020304"/>
                <a:ea typeface="Calibri" panose="020F0502020204030204"/>
              </a:rPr>
              <a:t> : dải dọc ở hàng ngang số 8(từ trái sang)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r>
              <a:rPr lang="en-US" i="1">
                <a:latin typeface="Times New Roman" panose="02020603050405020304"/>
                <a:ea typeface="Calibri" panose="020F0502020204030204"/>
              </a:rPr>
              <a:t>+Từ </a:t>
            </a:r>
            <a:r>
              <a:rPr lang="en-US" b="1" i="1">
                <a:latin typeface="Times New Roman" panose="02020603050405020304"/>
                <a:ea typeface="Calibri" panose="020F0502020204030204"/>
              </a:rPr>
              <a:t>Hoa đào</a:t>
            </a:r>
            <a:r>
              <a:rPr lang="en-US" i="1">
                <a:latin typeface="Times New Roman" panose="02020603050405020304"/>
                <a:ea typeface="Calibri" panose="020F0502020204030204"/>
              </a:rPr>
              <a:t> :  dải dọc từ hàng ngang số 3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r>
              <a:rPr lang="en-US" i="1">
                <a:latin typeface="Times New Roman" panose="02020603050405020304"/>
                <a:ea typeface="Calibri" panose="020F0502020204030204"/>
              </a:rPr>
              <a:t>+Từ </a:t>
            </a:r>
            <a:r>
              <a:rPr lang="en-US" b="1" i="1">
                <a:latin typeface="Times New Roman" panose="02020603050405020304"/>
                <a:ea typeface="Calibri" panose="020F0502020204030204"/>
              </a:rPr>
              <a:t>Hoa mai</a:t>
            </a:r>
            <a:r>
              <a:rPr lang="en-US" i="1">
                <a:latin typeface="Times New Roman" panose="02020603050405020304"/>
                <a:ea typeface="Calibri" panose="020F0502020204030204"/>
              </a:rPr>
              <a:t> : dải ngang từ hàng ngang số 3</a:t>
            </a:r>
            <a:endParaRPr lang="en-US">
              <a:latin typeface="Times New Roman" panose="02020603050405020304"/>
              <a:ea typeface="Calibri" panose="020F0502020204030204"/>
            </a:endParaRPr>
          </a:p>
          <a:p>
            <a:r>
              <a:rPr lang="en-US" i="1">
                <a:latin typeface="Times New Roman" panose="02020603050405020304"/>
                <a:ea typeface="Calibri" panose="020F0502020204030204"/>
              </a:rPr>
              <a:t>+ từ </a:t>
            </a:r>
            <a:r>
              <a:rPr lang="en-US" b="1" i="1">
                <a:latin typeface="Times New Roman" panose="02020603050405020304"/>
                <a:ea typeface="Calibri" panose="020F0502020204030204"/>
              </a:rPr>
              <a:t>Giao thừa</a:t>
            </a:r>
            <a:r>
              <a:rPr lang="en-US" i="1">
                <a:latin typeface="Times New Roman" panose="02020603050405020304"/>
                <a:ea typeface="Calibri" panose="020F0502020204030204"/>
              </a:rPr>
              <a:t> : Dải ngang từ hàng dọc số 7(từ trên xuống)</a:t>
            </a:r>
            <a:endParaRPr lang="en-US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8194" name="Picture 2" descr="Present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3" y="1477329"/>
            <a:ext cx="7095708" cy="30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TOG DU LIEU TRG HOC\TH\KHOI 2 CANH DIEU\CĐ4 MUA XUAN-MUA XUAN TƯƠI XAH\3 NHAC CU\AH MUA X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" y="4509121"/>
            <a:ext cx="9117134" cy="23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2021-07-27_1014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456384" cy="8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6" descr="Image result for music note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5073650"/>
            <a:ext cx="5405437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173355" y="1422400"/>
            <a:ext cx="9314815" cy="4395470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TẠM BIỆT CÁC EM! CHÚNG TA SẼ GẶP NHAU Ở TIẾT HỌC HÔM SAU NHA!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8492">
            <a:off x="5246688" y="2622550"/>
            <a:ext cx="1285875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75" y="2601913"/>
            <a:ext cx="46101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Mua Thu Ngay Khai Truong - Le Phuong Hie.m4a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7900" y="3454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5" y="-80962"/>
            <a:ext cx="9201150" cy="693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6" descr="Image result for music note clip 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3" y="5073650"/>
            <a:ext cx="5405437" cy="1487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WordArt 5"/>
          <p:cNvSpPr>
            <a:spLocks noChangeArrowheads="1" noChangeShapeType="1"/>
          </p:cNvSpPr>
          <p:nvPr/>
        </p:nvSpPr>
        <p:spPr bwMode="auto">
          <a:xfrm>
            <a:off x="-173355" y="1422400"/>
            <a:ext cx="9314815" cy="4395470"/>
          </a:xfrm>
          <a:prstGeom prst="rect">
            <a:avLst/>
          </a:prstGeom>
        </p:spPr>
        <p:txBody>
          <a:bodyPr wrap="none" numCol="1" fromWordArt="1">
            <a:prstTxWarp prst="textArchUpPour">
              <a:avLst>
                <a:gd name="adj1" fmla="val 11052443"/>
                <a:gd name="adj2" fmla="val 67787"/>
              </a:avLst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TẠM BIỆT CÁC EM! CHÚNG TA SẼ GẶP NHAU Ở TIẾT HỌC HÔM SAU NHA!</a:t>
            </a:r>
            <a:endParaRPr kumimoji="0" lang="en-US" sz="3600" b="1" i="0" u="none" strike="noStrike" kern="1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408492">
            <a:off x="5246688" y="2622550"/>
            <a:ext cx="1285875" cy="1135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775" y="2601913"/>
            <a:ext cx="46101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Mua Thu Ngay Khai Truong - Le Phuong Hie.m4a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7900" y="3454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69" y="-300571"/>
            <a:ext cx="25304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36210"/>
            <a:ext cx="547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tWuAj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55" y="4552255"/>
            <a:ext cx="1426818" cy="23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227220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>
                <a:latin typeface="VNI-Times"/>
                <a:ea typeface="Times New Roman" panose="02020603050405020304"/>
              </a:rPr>
              <a:t>- L</a:t>
            </a:r>
            <a:r>
              <a:rPr lang="vi-VN" sz="2800">
                <a:latin typeface="Times New Roman" panose="02020603050405020304"/>
                <a:ea typeface="Times New Roman" panose="02020603050405020304"/>
              </a:rPr>
              <a:t>ớ</a:t>
            </a:r>
            <a:r>
              <a:rPr lang="vi-VN" sz="2800">
                <a:latin typeface="VNI-Times"/>
                <a:ea typeface="Times New Roman" panose="02020603050405020304"/>
              </a:rPr>
              <a:t>p kh</a:t>
            </a:r>
            <a:r>
              <a:rPr lang="vi-VN" sz="2800">
                <a:latin typeface="Times New Roman" panose="02020603050405020304"/>
                <a:ea typeface="Times New Roman" panose="02020603050405020304"/>
              </a:rPr>
              <a:t>ở</a:t>
            </a:r>
            <a:r>
              <a:rPr lang="vi-VN" sz="2800">
                <a:latin typeface="VNI-Times"/>
                <a:ea typeface="Times New Roman" panose="02020603050405020304"/>
              </a:rPr>
              <a:t>i </a:t>
            </a:r>
            <a:r>
              <a:rPr lang="vi-VN" sz="2800">
                <a:latin typeface="Times New Roman" panose="02020603050405020304"/>
                <a:ea typeface="Times New Roman" panose="02020603050405020304"/>
              </a:rPr>
              <a:t>động</a:t>
            </a:r>
            <a:r>
              <a:rPr lang="vi-VN" sz="2800">
                <a:latin typeface="VNI-Times"/>
                <a:ea typeface="Times New Roman" panose="02020603050405020304"/>
              </a:rPr>
              <a:t> </a:t>
            </a:r>
            <a:r>
              <a:rPr lang="vi-VN" sz="2800">
                <a:latin typeface="Times New Roman" panose="02020603050405020304"/>
                <a:ea typeface="Times New Roman" panose="02020603050405020304"/>
              </a:rPr>
              <a:t>chỗi âm thanh “ Đô, rê, mi, pha, sol”.</a:t>
            </a:r>
            <a:endParaRPr lang="en-US" sz="2800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6" name="5 NOT DRMFS 2 CHIE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44210" y="35730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093061">
            <a:off x="6654012" y="3013849"/>
            <a:ext cx="1809403" cy="731685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ÂM NHẠC 1 CÁNH DIỀU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027" name="Picture 3" descr="C:\Users\Administrator\Desktop\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22083"/>
            <a:ext cx="9270280" cy="9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1603" y="611396"/>
            <a:ext cx="1483035" cy="738664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pt-BR" sz="28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TIẾT 16</a:t>
            </a:r>
            <a:endParaRPr lang="en-US" sz="28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0729" y="1628800"/>
            <a:ext cx="161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NHẠC CỤ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2247676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VẬN DỤNG-SÁNG TẠO: TÌM NHỮNG TỪ ẨN TRONG Ô CHỮ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18" name="Picture 2" descr="C:\Users\Administrator\Desktop\logo-sachcanhdie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1" y="211059"/>
            <a:ext cx="458537" cy="5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0" y="3140969"/>
            <a:ext cx="916176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71800" y="1556792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-  GV </a:t>
            </a:r>
            <a:r>
              <a:rPr lang="en-US" sz="2800" smtClean="0"/>
              <a:t>Vừa đếm vừa làm mẫu tiết tấu</a:t>
            </a:r>
            <a:endParaRPr lang="vi-VN" sz="2800"/>
          </a:p>
        </p:txBody>
      </p:sp>
      <p:sp>
        <p:nvSpPr>
          <p:cNvPr id="8" name="Rectangle 7"/>
          <p:cNvSpPr/>
          <p:nvPr/>
        </p:nvSpPr>
        <p:spPr>
          <a:xfrm>
            <a:off x="1131914" y="403148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/>
                <a:ea typeface="Times New Roman" panose="02020603050405020304"/>
              </a:rPr>
              <a:t> 1             2           3               4            5     Nghỉ</a:t>
            </a:r>
            <a:endParaRPr lang="en-US" sz="2800"/>
          </a:p>
        </p:txBody>
      </p:sp>
      <p:pic>
        <p:nvPicPr>
          <p:cNvPr id="2051" name="Picture 3" descr="C:\Users\Administrator\Desktop\2021-07-27_0945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" y="2821705"/>
            <a:ext cx="842893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anh-bong-hoa-anh-dao-png_1025016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0161" cy="24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42958PIC0BTSdrx355725_PIC2018.png_86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915478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esktop\560_20200510122157_am-nhac-1-shs-trang-1-66_tc-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1486"/>
            <a:ext cx="3121025" cy="280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34666" y="-30593"/>
            <a:ext cx="19415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 NHẠC CỤ</a:t>
            </a:r>
            <a:endParaRPr lang="en-US" sz="28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0026" y="675636"/>
            <a:ext cx="542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HOẠT ĐỘNG TÌM HIỂU KHÁM PHÁ</a:t>
            </a:r>
            <a:endParaRPr lang="en-US" sz="24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0674" y="932496"/>
            <a:ext cx="6911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2060"/>
                </a:solidFill>
              </a:rPr>
              <a:t>Làm mẫu và HD HS gõ Temporin</a:t>
            </a:r>
            <a:r>
              <a:rPr lang="vi-VN" sz="2400" smtClean="0">
                <a:solidFill>
                  <a:srgbClr val="002060"/>
                </a:solidFill>
              </a:rPr>
              <a:t> </a:t>
            </a:r>
            <a:r>
              <a:rPr lang="vi-VN" sz="2400">
                <a:solidFill>
                  <a:srgbClr val="002060"/>
                </a:solidFill>
              </a:rPr>
              <a:t>tập vào tiết tấu</a:t>
            </a:r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6" descr="C:\Users\Administrator\Desktop\560_20200510122157_am-nhac-1-shs-trang-1-66_tc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121025" cy="25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\Desktop\42958PIC0BTSdrx355725_PIC2018.png_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915478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istrator\Desktop\anh-bong-hoa-anh-dao-png_1025016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80161" cy="24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20" y="2204864"/>
            <a:ext cx="6354304" cy="12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 MAU TEM-PO-RIN TT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0343" y="407707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1" y="1412776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- </a:t>
            </a:r>
            <a:r>
              <a:rPr lang="en-US"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L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àm </a:t>
            </a:r>
            <a:r>
              <a:rPr lang="en-US"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mẫu hát kết hợp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ngõ Temporin </a:t>
            </a:r>
            <a:r>
              <a:rPr lang="en-US"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theo âm hình tiết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tấu </a:t>
            </a:r>
            <a:r>
              <a:rPr lang="en-US" sz="240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vào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/>
                <a:ea typeface="Times New Roman" panose="02020603050405020304"/>
              </a:rPr>
              <a:t>bài Mùa Xuân Tươi Xanh sau đó HS luyện tập với các hình thức</a:t>
            </a:r>
            <a:endParaRPr lang="en-US" sz="24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1025" y="41646"/>
            <a:ext cx="5911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/>
                <a:ea typeface="Calibri" panose="020F0502020204030204"/>
              </a:rPr>
              <a:t>HOẠT ĐỘNG THỰC HÀNH LUYỆN TẬP</a:t>
            </a:r>
            <a:endParaRPr lang="en-US" sz="2400">
              <a:solidFill>
                <a:srgbClr val="002060"/>
              </a:solidFill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6" name="Picture 6" descr="C:\Users\Administrator\Desktop\560_20200510122157_am-nhac-1-shs-trang-1-66_tc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121025" cy="25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strator\Desktop\42958PIC0BTSdrx355725_PIC2018.png_8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869160"/>
            <a:ext cx="915478" cy="16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anh-bong-hoa-anh-dao-png_1025016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" y="0"/>
            <a:ext cx="2449956" cy="20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resentati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2" y="2636912"/>
            <a:ext cx="824051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X TUOI X BE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0072" y="48691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95" y="16571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>
                <a:latin typeface="Times New Roman" panose="02020603050405020304"/>
                <a:ea typeface="Times New Roman" panose="02020603050405020304"/>
              </a:rPr>
              <a:t>-</a:t>
            </a:r>
            <a:r>
              <a:rPr lang="en-US" sz="1600" smtClean="0">
                <a:latin typeface="Times New Roman" panose="02020603050405020304"/>
                <a:ea typeface="Times New Roman" panose="02020603050405020304"/>
              </a:rPr>
              <a:t>HD gõ Song Loan như </a:t>
            </a:r>
            <a:r>
              <a:rPr lang="en-US" sz="1600">
                <a:latin typeface="Times New Roman" panose="02020603050405020304"/>
                <a:ea typeface="Times New Roman" panose="02020603050405020304"/>
              </a:rPr>
              <a:t>HD nhạc cụ </a:t>
            </a:r>
            <a:r>
              <a:rPr lang="en-US" sz="1600" smtClean="0">
                <a:latin typeface="Times New Roman" panose="02020603050405020304"/>
                <a:ea typeface="Times New Roman" panose="02020603050405020304"/>
              </a:rPr>
              <a:t>Temporin Từ tập tiết tấu song hát </a:t>
            </a:r>
            <a:r>
              <a:rPr lang="en-US" sz="1600">
                <a:latin typeface="Times New Roman" panose="02020603050405020304"/>
                <a:ea typeface="Times New Roman" panose="02020603050405020304"/>
              </a:rPr>
              <a:t>kết hợp gõ </a:t>
            </a:r>
            <a:r>
              <a:rPr lang="en-US" sz="1600" smtClean="0">
                <a:latin typeface="Times New Roman" panose="02020603050405020304"/>
                <a:ea typeface="Times New Roman" panose="02020603050405020304"/>
              </a:rPr>
              <a:t>Son Loan </a:t>
            </a:r>
            <a:r>
              <a:rPr lang="en-US" sz="1600">
                <a:latin typeface="Times New Roman" panose="02020603050405020304"/>
                <a:ea typeface="Times New Roman" panose="02020603050405020304"/>
              </a:rPr>
              <a:t>theo âm hình tiết tấu mẫu vào bài </a:t>
            </a:r>
            <a:r>
              <a:rPr lang="en-US" sz="1600" i="1" smtClean="0">
                <a:latin typeface="Times New Roman" panose="02020603050405020304"/>
                <a:ea typeface="Times New Roman" panose="02020603050405020304"/>
              </a:rPr>
              <a:t>Mùa Xuân Tươi Xanh</a:t>
            </a:r>
            <a:endParaRPr lang="en-US" sz="1600">
              <a:effectLst/>
              <a:latin typeface="Times New Roman" panose="02020603050405020304"/>
              <a:ea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429" y="198884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/>
                <a:ea typeface="Times New Roman" panose="02020603050405020304"/>
              </a:rPr>
              <a:t> 1          2          3          4           5     Nghỉ </a:t>
            </a:r>
            <a:endParaRPr lang="en-US" sz="2800"/>
          </a:p>
        </p:txBody>
      </p:sp>
      <p:pic>
        <p:nvPicPr>
          <p:cNvPr id="14" name="Picture 3" descr="C:\Users\Administrator\Desktop\2021-07-27_0945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" y="980728"/>
            <a:ext cx="698991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Desktop\hinh nen dep pp\AH NHAC CU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9" y="2512060"/>
            <a:ext cx="53975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hinh nen dep pp\AH NHAC CU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48" y="2512059"/>
            <a:ext cx="53975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hinh nen dep pp\AH NHAC CU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31" y="2512060"/>
            <a:ext cx="53975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hinh nen dep pp\AH NHAC CU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95" y="2516752"/>
            <a:ext cx="53975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hinh nen dep pp\AH NHAC CU\im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00" y="2512058"/>
            <a:ext cx="539750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A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3356992"/>
            <a:ext cx="6989915" cy="164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MX TUOI X BEA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20514" y="5644480"/>
            <a:ext cx="609600" cy="609600"/>
          </a:xfrm>
          <a:prstGeom prst="rect">
            <a:avLst/>
          </a:prstGeom>
        </p:spPr>
      </p:pic>
      <p:pic>
        <p:nvPicPr>
          <p:cNvPr id="4" name="GO MAU SOG LOAN THEO T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28384" y="19888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FormatFactorypng-clipart-chinese-new-year-banh-chưng-lunar-new-year-chinese-new-year-chinese-new-year-banh-chư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0"/>
            <a:ext cx="194674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7" y="620688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imes New Roman" panose="02020603050405020304"/>
                <a:ea typeface="Calibri" panose="020F0502020204030204"/>
              </a:rPr>
              <a:t>-HS làm việc theo cặp tìm </a:t>
            </a:r>
            <a:r>
              <a:rPr lang="en-US">
                <a:latin typeface="Times New Roman" panose="02020603050405020304"/>
                <a:ea typeface="Calibri" panose="020F0502020204030204"/>
              </a:rPr>
              <a:t>những từ ẩn nấp trong ô chữ </a:t>
            </a:r>
            <a:r>
              <a:rPr lang="en-US" smtClean="0">
                <a:latin typeface="Times New Roman" panose="02020603050405020304"/>
                <a:ea typeface="Calibri" panose="020F0502020204030204"/>
              </a:rPr>
              <a:t>, chỉ </a:t>
            </a:r>
            <a:r>
              <a:rPr lang="en-US">
                <a:latin typeface="Times New Roman" panose="02020603050405020304"/>
                <a:ea typeface="Calibri" panose="020F0502020204030204"/>
              </a:rPr>
              <a:t>ra từ đó nằm ở hàng nào, cột </a:t>
            </a:r>
            <a:r>
              <a:rPr lang="en-US" smtClean="0">
                <a:latin typeface="Times New Roman" panose="02020603050405020304"/>
                <a:ea typeface="Calibri" panose="020F0502020204030204"/>
              </a:rPr>
              <a:t>nào. Gv </a:t>
            </a:r>
            <a:r>
              <a:rPr lang="en-US">
                <a:latin typeface="Times New Roman" panose="02020603050405020304"/>
                <a:ea typeface="Calibri" panose="020F0502020204030204"/>
              </a:rPr>
              <a:t>gọi một số  bạn trình bày kết quả</a:t>
            </a:r>
            <a:endParaRPr lang="en-US">
              <a:effectLst/>
              <a:latin typeface="Times New Roman" panose="02020603050405020304"/>
              <a:ea typeface="Calibri" panose="020F0502020204030204"/>
            </a:endParaRPr>
          </a:p>
        </p:txBody>
      </p:sp>
      <p:pic>
        <p:nvPicPr>
          <p:cNvPr id="7172" name="Picture 4" descr="C:\Users\Administrator\Desktop\2021-07-27_1036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59" y="1449647"/>
            <a:ext cx="6552728" cy="29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HOẠT ĐỘNG VẬN DỤNG SÁNG TẠO: TÌM TỪ ẨN TRONG Ô CHỮ</a:t>
            </a:r>
            <a:endParaRPr lang="en-US" b="1">
              <a:solidFill>
                <a:srgbClr val="002060"/>
              </a:solidFill>
            </a:endParaRPr>
          </a:p>
        </p:txBody>
      </p:sp>
      <p:pic>
        <p:nvPicPr>
          <p:cNvPr id="7" name="Picture 2" descr="E:\TOG DU LIEU TRG HOC\TH\KHOI 2 CANH DIEU\CĐ4 MUA XUAN-MUA XUAN TƯƠI XAH\3 NHAC CU\AH MUA XU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" y="4437112"/>
            <a:ext cx="9117134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WPS Presentation</Application>
  <PresentationFormat>On-screen Show (4:3)</PresentationFormat>
  <Paragraphs>55</Paragraphs>
  <Slides>12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Times New Roman</vt:lpstr>
      <vt:lpstr>VNI-Times</vt:lpstr>
      <vt:lpstr>Segoe Print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106</cp:revision>
  <dcterms:created xsi:type="dcterms:W3CDTF">2021-07-12T05:01:00Z</dcterms:created>
  <dcterms:modified xsi:type="dcterms:W3CDTF">2021-08-26T04:34:30Z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C8D12CD094F14A4F9A9186470D74B6FA</vt:lpwstr>
  </property>
  <property fmtid="{D5CDD505-2E9C-101B-9397-08002B2CF9AE}" pid="3" name="KSOProductBuildVer">
    <vt:lpwstr>1033-11.2.0.10265</vt:lpwstr>
  </property>
</Properties>
</file>