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310" r:id="rId4"/>
    <p:sldId id="296" r:id="rId5"/>
    <p:sldId id="289" r:id="rId6"/>
    <p:sldId id="293" r:id="rId7"/>
    <p:sldId id="291" r:id="rId8"/>
    <p:sldId id="292" r:id="rId9"/>
    <p:sldId id="295" r:id="rId10"/>
    <p:sldId id="294" r:id="rId11"/>
    <p:sldId id="282" r:id="rId12"/>
    <p:sldId id="283" r:id="rId13"/>
    <p:sldId id="284" r:id="rId14"/>
    <p:sldId id="287" r:id="rId15"/>
    <p:sldId id="31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1A978-5CB6-4B07-A121-57644D6545AA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AAE93-7236-4892-AE1C-94007A6BC5F4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C450C-8279-4245-9E11-F48ACA8DD18F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255B4-ABDE-40EF-8B53-73A5039229E7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9E792-5BFE-4F45-BFC0-56C771C4A6B4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B56CB-CC7A-4E5A-8349-B2A694418858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6025F-BC1B-4706-8363-ABDD810BAC35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73AE8-3EA4-4E82-9D68-46E20680F704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65AEC-2506-4BCC-8B84-C0E198580791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D71C1-A358-4DEB-8309-97AE59999286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73417-DEA5-41D9-8969-96116A1DBA0F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71EE4-7126-4522-87D1-1D70141757DD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30471-1F01-4526-94DD-6001BDFDD58C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1A0BD-6A4A-4F08-8C52-1D51679F306C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2BED8-2C1F-41B5-8856-49A223BD5DCA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67757-4CFC-473F-8C45-0405E96D3D86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40357-6446-4555-80A9-F62FADE184CA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13EDE-E1DC-4ADB-8A2A-32C3740589A4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88447-BE32-4AE0-9593-5BC6AC630493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3CC77-1ADF-41E5-B14E-033FCF1CDF11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99BC0-FB05-40A4-9CA8-30D5920D77B2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409C3-C4C0-44BF-8981-FBEB59A9428A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5E655-1EC3-443F-B9FD-73F99196C549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6CB54-F9B5-4C57-A7FD-F1FE3E10103E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6CF1DF-6931-40D3-B881-FAC573C0CD75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D7C015-702B-412E-B757-BE6D945D14C1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file:///C:\Users\Admin\Downloads\Music\H&#226;n%20Hoan%20Em%20T&#7899;i%20Tr&#432;&#7901;ng%20-%20V.A%20_%20Ch&#7845;t%20L&#432;&#7907;ng%20128%20kps.mp3" TargetMode="External"/><Relationship Id="rId1" Type="http://schemas.microsoft.com/office/2007/relationships/media" Target="file:///C:\Users\Admin\Downloads\Music\H&#226;n%20Hoan%20Em%20T&#7899;i%20Tr&#432;&#7901;ng%20-%20V.A%20_%20Ch&#7845;t%20L&#432;&#7907;ng%20128%20kps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5.GIF"/><Relationship Id="rId2" Type="http://schemas.openxmlformats.org/officeDocument/2006/relationships/audio" Target="file:///C:\Users\Admin\Downloads\Mua%20Thu%20Ngay%20Khai%20Truong%20-%20Le%20Phuong%20Hie.m4a" TargetMode="External"/><Relationship Id="rId1" Type="http://schemas.microsoft.com/office/2007/relationships/media" Target="file:///C:\Users\Admin\Downloads\Mua%20Thu%20Ngay%20Khai%20Truong%20-%20Le%20Phuong%20Hie.m4a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1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1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625" y="-80962"/>
            <a:ext cx="9201150" cy="6938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90233" y="3933190"/>
            <a:ext cx="7772400" cy="138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buNone/>
            </a:pPr>
            <a:r>
              <a:rPr sz="2800" dirty="0">
                <a:latin typeface="Calibri" panose="020F0502020204030204" charset="0"/>
              </a:rPr>
              <a:t>      		</a:t>
            </a:r>
            <a:r>
              <a:rPr sz="2800" dirty="0">
                <a:solidFill>
                  <a:srgbClr val="0000FF"/>
                </a:solidFill>
                <a:latin typeface="Calibri" panose="020F0502020204030204" charset="0"/>
              </a:rPr>
              <a:t> 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endParaRPr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buNone/>
            </a:pP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5 - 2026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buNone/>
            </a:pPr>
            <a:endParaRPr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2" name="Picture 6" descr="Image result for music note clip 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76699">
            <a:off x="274638" y="5232718"/>
            <a:ext cx="5405437" cy="1487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WordArt 5"/>
          <p:cNvSpPr>
            <a:spLocks noChangeArrowheads="1" noChangeShapeType="1"/>
          </p:cNvSpPr>
          <p:nvPr/>
        </p:nvSpPr>
        <p:spPr bwMode="auto">
          <a:xfrm>
            <a:off x="-367506" y="1015169"/>
            <a:ext cx="10150623" cy="4395204"/>
          </a:xfrm>
          <a:prstGeom prst="rect">
            <a:avLst/>
          </a:prstGeom>
        </p:spPr>
        <p:txBody>
          <a:bodyPr wrap="none" numCol="1" fromWordArt="1">
            <a:prstTxWarp prst="textArchUpPour">
              <a:avLst>
                <a:gd name="adj1" fmla="val 11052443"/>
                <a:gd name="adj2" fmla="val 67787"/>
              </a:avLst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Chào mừng </a:t>
            </a:r>
            <a:r>
              <a:rPr kumimoji="0" lang="en-US" sz="3600" b="1" i="0" u="none" strike="noStrike" kern="1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thầy</a:t>
            </a:r>
            <a:r>
              <a:rPr kumimoji="0" lang="en-US" sz="3600" b="1" i="0" u="none" strike="noStrike" kern="1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cô</a:t>
            </a:r>
            <a:r>
              <a:rPr kumimoji="0" lang="en-US" sz="3600" b="1" i="0" u="none" strike="noStrike" kern="1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giáo</a:t>
            </a:r>
            <a:endParaRPr kumimoji="0" lang="en-US" sz="3600" b="1" i="0" u="none" strike="noStrike" kern="1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sp>
        <p:nvSpPr>
          <p:cNvPr id="15" name="WordArt 3"/>
          <p:cNvSpPr>
            <a:spLocks noChangeArrowheads="1" noChangeShapeType="1"/>
          </p:cNvSpPr>
          <p:nvPr/>
        </p:nvSpPr>
        <p:spPr bwMode="auto">
          <a:xfrm>
            <a:off x="3238500" y="1724488"/>
            <a:ext cx="2476500" cy="673361"/>
          </a:xfrm>
          <a:prstGeom prst="rect">
            <a:avLst/>
          </a:prstGeom>
        </p:spPr>
        <p:txBody>
          <a:bodyPr wrap="none" numCol="1" fromWordArt="1">
            <a:prstTxWarp prst="textWave4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Âm</a:t>
            </a:r>
            <a:r>
              <a:rPr kumimoji="0" lang="en-US" sz="3600" b="1" i="0" u="none" strike="noStrike" kern="1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nhạc</a:t>
            </a:r>
            <a:r>
              <a:rPr kumimoji="0" lang="en-US" sz="3600" b="1" i="0" u="none" strike="noStrike" kern="1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lớp</a:t>
            </a:r>
            <a:r>
              <a:rPr kumimoji="0" lang="en-US" sz="3600" b="1" i="0" u="none" strike="noStrike" kern="1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2 </a:t>
            </a:r>
          </a:p>
        </p:txBody>
      </p:sp>
      <p:sp>
        <p:nvSpPr>
          <p:cNvPr id="2056" name="TextBox 18"/>
          <p:cNvSpPr txBox="1"/>
          <p:nvPr/>
        </p:nvSpPr>
        <p:spPr>
          <a:xfrm>
            <a:off x="109538" y="211138"/>
            <a:ext cx="89154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 PHỐ HẢI PHÒNG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CHU VĂN AN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83213" y="4983163"/>
            <a:ext cx="1600200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Hân Hoan Em Tới Trường - V.A _ Chất Lượng 128 kp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54062" y="3389313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677579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Chia cặp tập 4 động tác cùng gv và bạn làm mẫu</a:t>
            </a:r>
            <a:endParaRPr lang="en-US" sz="2400">
              <a:effectLst/>
              <a:latin typeface="Times New Roman" panose="02020603050405020304"/>
              <a:ea typeface="Calibri" panose="020F0502020204030204"/>
            </a:endParaRPr>
          </a:p>
        </p:txBody>
      </p:sp>
      <p:pic>
        <p:nvPicPr>
          <p:cNvPr id="5" name="Picture 2" descr="vd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910"/>
            <a:ext cx="9144000" cy="553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98" y="692696"/>
            <a:ext cx="7572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-GV làm mẫu  chậm  4 động tác ứng dụng vào bài ngày mùa vui theo phách. Sau đó HS HS thực hiện ứng dụng vào bài với các hình thức</a:t>
            </a:r>
            <a:endParaRPr lang="en-US">
              <a:effectLst/>
              <a:latin typeface="Times New Roman" panose="02020603050405020304"/>
              <a:ea typeface="Calibri" panose="020F0502020204030204"/>
            </a:endParaRPr>
          </a:p>
        </p:txBody>
      </p:sp>
      <p:pic>
        <p:nvPicPr>
          <p:cNvPr id="6146" name="Picture 2" descr="C:\Users\Administrator\Desktop\2021-07-26_17163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1" y="1772816"/>
            <a:ext cx="9146631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X TUOI X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34840" y="550122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esktop\2021-07-26_1725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15012"/>
            <a:ext cx="4099779" cy="96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625" y="-80962"/>
            <a:ext cx="9201150" cy="693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Picture 6" descr="Image result for music note clip 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63" y="5073650"/>
            <a:ext cx="5405437" cy="1487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WordArt 5"/>
          <p:cNvSpPr>
            <a:spLocks noChangeArrowheads="1" noChangeShapeType="1"/>
          </p:cNvSpPr>
          <p:nvPr/>
        </p:nvSpPr>
        <p:spPr bwMode="auto">
          <a:xfrm>
            <a:off x="-173355" y="1422400"/>
            <a:ext cx="9314815" cy="4395470"/>
          </a:xfrm>
          <a:prstGeom prst="rect">
            <a:avLst/>
          </a:prstGeom>
        </p:spPr>
        <p:txBody>
          <a:bodyPr wrap="none" numCol="1" fromWordArt="1">
            <a:prstTxWarp prst="textArchUpPour">
              <a:avLst>
                <a:gd name="adj1" fmla="val 11052443"/>
                <a:gd name="adj2" fmla="val 67787"/>
              </a:avLst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TẠM BIỆT CÁC EM! CHÚNG TA SẼ GẶP NHAU Ở TIẾT HỌC HÔM SAU NHA!</a:t>
            </a:r>
            <a:endParaRPr kumimoji="0" lang="en-US" sz="3600" b="1" i="0" u="none" strike="noStrike" kern="1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pic>
        <p:nvPicPr>
          <p:cNvPr id="31749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408492">
            <a:off x="5246688" y="2622550"/>
            <a:ext cx="1285875" cy="1135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6775" y="2601913"/>
            <a:ext cx="46101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Mua Thu Ngay Khai Truong - Le Phuong Hie.m4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77900" y="34544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5185110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>
                <a:latin typeface="Times New Roman" panose="02020603050405020304"/>
                <a:ea typeface="Calibri" panose="020F0502020204030204"/>
              </a:rPr>
              <a:t>HS hát và vận động nhẹ nhàng bài</a:t>
            </a:r>
            <a:r>
              <a:rPr lang="en-US" sz="2800" i="1">
                <a:latin typeface="Times New Roman" panose="02020603050405020304"/>
                <a:ea typeface="Times New Roman" panose="02020603050405020304"/>
              </a:rPr>
              <a:t>“Mùa xuân tươi xanh”.</a:t>
            </a:r>
            <a:endParaRPr lang="en-US" sz="2800">
              <a:effectLst/>
              <a:latin typeface="Times New Roman" panose="02020603050405020304"/>
              <a:ea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3862" y="1628800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pic>
        <p:nvPicPr>
          <p:cNvPr id="6" name="MX TUOI X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9106" y="53573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dministrator\Desktop\anh-bong-hoa-anh-dao-png_1025016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87662" y="3429000"/>
            <a:ext cx="11015663" cy="717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dministrator\Desktop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" y="-1"/>
            <a:ext cx="9245664" cy="119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pngtree-year-of-the-pig-new-year-2019-lunar-new-year-png-image_38045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06790"/>
            <a:ext cx="3500438" cy="26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anh-bong-hoa-anh-dao-png_10250165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42542" y="3427080"/>
            <a:ext cx="3012074" cy="328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294" y="2345383"/>
            <a:ext cx="89263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2000" b="1">
                <a:solidFill>
                  <a:srgbClr val="002060"/>
                </a:solidFill>
                <a:latin typeface="Times New Roman" panose="02020603050405020304"/>
                <a:ea typeface="Calibri" panose="020F0502020204030204"/>
              </a:rPr>
              <a:t>VẬN DỤNG-SÁNG TẠO :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2000" b="1">
                <a:solidFill>
                  <a:srgbClr val="002060"/>
                </a:solidFill>
                <a:latin typeface="Times New Roman" panose="02020603050405020304"/>
                <a:ea typeface="Calibri" panose="020F0502020204030204"/>
              </a:rPr>
              <a:t> VỖ TAY THEO CẶP ĐỆM CHO BÀI HÁT MÙA XUÂN TƯƠI XANH</a:t>
            </a:r>
            <a:endParaRPr lang="en-US" sz="2000">
              <a:solidFill>
                <a:srgbClr val="002060"/>
              </a:solidFill>
              <a:effectLst/>
              <a:latin typeface="Times New Roman" panose="02020603050405020304"/>
              <a:ea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2653" y="1688114"/>
            <a:ext cx="6146277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r-FR" sz="2000" b="1">
                <a:solidFill>
                  <a:srgbClr val="002060"/>
                </a:solidFill>
                <a:latin typeface="Times New Roman" panose="02020603050405020304"/>
                <a:ea typeface="Calibri" panose="020F0502020204030204"/>
              </a:rPr>
              <a:t>ÔN TẬP BÀI HÁT MÀU XUÂN TƯƠI XANH </a:t>
            </a:r>
            <a:endParaRPr lang="en-US" sz="2000">
              <a:solidFill>
                <a:srgbClr val="002060"/>
              </a:solidFill>
              <a:latin typeface="Times New Roman" panose="02020603050405020304"/>
              <a:ea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2654" y="1010164"/>
            <a:ext cx="148303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r-FR" sz="2800" b="1">
                <a:solidFill>
                  <a:srgbClr val="002060"/>
                </a:solidFill>
                <a:latin typeface="Times New Roman" panose="02020603050405020304"/>
                <a:ea typeface="Calibri" panose="020F0502020204030204"/>
              </a:rPr>
              <a:t>TIẾT 14</a:t>
            </a:r>
            <a:endParaRPr lang="en-US" sz="2800">
              <a:solidFill>
                <a:srgbClr val="002060"/>
              </a:solidFill>
              <a:latin typeface="Times New Roman" panose="02020603050405020304"/>
              <a:ea typeface="Calibri" panose="020F0502020204030204"/>
            </a:endParaRPr>
          </a:p>
        </p:txBody>
      </p:sp>
      <p:pic>
        <p:nvPicPr>
          <p:cNvPr id="15" name="Picture 2" descr="C:\Users\Administrator\Desktop\hinh nen dep pp\ah dog\ae5dd510c5a7be2659f12ea8482a845f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21" y="5810042"/>
            <a:ext cx="1021158" cy="90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esktop\hinh nen dep pp\ah dog\Anh-dong-gif-chim-dep-Ohaylam.com-(19)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77072"/>
            <a:ext cx="1087105" cy="86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872" y="6350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THỰC HÀNH LUYỆN TẬP</a:t>
            </a:r>
          </a:p>
        </p:txBody>
      </p:sp>
      <p:pic>
        <p:nvPicPr>
          <p:cNvPr id="4" name="MX TUOI X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03496" y="350100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9764" y="836712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bài hát với các hình thức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872" y="63505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hát gõ đệm theo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phách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 descr="Presentati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2" y="836712"/>
            <a:ext cx="9146591" cy="157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X TUOI X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03496" y="350100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872" y="63505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hát gõ đệm theo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 chia đôi.</a:t>
            </a:r>
          </a:p>
        </p:txBody>
      </p:sp>
      <p:pic>
        <p:nvPicPr>
          <p:cNvPr id="8194" name="Picture 2" descr="2021-06-02_1625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836712"/>
            <a:ext cx="8856984" cy="162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MX TUOI X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98696" y="3573016"/>
            <a:ext cx="609600" cy="609600"/>
          </a:xfrm>
          <a:prstGeom prst="rect">
            <a:avLst/>
          </a:prstGeom>
        </p:spPr>
      </p:pic>
      <p:pic>
        <p:nvPicPr>
          <p:cNvPr id="7170" name="Picture 2" descr="C:\Users\Administrator\Desktop\hinh nen dep pp\ah dog\ae5dd510c5a7be2659f12ea8482a845f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28083"/>
            <a:ext cx="1021158" cy="90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X TUOI X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81472" y="4019679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93683" y="10568"/>
            <a:ext cx="583929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 GV hướng dẫn tập hát đối đáp và hòa giọng:</a:t>
            </a:r>
            <a:endParaRPr lang="en-US" sz="2400">
              <a:effectLst/>
              <a:latin typeface="Times New Roman" panose="02020603050405020304"/>
              <a:ea typeface="Calibri" panose="020F0502020204030204"/>
            </a:endParaRPr>
          </a:p>
        </p:txBody>
      </p:sp>
      <p:pic>
        <p:nvPicPr>
          <p:cNvPr id="3074" name="Picture 2" descr="C:\Users\Administrator\Desktop\2021-07-26_17074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56084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esktop\hinh nen dep pp\ah dog\ae5dd510c5a7be2659f12ea8482a845f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28083"/>
            <a:ext cx="1021158" cy="90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1920" y="1744936"/>
            <a:ext cx="5088252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/>
                <a:ea typeface="Times New Roman" panose="02020603050405020304"/>
              </a:rPr>
              <a:t>HS hát kết hợp vận động phụ họa:</a:t>
            </a:r>
            <a:endParaRPr lang="en-US" sz="2800">
              <a:effectLst/>
              <a:latin typeface="Times New Roman" panose="02020603050405020304"/>
              <a:ea typeface="Calibri" panose="020F0502020204030204"/>
            </a:endParaRPr>
          </a:p>
        </p:txBody>
      </p:sp>
      <p:pic>
        <p:nvPicPr>
          <p:cNvPr id="4098" name="Picture 2" descr="C:\Users\Administrator\Desktop\2021-07-26_17104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8616644" cy="39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esktop\hinh nen dep pp\ah dog\ae5dd510c5a7be2659f12ea8482a845f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842" y="810217"/>
            <a:ext cx="1021158" cy="90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32437" y="817528"/>
            <a:ext cx="5279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kern="0">
                <a:solidFill>
                  <a:srgbClr val="002060"/>
                </a:solidFill>
                <a:latin typeface="Times New Roman" panose="02020603050405020304"/>
                <a:ea typeface="Arial" panose="020B0604020202020204"/>
              </a:rPr>
              <a:t>HOẠT ĐỘNG  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Arial" panose="020B0604020202020204"/>
              </a:rPr>
              <a:t>VẬN DỤNG SÁNG TẠO: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8254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24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-GV gọi 1 bạn lên HD làm mẫu thực hiện cùng mình cụ thể như sau:</a:t>
            </a:r>
            <a:endParaRPr lang="en-US" sz="24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</p:txBody>
      </p:sp>
      <p:pic>
        <p:nvPicPr>
          <p:cNvPr id="5122" name="Picture 2" descr="vd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16324"/>
            <a:ext cx="4572000" cy="454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140968"/>
            <a:ext cx="4572000" cy="22159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+Tranh 1: động tác vỗ tay của mình vào</a:t>
            </a:r>
            <a:endParaRPr lang="en-US">
              <a:latin typeface="Times New Roman" panose="02020603050405020304"/>
              <a:ea typeface="Calibri" panose="020F0502020204030204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+Tranh 2: Thả nhẹ 2 tay xuống đồi của mình</a:t>
            </a:r>
            <a:endParaRPr lang="en-US">
              <a:latin typeface="Times New Roman" panose="02020603050405020304"/>
              <a:ea typeface="Calibri" panose="020F0502020204030204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+Tranh 3: vỗ 2 tay vào 2 đồi mình</a:t>
            </a:r>
            <a:endParaRPr lang="en-US">
              <a:latin typeface="Times New Roman" panose="02020603050405020304"/>
              <a:ea typeface="Calibri" panose="020F0502020204030204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+Tranh 4: Vỗ 2 bàn tay vào bạn đối diện</a:t>
            </a:r>
            <a:endParaRPr lang="en-US">
              <a:effectLst/>
              <a:latin typeface="Times New Roman" panose="02020603050405020304"/>
              <a:ea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1580" y="1217638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b="1" kern="0">
                <a:solidFill>
                  <a:srgbClr val="002060"/>
                </a:solidFill>
                <a:latin typeface="Times New Roman" panose="02020603050405020304"/>
                <a:ea typeface="Arial" panose="020B0604020202020204"/>
              </a:rPr>
              <a:t>VỖ TAY THEO CẶP  ĐỆM BÀI HÁT MÙA XUÂN TƯƠI XANH</a:t>
            </a:r>
            <a:endParaRPr lang="en-US" sz="2000" b="1" ker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op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op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283</Words>
  <Application>Microsoft Office PowerPoint</Application>
  <PresentationFormat>On-screen Show (4:3)</PresentationFormat>
  <Paragraphs>28</Paragraphs>
  <Slides>13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Default Design</vt:lpstr>
      <vt:lpstr>1_Office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My Asus</cp:lastModifiedBy>
  <cp:revision>45</cp:revision>
  <dcterms:created xsi:type="dcterms:W3CDTF">2021-07-12T05:01:00Z</dcterms:created>
  <dcterms:modified xsi:type="dcterms:W3CDTF">2025-12-08T07:11:26Z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8E3029329D6B49B1AFBCA063554BB2DA</vt:lpwstr>
  </property>
  <property fmtid="{D5CDD505-2E9C-101B-9397-08002B2CF9AE}" pid="3" name="KSOProductBuildVer">
    <vt:lpwstr>1033-11.2.0.10265</vt:lpwstr>
  </property>
</Properties>
</file>