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9" r:id="rId3"/>
    <p:sldId id="258" r:id="rId4"/>
    <p:sldId id="286" r:id="rId5"/>
    <p:sldId id="287" r:id="rId6"/>
    <p:sldId id="268" r:id="rId7"/>
    <p:sldId id="270" r:id="rId8"/>
    <p:sldId id="271" r:id="rId9"/>
    <p:sldId id="305" r:id="rId10"/>
    <p:sldId id="302" r:id="rId11"/>
    <p:sldId id="304" r:id="rId12"/>
    <p:sldId id="303" r:id="rId13"/>
    <p:sldId id="288" r:id="rId14"/>
    <p:sldId id="292" r:id="rId15"/>
    <p:sldId id="272" r:id="rId16"/>
    <p:sldId id="273" r:id="rId17"/>
    <p:sldId id="274" r:id="rId18"/>
    <p:sldId id="275" r:id="rId19"/>
    <p:sldId id="276" r:id="rId20"/>
    <p:sldId id="294" r:id="rId21"/>
    <p:sldId id="301" r:id="rId22"/>
    <p:sldId id="289" r:id="rId23"/>
    <p:sldId id="277" r:id="rId24"/>
    <p:sldId id="278" r:id="rId25"/>
    <p:sldId id="297" r:id="rId26"/>
    <p:sldId id="296" r:id="rId27"/>
    <p:sldId id="280" r:id="rId28"/>
    <p:sldId id="279" r:id="rId29"/>
    <p:sldId id="299" r:id="rId30"/>
    <p:sldId id="285" r:id="rId31"/>
    <p:sldId id="264" r:id="rId32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F42FE0-29F8-44BE-AC9E-D5A73915B3D3}">
          <p14:sldIdLst>
            <p14:sldId id="260"/>
            <p14:sldId id="269"/>
            <p14:sldId id="258"/>
            <p14:sldId id="286"/>
            <p14:sldId id="287"/>
            <p14:sldId id="268"/>
            <p14:sldId id="270"/>
            <p14:sldId id="271"/>
            <p14:sldId id="305"/>
            <p14:sldId id="302"/>
            <p14:sldId id="304"/>
            <p14:sldId id="303"/>
            <p14:sldId id="288"/>
            <p14:sldId id="292"/>
            <p14:sldId id="272"/>
            <p14:sldId id="273"/>
            <p14:sldId id="274"/>
            <p14:sldId id="275"/>
            <p14:sldId id="276"/>
            <p14:sldId id="294"/>
            <p14:sldId id="301"/>
            <p14:sldId id="289"/>
            <p14:sldId id="277"/>
            <p14:sldId id="278"/>
            <p14:sldId id="297"/>
            <p14:sldId id="296"/>
            <p14:sldId id="280"/>
            <p14:sldId id="279"/>
            <p14:sldId id="299"/>
            <p14:sldId id="28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3C1"/>
    <a:srgbClr val="000000"/>
    <a:srgbClr val="FFCC63"/>
    <a:srgbClr val="F6A9A9"/>
    <a:srgbClr val="9E8DB1"/>
    <a:srgbClr val="E77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7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svg"/><Relationship Id="rId14" Type="http://schemas.openxmlformats.org/officeDocument/2006/relationships/image" Target="../media/image3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6.svg"/><Relationship Id="rId3" Type="http://schemas.openxmlformats.org/officeDocument/2006/relationships/image" Target="../media/image12.png"/><Relationship Id="rId7" Type="http://schemas.openxmlformats.org/officeDocument/2006/relationships/image" Target="../media/image53.svg"/><Relationship Id="rId12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55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6.svg"/><Relationship Id="rId3" Type="http://schemas.openxmlformats.org/officeDocument/2006/relationships/image" Target="../media/image82.svg"/><Relationship Id="rId7" Type="http://schemas.openxmlformats.org/officeDocument/2006/relationships/image" Target="../media/image53.svg"/><Relationship Id="rId12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8.svg"/><Relationship Id="rId7" Type="http://schemas.openxmlformats.org/officeDocument/2006/relationships/image" Target="../media/image5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5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8.svg"/><Relationship Id="rId7" Type="http://schemas.openxmlformats.org/officeDocument/2006/relationships/image" Target="../media/image53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9.pn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4.svg"/><Relationship Id="rId3" Type="http://schemas.openxmlformats.org/officeDocument/2006/relationships/image" Target="../media/image88.svg"/><Relationship Id="rId7" Type="http://schemas.openxmlformats.org/officeDocument/2006/relationships/image" Target="../media/image53.svg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92.svg"/><Relationship Id="rId5" Type="http://schemas.openxmlformats.org/officeDocument/2006/relationships/image" Target="../media/image12.pn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5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109.svg"/><Relationship Id="rId3" Type="http://schemas.openxmlformats.org/officeDocument/2006/relationships/image" Target="../media/image96.svg"/><Relationship Id="rId7" Type="http://schemas.openxmlformats.org/officeDocument/2006/relationships/image" Target="../media/image31.png"/><Relationship Id="rId12" Type="http://schemas.openxmlformats.org/officeDocument/2006/relationships/image" Target="../media/image103.svg"/><Relationship Id="rId17" Type="http://schemas.openxmlformats.org/officeDocument/2006/relationships/image" Target="../media/image50.png"/><Relationship Id="rId2" Type="http://schemas.openxmlformats.org/officeDocument/2006/relationships/image" Target="../media/image42.png"/><Relationship Id="rId16" Type="http://schemas.openxmlformats.org/officeDocument/2006/relationships/image" Target="../media/image10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98.sv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101.svg"/><Relationship Id="rId14" Type="http://schemas.openxmlformats.org/officeDocument/2006/relationships/image" Target="../media/image10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5.svg"/><Relationship Id="rId18" Type="http://schemas.openxmlformats.org/officeDocument/2006/relationships/image" Target="../media/image60.svg"/><Relationship Id="rId7" Type="http://schemas.openxmlformats.org/officeDocument/2006/relationships/image" Target="../media/image49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109.svg"/><Relationship Id="rId3" Type="http://schemas.openxmlformats.org/officeDocument/2006/relationships/image" Target="../media/image96.svg"/><Relationship Id="rId7" Type="http://schemas.openxmlformats.org/officeDocument/2006/relationships/image" Target="../media/image31.png"/><Relationship Id="rId12" Type="http://schemas.openxmlformats.org/officeDocument/2006/relationships/image" Target="../media/image103.svg"/><Relationship Id="rId17" Type="http://schemas.openxmlformats.org/officeDocument/2006/relationships/image" Target="../media/image50.png"/><Relationship Id="rId2" Type="http://schemas.openxmlformats.org/officeDocument/2006/relationships/image" Target="../media/image42.png"/><Relationship Id="rId16" Type="http://schemas.openxmlformats.org/officeDocument/2006/relationships/image" Target="../media/image10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98.sv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101.svg"/><Relationship Id="rId14" Type="http://schemas.openxmlformats.org/officeDocument/2006/relationships/image" Target="../media/image10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2.pn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3.svg"/><Relationship Id="rId10" Type="http://schemas.openxmlformats.org/officeDocument/2006/relationships/image" Target="../media/image54.png"/><Relationship Id="rId4" Type="http://schemas.openxmlformats.org/officeDocument/2006/relationships/image" Target="../media/image13.png"/><Relationship Id="rId9" Type="http://schemas.openxmlformats.org/officeDocument/2006/relationships/image" Target="../media/image11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3.svg"/><Relationship Id="rId7" Type="http://schemas.openxmlformats.org/officeDocument/2006/relationships/image" Target="../media/image53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7.png"/><Relationship Id="rId5" Type="http://schemas.openxmlformats.org/officeDocument/2006/relationships/image" Target="../media/image12.png"/><Relationship Id="rId10" Type="http://schemas.openxmlformats.org/officeDocument/2006/relationships/image" Target="../media/image56.png"/><Relationship Id="rId4" Type="http://schemas.openxmlformats.org/officeDocument/2006/relationships/image" Target="../media/image11.png"/><Relationship Id="rId9" Type="http://schemas.openxmlformats.org/officeDocument/2006/relationships/image" Target="../media/image5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3.svg"/><Relationship Id="rId7" Type="http://schemas.openxmlformats.org/officeDocument/2006/relationships/image" Target="../media/image53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7.png"/><Relationship Id="rId5" Type="http://schemas.openxmlformats.org/officeDocument/2006/relationships/image" Target="../media/image12.png"/><Relationship Id="rId10" Type="http://schemas.openxmlformats.org/officeDocument/2006/relationships/image" Target="../media/image56.png"/><Relationship Id="rId4" Type="http://schemas.openxmlformats.org/officeDocument/2006/relationships/image" Target="../media/image11.png"/><Relationship Id="rId9" Type="http://schemas.openxmlformats.org/officeDocument/2006/relationships/image" Target="../media/image5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3.svg"/><Relationship Id="rId7" Type="http://schemas.openxmlformats.org/officeDocument/2006/relationships/image" Target="../media/image53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7.png"/><Relationship Id="rId5" Type="http://schemas.openxmlformats.org/officeDocument/2006/relationships/image" Target="../media/image12.png"/><Relationship Id="rId10" Type="http://schemas.openxmlformats.org/officeDocument/2006/relationships/image" Target="../media/image56.png"/><Relationship Id="rId4" Type="http://schemas.openxmlformats.org/officeDocument/2006/relationships/image" Target="../media/image11.png"/><Relationship Id="rId9" Type="http://schemas.openxmlformats.org/officeDocument/2006/relationships/image" Target="../media/image5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1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68.svg"/><Relationship Id="rId14" Type="http://schemas.openxmlformats.org/officeDocument/2006/relationships/image" Target="../media/image7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4.svg"/><Relationship Id="rId10" Type="http://schemas.openxmlformats.org/officeDocument/2006/relationships/image" Target="../media/image61.png"/><Relationship Id="rId4" Type="http://schemas.openxmlformats.org/officeDocument/2006/relationships/image" Target="../media/image19.png"/><Relationship Id="rId9" Type="http://schemas.openxmlformats.org/officeDocument/2006/relationships/image" Target="../media/image12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svg"/><Relationship Id="rId7" Type="http://schemas.openxmlformats.org/officeDocument/2006/relationships/image" Target="../media/image130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6.png"/><Relationship Id="rId5" Type="http://schemas.openxmlformats.org/officeDocument/2006/relationships/image" Target="../media/image128.sv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8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5.svg"/><Relationship Id="rId7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14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3.svg"/><Relationship Id="rId4" Type="http://schemas.openxmlformats.org/officeDocument/2006/relationships/image" Target="../media/image13.png"/><Relationship Id="rId9" Type="http://schemas.openxmlformats.org/officeDocument/2006/relationships/image" Target="../media/image8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67000" y="782431"/>
            <a:ext cx="12954000" cy="81710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5530">
            <a:off x="-630079" y="-1526464"/>
            <a:ext cx="33175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8954" y="782431"/>
            <a:ext cx="1837908" cy="25083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4597567" y="857239"/>
            <a:ext cx="2046866" cy="15667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56465" y="3519177"/>
            <a:ext cx="1366453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800" b="1" u="none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u="none" smtClean="0">
                <a:latin typeface="Arial" panose="020B0604020202020204" pitchFamily="34" charset="0"/>
                <a:cs typeface="Arial" panose="020B0604020202020204" pitchFamily="34" charset="0"/>
              </a:rPr>
              <a:t>11: CẢNH ĐẸP NON SÔNG</a:t>
            </a:r>
            <a:endParaRPr lang="en-US" sz="4800" b="1" u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(tiếp)</a:t>
            </a:r>
            <a:endParaRPr lang="en-US" sz="48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9F5502A4-F070-B599-4FDE-BCBD82498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8600" y="6027488"/>
            <a:ext cx="7315200" cy="4083212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05E52B66-DF03-54CA-D863-F409BE4660E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956465" y="326925"/>
            <a:ext cx="2191637" cy="250831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A383654F-95A2-3A7B-6EF4-F4B6EFEE26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138888" y="6144664"/>
            <a:ext cx="4400856" cy="411480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2856CBCE-B853-CC8B-673E-9F2D090CFB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954963" y="7467388"/>
            <a:ext cx="1930255" cy="282821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842E3ECC-90E2-4E4A-2D3F-9081C823C0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840200" y="-51206"/>
            <a:ext cx="1930255" cy="282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088" y="679004"/>
            <a:ext cx="15913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9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088" y="679004"/>
            <a:ext cx="15913768" cy="553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/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cỏ.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088" y="679004"/>
            <a:ext cx="1591376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/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cỏ.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8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"/>
            <a:ext cx="17678400" cy="99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33896" y="7545024"/>
            <a:ext cx="5019635" cy="2741976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24F66F-968F-7327-C1B4-707022C12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83304"/>
            <a:ext cx="3080203" cy="308020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97B14256-4390-EB37-E49F-5ED49F44DD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-176404" y="5330497"/>
            <a:ext cx="4397408" cy="2009982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xmlns="" id="{EFB99740-4CE0-5307-F292-2C724B803F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8184926" flipH="1">
            <a:off x="-195757" y="8237719"/>
            <a:ext cx="2670850" cy="290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964"/>
            <a:ext cx="18227070" cy="99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11EBD86-A1CF-4C20-336B-CCD6C3FD8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9188" y="835187"/>
            <a:ext cx="9011456" cy="47098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1147400" y="1900893"/>
            <a:ext cx="9809206" cy="286035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5400" dirty="0" err="1"/>
              <a:t>Câu</a:t>
            </a:r>
            <a:r>
              <a:rPr lang="en-US" sz="5400" dirty="0"/>
              <a:t> 1: Qua </a:t>
            </a:r>
            <a:r>
              <a:rPr lang="en-US" sz="5400" dirty="0" err="1"/>
              <a:t>đoạn</a:t>
            </a:r>
            <a:r>
              <a:rPr lang="en-US" sz="5400" dirty="0"/>
              <a:t> 2,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hiểu</a:t>
            </a:r>
            <a:r>
              <a:rPr lang="en-US" sz="5400" dirty="0"/>
              <a:t> </a:t>
            </a:r>
            <a:r>
              <a:rPr lang="en-US" sz="5400" dirty="0" err="1"/>
              <a:t>vì</a:t>
            </a:r>
            <a:r>
              <a:rPr lang="en-US" sz="5400" dirty="0"/>
              <a:t> </a:t>
            </a:r>
            <a:r>
              <a:rPr lang="en-US" sz="5400" dirty="0" err="1"/>
              <a:t>sao</a:t>
            </a:r>
            <a:r>
              <a:rPr lang="en-US" sz="5400" dirty="0"/>
              <a:t> </a:t>
            </a:r>
            <a:r>
              <a:rPr lang="en-US" sz="5400" dirty="0" err="1"/>
              <a:t>dòng</a:t>
            </a:r>
            <a:r>
              <a:rPr lang="en-US" sz="5400" dirty="0"/>
              <a:t> </a:t>
            </a:r>
            <a:r>
              <a:rPr lang="en-US" sz="5400" dirty="0" err="1"/>
              <a:t>sông</a:t>
            </a:r>
            <a:r>
              <a:rPr lang="en-US" sz="5400" dirty="0"/>
              <a:t> </a:t>
            </a:r>
            <a:r>
              <a:rPr lang="en-US" sz="5400" dirty="0" err="1"/>
              <a:t>được</a:t>
            </a:r>
            <a:r>
              <a:rPr lang="en-US" sz="5400" dirty="0"/>
              <a:t> </a:t>
            </a:r>
            <a:r>
              <a:rPr lang="en-US" sz="5400" dirty="0" err="1"/>
              <a:t>đặt</a:t>
            </a:r>
            <a:r>
              <a:rPr lang="en-US" sz="5400" dirty="0"/>
              <a:t> </a:t>
            </a:r>
            <a:r>
              <a:rPr lang="en-US" sz="5400" dirty="0" err="1"/>
              <a:t>tên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sông</a:t>
            </a:r>
            <a:r>
              <a:rPr lang="en-US" sz="5400" dirty="0"/>
              <a:t> </a:t>
            </a:r>
            <a:r>
              <a:rPr lang="en-US" sz="5400" dirty="0" err="1"/>
              <a:t>Hương</a:t>
            </a:r>
            <a:r>
              <a:rPr lang="en-US" sz="5400" dirty="0"/>
              <a:t>?</a:t>
            </a:r>
            <a:endParaRPr lang="vi-VN" sz="5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33896" y="7545024"/>
            <a:ext cx="5019635" cy="2741976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F4580-C39A-0F0E-092D-C27F3A18DD41}"/>
              </a:ext>
            </a:extLst>
          </p:cNvPr>
          <p:cNvSpPr txBox="1"/>
          <p:nvPr/>
        </p:nvSpPr>
        <p:spPr>
          <a:xfrm>
            <a:off x="5887695" y="5330497"/>
            <a:ext cx="8644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rgbClr val="FF0000"/>
                </a:solidFill>
              </a:rPr>
              <a:t>+ Vì xưa kia, dòng sông ở đây thường thoảng lên mùi hương dìu dịu của cỏ thạch xương bồ.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24F66F-968F-7327-C1B4-707022C12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83304"/>
            <a:ext cx="3080203" cy="308020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97B14256-4390-EB37-E49F-5ED49F44DD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-176404" y="5330497"/>
            <a:ext cx="4397408" cy="2009982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xmlns="" id="{EFB99740-4CE0-5307-F292-2C724B803F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8184926" flipH="1">
            <a:off x="-195757" y="8237719"/>
            <a:ext cx="2670850" cy="29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11EBD86-A1CF-4C20-336B-CCD6C3FD8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080" y="97794"/>
            <a:ext cx="11538295" cy="50752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809401" y="1568342"/>
            <a:ext cx="9909332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Câu</a:t>
            </a:r>
            <a:r>
              <a:rPr lang="en-US" sz="4800" b="1" dirty="0" smtClean="0"/>
              <a:t> </a:t>
            </a:r>
            <a:r>
              <a:rPr lang="en-US" sz="4800" b="1" dirty="0"/>
              <a:t>2: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mở</a:t>
            </a:r>
            <a:r>
              <a:rPr lang="en-US" sz="4800" b="1" dirty="0"/>
              <a:t> </a:t>
            </a:r>
            <a:r>
              <a:rPr lang="en-US" sz="4800" b="1" dirty="0" err="1"/>
              <a:t>đầu</a:t>
            </a:r>
            <a:r>
              <a:rPr lang="en-US" sz="4800" b="1" dirty="0"/>
              <a:t> </a:t>
            </a:r>
            <a:r>
              <a:rPr lang="en-US" sz="4800" b="1" dirty="0" err="1"/>
              <a:t>đoạn</a:t>
            </a:r>
            <a:r>
              <a:rPr lang="en-US" sz="4800" b="1" dirty="0"/>
              <a:t> 3 </a:t>
            </a:r>
            <a:r>
              <a:rPr lang="en-US" sz="4800" b="1" dirty="0" err="1"/>
              <a:t>gọi</a:t>
            </a:r>
            <a:r>
              <a:rPr lang="en-US" sz="4800" b="1" dirty="0"/>
              <a:t> </a:t>
            </a:r>
            <a:r>
              <a:rPr lang="en-US" sz="4800" b="1" dirty="0" err="1"/>
              <a:t>sông</a:t>
            </a:r>
            <a:r>
              <a:rPr lang="en-US" sz="4800" b="1" dirty="0"/>
              <a:t> </a:t>
            </a:r>
            <a:r>
              <a:rPr lang="en-US" sz="4800" b="1" dirty="0" err="1"/>
              <a:t>Hương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gì</a:t>
            </a:r>
            <a:r>
              <a:rPr lang="en-US" sz="4800" b="1" dirty="0"/>
              <a:t>?</a:t>
            </a:r>
            <a:endParaRPr lang="vi-VN" sz="48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F4580-C39A-0F0E-092D-C27F3A18DD41}"/>
              </a:ext>
            </a:extLst>
          </p:cNvPr>
          <p:cNvSpPr txBox="1"/>
          <p:nvPr/>
        </p:nvSpPr>
        <p:spPr>
          <a:xfrm>
            <a:off x="4805566" y="5763314"/>
            <a:ext cx="11755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+ </a:t>
            </a:r>
            <a:r>
              <a:rPr lang="nl-NL" sz="6000" dirty="0">
                <a:solidFill>
                  <a:srgbClr val="FF0000"/>
                </a:solidFill>
              </a:rPr>
              <a:t>Sông Hương là một bức tranh phong cảnh khổ dài mà mỗi đoạn, mỗi khúc đều có vẻ đẹp riêng của nó.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24F66F-968F-7327-C1B4-707022C12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35" y="5396271"/>
            <a:ext cx="3080203" cy="3080203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11EBD86-A1CF-4C20-336B-CCD6C3FD8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1247588"/>
            <a:ext cx="9677400" cy="411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720647" y="1871067"/>
            <a:ext cx="8653313" cy="255389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+ </a:t>
            </a:r>
            <a:r>
              <a:rPr lang="en-US" sz="4800" b="1" dirty="0" err="1"/>
              <a:t>Câu</a:t>
            </a:r>
            <a:r>
              <a:rPr lang="en-US" sz="4800" b="1" dirty="0"/>
              <a:t> 3: </a:t>
            </a:r>
            <a:r>
              <a:rPr lang="en-US" sz="4800" b="1" dirty="0" err="1"/>
              <a:t>Tìm</a:t>
            </a:r>
            <a:r>
              <a:rPr lang="en-US" sz="4800" b="1" dirty="0"/>
              <a:t> </a:t>
            </a:r>
            <a:r>
              <a:rPr lang="en-US" sz="4800" b="1" dirty="0" err="1"/>
              <a:t>những</a:t>
            </a:r>
            <a:r>
              <a:rPr lang="en-US" sz="4800" b="1" dirty="0"/>
              <a:t> </a:t>
            </a:r>
            <a:r>
              <a:rPr lang="en-US" sz="4800" b="1" dirty="0" err="1"/>
              <a:t>hình</a:t>
            </a:r>
            <a:r>
              <a:rPr lang="en-US" sz="4800" b="1" dirty="0"/>
              <a:t> </a:t>
            </a:r>
            <a:r>
              <a:rPr lang="en-US" sz="4800" b="1" dirty="0" err="1"/>
              <a:t>ảnh</a:t>
            </a:r>
            <a:r>
              <a:rPr lang="en-US" sz="4800" b="1" dirty="0"/>
              <a:t> minh </a:t>
            </a:r>
            <a:r>
              <a:rPr lang="en-US" sz="4800" b="1" dirty="0" err="1"/>
              <a:t>họa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nhận</a:t>
            </a:r>
            <a:r>
              <a:rPr lang="en-US" sz="4800" b="1" dirty="0"/>
              <a:t> </a:t>
            </a:r>
            <a:r>
              <a:rPr lang="en-US" sz="4800" b="1" dirty="0" err="1"/>
              <a:t>xét</a:t>
            </a:r>
            <a:r>
              <a:rPr lang="en-US" sz="4800" b="1" dirty="0"/>
              <a:t> </a:t>
            </a:r>
            <a:r>
              <a:rPr lang="en-US" sz="4800" b="1" dirty="0" err="1"/>
              <a:t>nói</a:t>
            </a:r>
            <a:r>
              <a:rPr lang="en-US" sz="4800" b="1" dirty="0"/>
              <a:t> </a:t>
            </a:r>
            <a:r>
              <a:rPr lang="en-US" sz="4800" b="1" dirty="0" err="1"/>
              <a:t>trên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vẻ</a:t>
            </a:r>
            <a:r>
              <a:rPr lang="en-US" sz="4800" b="1" dirty="0"/>
              <a:t> </a:t>
            </a:r>
            <a:r>
              <a:rPr lang="en-US" sz="4800" b="1" dirty="0" err="1"/>
              <a:t>đẹp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sông</a:t>
            </a:r>
            <a:r>
              <a:rPr lang="en-US" sz="4800" b="1" dirty="0"/>
              <a:t> </a:t>
            </a:r>
            <a:r>
              <a:rPr lang="en-US" sz="4800" b="1" dirty="0" err="1"/>
              <a:t>Hương</a:t>
            </a:r>
            <a:r>
              <a:rPr lang="en-US" sz="4800" b="1" dirty="0"/>
              <a:t>?</a:t>
            </a:r>
            <a:endParaRPr lang="vi-VN" sz="48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F4580-C39A-0F0E-092D-C27F3A18DD41}"/>
              </a:ext>
            </a:extLst>
          </p:cNvPr>
          <p:cNvSpPr txBox="1"/>
          <p:nvPr/>
        </p:nvSpPr>
        <p:spPr>
          <a:xfrm>
            <a:off x="4805566" y="5763314"/>
            <a:ext cx="11353800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+ Đó là các hình ảnh: </a:t>
            </a:r>
            <a:endParaRPr lang="vi-VN" sz="4800" dirty="0">
              <a:solidFill>
                <a:srgbClr val="FF0000"/>
              </a:solidFill>
            </a:endParaRPr>
          </a:p>
          <a:p>
            <a:r>
              <a:rPr lang="nl-NL" sz="4800" dirty="0">
                <a:solidFill>
                  <a:srgbClr val="FF0000"/>
                </a:solidFill>
              </a:rPr>
              <a:t>- Bầu trời, mặt nước, bãi ngô, thảm cỏ mang màu xanh với sắc độ đậm nhạt khác nhau: </a:t>
            </a:r>
            <a:r>
              <a:rPr lang="en-US" sz="4800" dirty="0" err="1">
                <a:solidFill>
                  <a:srgbClr val="FF0000"/>
                </a:solidFill>
              </a:rPr>
              <a:t>màu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xanh</a:t>
            </a:r>
            <a:r>
              <a:rPr lang="en-US" sz="4800" dirty="0">
                <a:solidFill>
                  <a:srgbClr val="FF0000"/>
                </a:solidFill>
              </a:rPr>
              <a:t> da </a:t>
            </a:r>
            <a:r>
              <a:rPr lang="en-US" sz="4800" dirty="0" err="1">
                <a:solidFill>
                  <a:srgbClr val="FF0000"/>
                </a:solidFill>
              </a:rPr>
              <a:t>trời</a:t>
            </a:r>
            <a:r>
              <a:rPr lang="en-US" sz="4800" dirty="0">
                <a:solidFill>
                  <a:srgbClr val="FF0000"/>
                </a:solidFill>
              </a:rPr>
              <a:t>, </a:t>
            </a:r>
            <a:r>
              <a:rPr lang="en-US" sz="4800" dirty="0" err="1">
                <a:solidFill>
                  <a:srgbClr val="FF0000"/>
                </a:solidFill>
              </a:rPr>
              <a:t>màu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xanh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của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nước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biếc</a:t>
            </a:r>
            <a:r>
              <a:rPr lang="en-US" sz="4800" dirty="0">
                <a:solidFill>
                  <a:srgbClr val="FF0000"/>
                </a:solidFill>
              </a:rPr>
              <a:t>, </a:t>
            </a:r>
            <a:r>
              <a:rPr lang="en-US" sz="4800" dirty="0" err="1">
                <a:solidFill>
                  <a:srgbClr val="FF0000"/>
                </a:solidFill>
              </a:rPr>
              <a:t>màu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xanh</a:t>
            </a:r>
            <a:r>
              <a:rPr lang="en-US" sz="4800" dirty="0">
                <a:solidFill>
                  <a:srgbClr val="FF0000"/>
                </a:solidFill>
              </a:rPr>
              <a:t> non </a:t>
            </a:r>
            <a:r>
              <a:rPr lang="en-US" sz="4800" dirty="0" err="1">
                <a:solidFill>
                  <a:srgbClr val="FF0000"/>
                </a:solidFill>
              </a:rPr>
              <a:t>của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những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bãi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ngô</a:t>
            </a:r>
            <a:r>
              <a:rPr lang="en-US" sz="4800" dirty="0">
                <a:solidFill>
                  <a:srgbClr val="FF0000"/>
                </a:solidFill>
              </a:rPr>
              <a:t>, </a:t>
            </a:r>
            <a:r>
              <a:rPr lang="en-US" sz="4800" dirty="0" err="1">
                <a:solidFill>
                  <a:srgbClr val="FF0000"/>
                </a:solidFill>
              </a:rPr>
              <a:t>thảm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cỏ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vi-VN" sz="4800" dirty="0" smtClean="0">
                <a:solidFill>
                  <a:srgbClr val="FF0000"/>
                </a:solidFill>
              </a:rPr>
              <a:t>...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78A26E57-84F2-E4A7-7A65-A2FCD229F02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067802" y="239800"/>
            <a:ext cx="2488236" cy="2407368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C7BD5F0C-F20E-D0F4-7FBE-A2EEDFC9471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461414" y="5786764"/>
            <a:ext cx="2585890" cy="30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11EBD86-A1CF-4C20-336B-CCD6C3FD8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0512" y="1354282"/>
            <a:ext cx="10201524" cy="411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672462" y="1726114"/>
            <a:ext cx="8653313" cy="33711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+ </a:t>
            </a:r>
            <a:r>
              <a:rPr lang="en-US" sz="4800" b="1" dirty="0" err="1"/>
              <a:t>Câu</a:t>
            </a:r>
            <a:r>
              <a:rPr lang="en-US" sz="4800" b="1" dirty="0"/>
              <a:t> 4: </a:t>
            </a:r>
            <a:r>
              <a:rPr lang="en-US" sz="4800" b="1" dirty="0" err="1"/>
              <a:t>Những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ngữ</a:t>
            </a:r>
            <a:r>
              <a:rPr lang="en-US" sz="4800" b="1" dirty="0"/>
              <a:t> </a:t>
            </a:r>
            <a:r>
              <a:rPr lang="en-US" sz="4800" b="1" dirty="0" err="1"/>
              <a:t>nào</a:t>
            </a:r>
            <a:r>
              <a:rPr lang="en-US" sz="4800" b="1" dirty="0"/>
              <a:t> </a:t>
            </a:r>
            <a:r>
              <a:rPr lang="en-US" sz="4800" b="1" dirty="0" err="1"/>
              <a:t>trong</a:t>
            </a:r>
            <a:r>
              <a:rPr lang="en-US" sz="4800" b="1" dirty="0"/>
              <a:t> </a:t>
            </a:r>
            <a:r>
              <a:rPr lang="en-US" sz="4800" b="1" dirty="0" err="1"/>
              <a:t>đoạn</a:t>
            </a:r>
            <a:r>
              <a:rPr lang="en-US" sz="4800" b="1" dirty="0"/>
              <a:t> </a:t>
            </a:r>
            <a:r>
              <a:rPr lang="en-US" sz="4800" b="1" dirty="0" err="1"/>
              <a:t>cuối</a:t>
            </a:r>
            <a:r>
              <a:rPr lang="en-US" sz="4800" b="1" dirty="0"/>
              <a:t> </a:t>
            </a:r>
            <a:r>
              <a:rPr lang="en-US" sz="4800" b="1" dirty="0" err="1"/>
              <a:t>thể</a:t>
            </a:r>
            <a:r>
              <a:rPr lang="en-US" sz="4800" b="1" dirty="0"/>
              <a:t> </a:t>
            </a:r>
            <a:r>
              <a:rPr lang="en-US" sz="4800" b="1" dirty="0" err="1"/>
              <a:t>hiện</a:t>
            </a:r>
            <a:r>
              <a:rPr lang="en-US" sz="4800" b="1" dirty="0"/>
              <a:t> </a:t>
            </a:r>
            <a:r>
              <a:rPr lang="en-US" sz="4800" b="1" dirty="0" err="1"/>
              <a:t>sự</a:t>
            </a:r>
            <a:r>
              <a:rPr lang="en-US" sz="4800" b="1" dirty="0"/>
              <a:t>  </a:t>
            </a:r>
            <a:r>
              <a:rPr lang="en-US" sz="4800" b="1" dirty="0" err="1"/>
              <a:t>thay</a:t>
            </a:r>
            <a:r>
              <a:rPr lang="en-US" sz="4800" b="1" dirty="0"/>
              <a:t> </a:t>
            </a:r>
            <a:r>
              <a:rPr lang="en-US" sz="4800" b="1" dirty="0" err="1"/>
              <a:t>đổi</a:t>
            </a:r>
            <a:r>
              <a:rPr lang="en-US" sz="4800" b="1" dirty="0"/>
              <a:t> </a:t>
            </a:r>
            <a:r>
              <a:rPr lang="en-US" sz="4800" b="1" dirty="0" err="1"/>
              <a:t>mà</a:t>
            </a:r>
            <a:r>
              <a:rPr lang="en-US" sz="4800" b="1" dirty="0"/>
              <a:t> </a:t>
            </a:r>
            <a:r>
              <a:rPr lang="en-US" sz="4800" b="1" dirty="0" err="1"/>
              <a:t>sông</a:t>
            </a:r>
            <a:r>
              <a:rPr lang="en-US" sz="4800" b="1" dirty="0"/>
              <a:t> </a:t>
            </a:r>
            <a:r>
              <a:rPr lang="en-US" sz="4800" b="1" dirty="0" err="1"/>
              <a:t>Hương</a:t>
            </a:r>
            <a:r>
              <a:rPr lang="en-US" sz="4800" b="1" dirty="0"/>
              <a:t> </a:t>
            </a:r>
            <a:r>
              <a:rPr lang="en-US" sz="4800" b="1" dirty="0" err="1"/>
              <a:t>tạo</a:t>
            </a:r>
            <a:r>
              <a:rPr lang="en-US" sz="4800" b="1" dirty="0"/>
              <a:t> </a:t>
            </a:r>
            <a:r>
              <a:rPr lang="en-US" sz="4800" b="1" dirty="0" err="1"/>
              <a:t>ra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phố</a:t>
            </a:r>
            <a:r>
              <a:rPr lang="en-US" sz="4800" b="1" dirty="0"/>
              <a:t> </a:t>
            </a:r>
            <a:r>
              <a:rPr lang="en-US" sz="4800" b="1" dirty="0" err="1"/>
              <a:t>phường</a:t>
            </a:r>
            <a:r>
              <a:rPr lang="en-US" sz="4800" b="1" dirty="0"/>
              <a:t> </a:t>
            </a:r>
            <a:r>
              <a:rPr lang="en-US" sz="4800" b="1" dirty="0" err="1"/>
              <a:t>xung</a:t>
            </a:r>
            <a:r>
              <a:rPr lang="en-US" sz="4800" b="1" dirty="0"/>
              <a:t> </a:t>
            </a:r>
            <a:r>
              <a:rPr lang="en-US" sz="4800" b="1" dirty="0" err="1"/>
              <a:t>quanh</a:t>
            </a:r>
            <a:r>
              <a:rPr lang="en-US" sz="4800" b="1" dirty="0"/>
              <a:t>?</a:t>
            </a:r>
            <a:endParaRPr lang="vi-VN" sz="48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F4580-C39A-0F0E-092D-C27F3A18DD41}"/>
              </a:ext>
            </a:extLst>
          </p:cNvPr>
          <p:cNvSpPr txBox="1"/>
          <p:nvPr/>
        </p:nvSpPr>
        <p:spPr>
          <a:xfrm>
            <a:off x="5542157" y="5775471"/>
            <a:ext cx="1135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+ Sông Hương làm cho không khí thành phố trở nên trong lành, làm tan biến những tiếng ồn ào của chợ búa, tạo cho thành phố một vẻ êm đềm.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17" name="Picture 23">
            <a:extLst>
              <a:ext uri="{FF2B5EF4-FFF2-40B4-BE49-F238E27FC236}">
                <a16:creationId xmlns:a16="http://schemas.microsoft.com/office/drawing/2014/main" xmlns="" id="{7A896780-4ADF-4A1B-9B8F-A8FABDF31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13567" y="4455117"/>
            <a:ext cx="3529833" cy="401117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xmlns="" id="{EF02F139-AE9A-A450-07B4-198F49B85F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305272">
            <a:off x="2226565" y="433099"/>
            <a:ext cx="1254032" cy="1987659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xmlns="" id="{3543EE36-66DF-9C05-7462-0B2613283E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355933">
            <a:off x="4008468" y="307593"/>
            <a:ext cx="1254032" cy="1987659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xmlns="" id="{82B873E5-0E8B-0BC3-F587-15B1E29C54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261354">
            <a:off x="5443683" y="557962"/>
            <a:ext cx="1254032" cy="19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6">
            <a:extLst>
              <a:ext uri="{FF2B5EF4-FFF2-40B4-BE49-F238E27FC236}">
                <a16:creationId xmlns:a16="http://schemas.microsoft.com/office/drawing/2014/main" xmlns="" id="{070A191A-8445-BE52-B872-5AF11114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989" y="-1267302"/>
            <a:ext cx="3316928" cy="4218668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xmlns="" id="{8226B762-08B2-EA70-9C62-D8786EE6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39497" y="-876300"/>
            <a:ext cx="3316928" cy="4218668"/>
          </a:xfrm>
          <a:prstGeom prst="rect">
            <a:avLst/>
          </a:prstGeom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xmlns="" id="{8532B76A-3461-7E35-BBFE-A4A697E1D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7783" y="5328087"/>
            <a:ext cx="3316928" cy="421866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11EBD86-A1CF-4C20-336B-CCD6C3FD8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8521" y="945677"/>
            <a:ext cx="10201524" cy="53662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2260105" y="1449732"/>
            <a:ext cx="8293695" cy="316682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- Qua </a:t>
            </a:r>
            <a:r>
              <a:rPr lang="en-US" sz="6000" b="1" dirty="0" err="1"/>
              <a:t>bài</a:t>
            </a:r>
            <a:r>
              <a:rPr lang="en-US" sz="6000" b="1" dirty="0"/>
              <a:t> </a:t>
            </a:r>
            <a:r>
              <a:rPr lang="en-US" sz="6000" b="1" dirty="0" err="1"/>
              <a:t>văn</a:t>
            </a:r>
            <a:r>
              <a:rPr lang="en-US" sz="6000" b="1" dirty="0"/>
              <a:t>, </a:t>
            </a:r>
            <a:r>
              <a:rPr lang="en-US" sz="6000" b="1" dirty="0" err="1"/>
              <a:t>em</a:t>
            </a:r>
            <a:r>
              <a:rPr lang="en-US" sz="6000" b="1" dirty="0"/>
              <a:t> </a:t>
            </a:r>
            <a:r>
              <a:rPr lang="en-US" sz="6000" b="1" dirty="0" err="1"/>
              <a:t>thấy</a:t>
            </a:r>
            <a:r>
              <a:rPr lang="en-US" sz="6000" b="1" dirty="0"/>
              <a:t> </a:t>
            </a:r>
            <a:r>
              <a:rPr lang="en-US" sz="6000" b="1" dirty="0" err="1"/>
              <a:t>sông</a:t>
            </a:r>
            <a:r>
              <a:rPr lang="en-US" sz="6000" b="1" dirty="0"/>
              <a:t> </a:t>
            </a:r>
            <a:r>
              <a:rPr lang="en-US" sz="6000" b="1" dirty="0" err="1"/>
              <a:t>Hương</a:t>
            </a:r>
            <a:r>
              <a:rPr lang="en-US" sz="6000" b="1" dirty="0"/>
              <a:t> </a:t>
            </a:r>
            <a:r>
              <a:rPr lang="en-US" sz="6000" b="1" dirty="0" err="1"/>
              <a:t>có</a:t>
            </a:r>
            <a:r>
              <a:rPr lang="en-US" sz="6000" b="1" dirty="0"/>
              <a:t> </a:t>
            </a:r>
            <a:r>
              <a:rPr lang="en-US" sz="6000" b="1" dirty="0" err="1"/>
              <a:t>vẻ</a:t>
            </a:r>
            <a:r>
              <a:rPr lang="en-US" sz="6000" b="1" dirty="0"/>
              <a:t> </a:t>
            </a:r>
            <a:r>
              <a:rPr lang="en-US" sz="6000" b="1" dirty="0" err="1"/>
              <a:t>đẹp</a:t>
            </a:r>
            <a:r>
              <a:rPr lang="en-US" sz="6000" b="1" dirty="0"/>
              <a:t> </a:t>
            </a:r>
            <a:r>
              <a:rPr lang="en-US" sz="6000" b="1" dirty="0" err="1"/>
              <a:t>thế</a:t>
            </a:r>
            <a:r>
              <a:rPr lang="en-US" sz="6000" b="1" dirty="0"/>
              <a:t> </a:t>
            </a:r>
            <a:r>
              <a:rPr lang="en-US" sz="6000" b="1" dirty="0" err="1"/>
              <a:t>nào</a:t>
            </a:r>
            <a:r>
              <a:rPr lang="en-US" sz="6000" b="1" dirty="0"/>
              <a:t> ?</a:t>
            </a:r>
            <a:endParaRPr lang="vi-VN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F4580-C39A-0F0E-092D-C27F3A18DD41}"/>
              </a:ext>
            </a:extLst>
          </p:cNvPr>
          <p:cNvSpPr txBox="1"/>
          <p:nvPr/>
        </p:nvSpPr>
        <p:spPr>
          <a:xfrm>
            <a:off x="8170642" y="5939360"/>
            <a:ext cx="952925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Sông </a:t>
            </a:r>
            <a:r>
              <a:rPr lang="nl-NL" sz="6000" b="1" dirty="0">
                <a:solidFill>
                  <a:srgbClr val="FF0000"/>
                </a:solidFill>
              </a:rPr>
              <a:t>Hương có vẻ đẹp thanh bình, </a:t>
            </a:r>
            <a:r>
              <a:rPr lang="nl-NL" sz="6000" b="1" dirty="0" smtClean="0">
                <a:solidFill>
                  <a:srgbClr val="FF0000"/>
                </a:solidFill>
              </a:rPr>
              <a:t>nên </a:t>
            </a:r>
            <a:r>
              <a:rPr lang="vi-VN" sz="6000" b="1" dirty="0" smtClean="0">
                <a:solidFill>
                  <a:srgbClr val="FF0000"/>
                </a:solidFill>
              </a:rPr>
              <a:t>thơ.</a:t>
            </a:r>
            <a:endParaRPr lang="vi-VN" sz="6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85DB8D51-EC58-8E23-F1C6-52C362E003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486400" y="5143500"/>
            <a:ext cx="11285631" cy="76789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423A194-8931-9E19-D0E9-8AE771F8F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14" y="5668719"/>
            <a:ext cx="3537403" cy="3537403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xmlns="" id="{A4C1DC1C-F285-012E-E4F1-62E6B8C7C9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08942" y="8272798"/>
            <a:ext cx="1379058" cy="2547913"/>
          </a:xfrm>
          <a:prstGeom prst="rect">
            <a:avLst/>
          </a:prstGeom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xmlns="" id="{F53D0E4D-0E34-C01F-BFE2-EDF85ED64C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710512" y="8370189"/>
            <a:ext cx="1592742" cy="2547913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699C46AC-7A59-ABE2-483F-117A3AC98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196129">
            <a:off x="12544179" y="1116592"/>
            <a:ext cx="1804103" cy="1014808"/>
          </a:xfrm>
          <a:prstGeom prst="rect">
            <a:avLst/>
          </a:prstGeom>
        </p:spPr>
      </p:pic>
      <p:pic>
        <p:nvPicPr>
          <p:cNvPr id="27" name="Picture 21">
            <a:extLst>
              <a:ext uri="{FF2B5EF4-FFF2-40B4-BE49-F238E27FC236}">
                <a16:creationId xmlns:a16="http://schemas.microsoft.com/office/drawing/2014/main" xmlns="" id="{7C407679-2C58-28A4-015E-4FE9C38813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345228">
            <a:off x="8751474" y="8759373"/>
            <a:ext cx="1888043" cy="1156855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CA5C2A2F-F34C-4CB4-2D2E-33E6D700D1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10512" y="3122729"/>
            <a:ext cx="1645913" cy="1351706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F4D2A571-6DE5-DAB5-2C89-CD60B684B3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863839" y="8175155"/>
            <a:ext cx="33068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DDC7E455-F176-A7CE-FF1C-FDE08E293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69388" y="1148673"/>
            <a:ext cx="9220387" cy="63505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FC565E8-9428-D86F-7484-30C464598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72279" y="7441623"/>
            <a:ext cx="2961872" cy="263236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55185" y="7252855"/>
            <a:ext cx="5510114" cy="3009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42D674-1A60-E272-652B-9BD035AE9968}"/>
              </a:ext>
            </a:extLst>
          </p:cNvPr>
          <p:cNvSpPr txBox="1"/>
          <p:nvPr/>
        </p:nvSpPr>
        <p:spPr>
          <a:xfrm>
            <a:off x="1066800" y="876300"/>
            <a:ext cx="480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 descr="Music ">
            <a:extLst>
              <a:ext uri="{FF2B5EF4-FFF2-40B4-BE49-F238E27FC236}">
                <a16:creationId xmlns:a16="http://schemas.microsoft.com/office/drawing/2014/main" xmlns="" id="{A3A9A7FD-973A-629D-DDEC-83DC509A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028">
            <a:off x="1284696" y="289391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5BD520-12AD-875E-F46F-815CF5389B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548530">
            <a:off x="3515012" y="2485199"/>
            <a:ext cx="1524132" cy="1524132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FEEAAD87-F67E-BBDD-08C5-97D2CEDCC1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457759" y="5469082"/>
            <a:ext cx="3836136" cy="49147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6096000" y="3247265"/>
            <a:ext cx="693107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Lắng nghe giai điệu bài hát </a:t>
            </a:r>
            <a:r>
              <a:rPr lang="en-US" sz="5000" smtClean="0">
                <a:latin typeface="Arial" panose="020B0604020202020204" pitchFamily="34" charset="0"/>
                <a:cs typeface="Arial" panose="020B0604020202020204" pitchFamily="34" charset="0"/>
              </a:rPr>
              <a:t>“quê hương tương đẹp”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6">
            <a:extLst>
              <a:ext uri="{FF2B5EF4-FFF2-40B4-BE49-F238E27FC236}">
                <a16:creationId xmlns:a16="http://schemas.microsoft.com/office/drawing/2014/main" xmlns="" id="{070A191A-8445-BE52-B872-5AF11114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989" y="-1267302"/>
            <a:ext cx="3316928" cy="4218668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xmlns="" id="{8226B762-08B2-EA70-9C62-D8786EE6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39497" y="-876300"/>
            <a:ext cx="3316928" cy="4218668"/>
          </a:xfrm>
          <a:prstGeom prst="rect">
            <a:avLst/>
          </a:prstGeom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xmlns="" id="{8532B76A-3461-7E35-BBFE-A4A697E1D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7783" y="5328087"/>
            <a:ext cx="3316928" cy="421866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11EBD86-A1CF-4C20-336B-CCD6C3FD8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8521" y="945677"/>
            <a:ext cx="10201524" cy="53662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2260105" y="1449732"/>
            <a:ext cx="8293695" cy="418838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Đọc</a:t>
            </a:r>
            <a:r>
              <a:rPr lang="en-US" sz="6000" b="1" dirty="0" smtClean="0"/>
              <a:t> </a:t>
            </a:r>
            <a:r>
              <a:rPr lang="en-US" sz="6000" b="1" dirty="0" err="1"/>
              <a:t>bài</a:t>
            </a:r>
            <a:r>
              <a:rPr lang="en-US" sz="6000" b="1" dirty="0"/>
              <a:t> </a:t>
            </a:r>
            <a:r>
              <a:rPr lang="en-US" sz="6000" b="1" dirty="0" err="1"/>
              <a:t>văn</a:t>
            </a:r>
            <a:r>
              <a:rPr lang="en-US" sz="6000" b="1" dirty="0"/>
              <a:t>, </a:t>
            </a:r>
            <a:r>
              <a:rPr lang="en-US" sz="6000" b="1" dirty="0" err="1"/>
              <a:t>em</a:t>
            </a:r>
            <a:r>
              <a:rPr lang="en-US" sz="6000" b="1" dirty="0"/>
              <a:t> </a:t>
            </a:r>
            <a:r>
              <a:rPr lang="en-US" sz="6000" b="1" dirty="0" err="1"/>
              <a:t>cảm</a:t>
            </a:r>
            <a:r>
              <a:rPr lang="en-US" sz="6000" b="1" dirty="0"/>
              <a:t> </a:t>
            </a:r>
            <a:r>
              <a:rPr lang="en-US" sz="6000" b="1" dirty="0" err="1"/>
              <a:t>nhận</a:t>
            </a:r>
            <a:r>
              <a:rPr lang="en-US" sz="6000" b="1" dirty="0"/>
              <a:t> </a:t>
            </a:r>
            <a:r>
              <a:rPr lang="en-US" sz="6000" b="1" dirty="0" err="1"/>
              <a:t>được</a:t>
            </a:r>
            <a:r>
              <a:rPr lang="en-US" sz="6000" b="1" dirty="0"/>
              <a:t> </a:t>
            </a:r>
            <a:r>
              <a:rPr lang="en-US" sz="6000" b="1" dirty="0" err="1"/>
              <a:t>tình</a:t>
            </a:r>
            <a:r>
              <a:rPr lang="en-US" sz="6000" b="1" dirty="0"/>
              <a:t> </a:t>
            </a:r>
            <a:r>
              <a:rPr lang="en-US" sz="6000" b="1" dirty="0" err="1"/>
              <a:t>cảm</a:t>
            </a:r>
            <a:r>
              <a:rPr lang="en-US" sz="6000" b="1" dirty="0"/>
              <a:t> </a:t>
            </a:r>
            <a:r>
              <a:rPr lang="en-US" sz="6000" b="1" dirty="0" err="1"/>
              <a:t>gì</a:t>
            </a:r>
            <a:r>
              <a:rPr lang="en-US" sz="6000" b="1" dirty="0"/>
              <a:t> </a:t>
            </a:r>
            <a:r>
              <a:rPr lang="en-US" sz="6000" b="1" dirty="0" err="1"/>
              <a:t>của</a:t>
            </a:r>
            <a:r>
              <a:rPr lang="en-US" sz="6000" b="1" dirty="0"/>
              <a:t> </a:t>
            </a:r>
            <a:r>
              <a:rPr lang="en-US" sz="6000" b="1" dirty="0" err="1"/>
              <a:t>tác</a:t>
            </a:r>
            <a:r>
              <a:rPr lang="en-US" sz="6000" b="1" dirty="0"/>
              <a:t> </a:t>
            </a:r>
            <a:r>
              <a:rPr lang="en-US" sz="6000" b="1" dirty="0" err="1"/>
              <a:t>giả</a:t>
            </a:r>
            <a:r>
              <a:rPr lang="en-US" sz="6000" b="1" dirty="0"/>
              <a:t> </a:t>
            </a:r>
            <a:r>
              <a:rPr lang="en-US" sz="6000" b="1" dirty="0" err="1"/>
              <a:t>với</a:t>
            </a:r>
            <a:r>
              <a:rPr lang="en-US" sz="6000" b="1" dirty="0"/>
              <a:t> non </a:t>
            </a:r>
            <a:r>
              <a:rPr lang="en-US" sz="6000" b="1" dirty="0" err="1"/>
              <a:t>sông</a:t>
            </a:r>
            <a:r>
              <a:rPr lang="en-US" sz="6000" b="1" dirty="0"/>
              <a:t> </a:t>
            </a:r>
            <a:r>
              <a:rPr lang="en-US" sz="6000" b="1" dirty="0" err="1"/>
              <a:t>đất</a:t>
            </a:r>
            <a:r>
              <a:rPr lang="en-US" sz="6000" b="1" dirty="0"/>
              <a:t> </a:t>
            </a:r>
            <a:r>
              <a:rPr lang="en-US" sz="6000" b="1" dirty="0" err="1"/>
              <a:t>nước</a:t>
            </a:r>
            <a:r>
              <a:rPr lang="en-US" sz="6000" b="1" dirty="0"/>
              <a:t>?</a:t>
            </a:r>
            <a:endParaRPr lang="vi-VN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F4580-C39A-0F0E-092D-C27F3A18DD41}"/>
              </a:ext>
            </a:extLst>
          </p:cNvPr>
          <p:cNvSpPr txBox="1"/>
          <p:nvPr/>
        </p:nvSpPr>
        <p:spPr>
          <a:xfrm>
            <a:off x="8324759" y="5725260"/>
            <a:ext cx="952925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FF0000"/>
                </a:solidFill>
              </a:rPr>
              <a:t>Tác </a:t>
            </a:r>
            <a:r>
              <a:rPr lang="nl-NL" sz="5400" dirty="0">
                <a:solidFill>
                  <a:srgbClr val="FF0000"/>
                </a:solidFill>
              </a:rPr>
              <a:t>giả rất </a:t>
            </a:r>
            <a:r>
              <a:rPr lang="nl-NL" sz="5400" dirty="0" smtClean="0">
                <a:solidFill>
                  <a:srgbClr val="FF0000"/>
                </a:solidFill>
              </a:rPr>
              <a:t>yêu</a:t>
            </a:r>
            <a:r>
              <a:rPr lang="vi-VN" sz="5400" dirty="0">
                <a:solidFill>
                  <a:srgbClr val="FF0000"/>
                </a:solidFill>
              </a:rPr>
              <a:t> và tự hào</a:t>
            </a:r>
            <a:r>
              <a:rPr lang="nl-NL" sz="5400" dirty="0" smtClean="0">
                <a:solidFill>
                  <a:srgbClr val="FF0000"/>
                </a:solidFill>
              </a:rPr>
              <a:t> </a:t>
            </a:r>
            <a:r>
              <a:rPr lang="vi-VN" sz="5400" dirty="0">
                <a:solidFill>
                  <a:srgbClr val="FF0000"/>
                </a:solidFill>
              </a:rPr>
              <a:t> về cảnh đẹp của quê hương, đất </a:t>
            </a:r>
            <a:r>
              <a:rPr lang="vi-VN" sz="5400" dirty="0" smtClean="0">
                <a:solidFill>
                  <a:srgbClr val="FF0000"/>
                </a:solidFill>
              </a:rPr>
              <a:t>nước.</a:t>
            </a:r>
            <a:endParaRPr lang="vi-VN" sz="5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85DB8D51-EC58-8E23-F1C6-52C362E003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486400" y="5143500"/>
            <a:ext cx="11285631" cy="76789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423A194-8931-9E19-D0E9-8AE771F8F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14" y="5668719"/>
            <a:ext cx="3537403" cy="3537403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xmlns="" id="{A4C1DC1C-F285-012E-E4F1-62E6B8C7C9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08942" y="8272798"/>
            <a:ext cx="1379058" cy="2547913"/>
          </a:xfrm>
          <a:prstGeom prst="rect">
            <a:avLst/>
          </a:prstGeom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xmlns="" id="{F53D0E4D-0E34-C01F-BFE2-EDF85ED64C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710512" y="8370189"/>
            <a:ext cx="1592742" cy="2547913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699C46AC-7A59-ABE2-483F-117A3AC98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196129">
            <a:off x="12544179" y="1116592"/>
            <a:ext cx="1804103" cy="1014808"/>
          </a:xfrm>
          <a:prstGeom prst="rect">
            <a:avLst/>
          </a:prstGeom>
        </p:spPr>
      </p:pic>
      <p:pic>
        <p:nvPicPr>
          <p:cNvPr id="27" name="Picture 21">
            <a:extLst>
              <a:ext uri="{FF2B5EF4-FFF2-40B4-BE49-F238E27FC236}">
                <a16:creationId xmlns:a16="http://schemas.microsoft.com/office/drawing/2014/main" xmlns="" id="{7C407679-2C58-28A4-015E-4FE9C38813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345228">
            <a:off x="8751474" y="8759373"/>
            <a:ext cx="1888043" cy="1156855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CA5C2A2F-F34C-4CB4-2D2E-33E6D700D1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10512" y="3122729"/>
            <a:ext cx="1645913" cy="1351706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F4D2A571-6DE5-DAB5-2C89-CD60B684B3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863839" y="8175155"/>
            <a:ext cx="33068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2133600" y="342901"/>
            <a:ext cx="13563600" cy="20573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17" tIns="81608" rIns="163217" bIns="81608" rtlCol="0" anchor="ctr"/>
          <a:lstStyle/>
          <a:p>
            <a:pPr algn="ctr"/>
            <a:r>
              <a:rPr lang="en-US" sz="6400" b="1" dirty="0"/>
              <a:t>NỘI DUNG BÀI ĐỌC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4658753"/>
            <a:ext cx="9144000" cy="441877"/>
          </a:xfrm>
          <a:prstGeom prst="rect">
            <a:avLst/>
          </a:prstGeom>
        </p:spPr>
        <p:txBody>
          <a:bodyPr lIns="163284" tIns="81642" rIns="163284" bIns="81642"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1676400" y="2628900"/>
            <a:ext cx="15087600" cy="571499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17" tIns="81608" rIns="163217" bIns="81608" rtlCol="0" anchor="ctr"/>
          <a:lstStyle/>
          <a:p>
            <a:r>
              <a:rPr lang="en-US" sz="6600">
                <a:latin typeface="Arial" pitchFamily="34" charset="0"/>
                <a:cs typeface="Arial" pitchFamily="34" charset="0"/>
              </a:rPr>
              <a:t> </a:t>
            </a:r>
            <a:r>
              <a:rPr lang="en-US" sz="7200" i="1"/>
              <a:t>Bài văn </a:t>
            </a:r>
            <a:r>
              <a:rPr lang="nl-NL" sz="7200" i="1"/>
              <a:t>ca ngợi vẻ đẹp thơ mộng, thanh bình của dòng sông </a:t>
            </a:r>
            <a:r>
              <a:rPr lang="nl-NL" sz="7200" i="1" smtClean="0"/>
              <a:t>Hương và tình </a:t>
            </a:r>
            <a:r>
              <a:rPr lang="nl-NL" sz="7200" i="1"/>
              <a:t>yêu của tác giả đối với quê hương, đất nước.</a:t>
            </a:r>
            <a:endParaRPr lang="vi-VN" sz="7200"/>
          </a:p>
        </p:txBody>
      </p:sp>
    </p:spTree>
    <p:extLst>
      <p:ext uri="{BB962C8B-B14F-4D97-AF65-F5344CB8AC3E}">
        <p14:creationId xmlns:p14="http://schemas.microsoft.com/office/powerpoint/2010/main" val="35739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900"/>
            <a:ext cx="1661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xmlns="" id="{324F4D69-2D06-BA03-AADF-17E8FAB4D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10000" y="6463877"/>
            <a:ext cx="9893933" cy="40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" y="462980"/>
            <a:ext cx="18145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FEFF9C8F-F14A-0C75-2C1F-BD15E5D0E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4823" y="342900"/>
            <a:ext cx="10744200" cy="55296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4EEE6-F849-1E8D-1A19-24069AC12D46}"/>
              </a:ext>
            </a:extLst>
          </p:cNvPr>
          <p:cNvSpPr txBox="1"/>
          <p:nvPr/>
        </p:nvSpPr>
        <p:spPr>
          <a:xfrm>
            <a:off x="1465744" y="1282001"/>
            <a:ext cx="9833279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/>
              <a:t>a) </a:t>
            </a:r>
            <a:r>
              <a:rPr lang="en-US" sz="5400" dirty="0" err="1"/>
              <a:t>Sông</a:t>
            </a:r>
            <a:r>
              <a:rPr lang="en-US" sz="5400" dirty="0"/>
              <a:t> </a:t>
            </a:r>
            <a:r>
              <a:rPr lang="en-US" sz="5400" dirty="0" err="1"/>
              <a:t>Hương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bức</a:t>
            </a:r>
            <a:r>
              <a:rPr lang="en-US" sz="5400" dirty="0"/>
              <a:t> </a:t>
            </a:r>
            <a:r>
              <a:rPr lang="en-US" sz="5400" dirty="0" err="1"/>
              <a:t>tranh</a:t>
            </a:r>
            <a:r>
              <a:rPr lang="en-US" sz="5400" dirty="0"/>
              <a:t> </a:t>
            </a:r>
            <a:r>
              <a:rPr lang="en-US" sz="5400" dirty="0" err="1"/>
              <a:t>phong</a:t>
            </a:r>
            <a:r>
              <a:rPr lang="en-US" sz="5400" dirty="0"/>
              <a:t> </a:t>
            </a:r>
            <a:r>
              <a:rPr lang="en-US" sz="5400" dirty="0" err="1"/>
              <a:t>cảnh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màu</a:t>
            </a:r>
            <a:r>
              <a:rPr lang="en-US" sz="5400" dirty="0"/>
              <a:t> </a:t>
            </a:r>
            <a:r>
              <a:rPr lang="en-US" sz="5400" dirty="0" err="1"/>
              <a:t>sắc</a:t>
            </a:r>
            <a:r>
              <a:rPr lang="en-US" sz="5400" dirty="0"/>
              <a:t>.</a:t>
            </a:r>
            <a:endParaRPr lang="vi-VN" sz="5400" dirty="0"/>
          </a:p>
          <a:p>
            <a:pPr>
              <a:lnSpc>
                <a:spcPct val="150000"/>
              </a:lnSpc>
            </a:pP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3BDB9F-50D8-079C-A704-72E2A0B84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6" t="40074" r="21807" b="37194"/>
          <a:stretch/>
        </p:blipFill>
        <p:spPr>
          <a:xfrm rot="1418689">
            <a:off x="8041938" y="5257604"/>
            <a:ext cx="2204122" cy="15075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C5B335-8102-F435-2ABA-A41F673B069A}"/>
              </a:ext>
            </a:extLst>
          </p:cNvPr>
          <p:cNvSpPr txBox="1"/>
          <p:nvPr/>
        </p:nvSpPr>
        <p:spPr>
          <a:xfrm>
            <a:off x="8722589" y="6381348"/>
            <a:ext cx="821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FF0000"/>
                </a:solidFill>
              </a:rPr>
              <a:t> </a:t>
            </a:r>
            <a:r>
              <a:rPr lang="nl-NL" sz="5400" b="1" dirty="0"/>
              <a:t>Câu a:</a:t>
            </a:r>
            <a:r>
              <a:rPr lang="nl-NL" sz="5400" b="1" dirty="0">
                <a:solidFill>
                  <a:srgbClr val="FF0000"/>
                </a:solidFill>
              </a:rPr>
              <a:t> Sông Hương </a:t>
            </a:r>
            <a:r>
              <a:rPr lang="nl-NL" sz="5400" b="1" dirty="0"/>
              <a:t>được so sánh với</a:t>
            </a:r>
            <a:r>
              <a:rPr lang="nl-NL" sz="5400" b="1" dirty="0">
                <a:solidFill>
                  <a:srgbClr val="FF0000"/>
                </a:solidFill>
              </a:rPr>
              <a:t> bức tranh phong cảnh nhiều màu sắc</a:t>
            </a:r>
            <a:r>
              <a:rPr lang="nl-NL" sz="5400" dirty="0">
                <a:solidFill>
                  <a:srgbClr val="FF0000"/>
                </a:solidFill>
              </a:rPr>
              <a:t>.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C313A8CB-2663-0ED4-F413-E6C2E00C116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089523" y="5225501"/>
            <a:ext cx="1733613" cy="26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FEFF9C8F-F14A-0C75-2C1F-BD15E5D0E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4823" y="342900"/>
            <a:ext cx="10744200" cy="55296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4EEE6-F849-1E8D-1A19-24069AC12D46}"/>
              </a:ext>
            </a:extLst>
          </p:cNvPr>
          <p:cNvSpPr txBox="1"/>
          <p:nvPr/>
        </p:nvSpPr>
        <p:spPr>
          <a:xfrm>
            <a:off x="1520521" y="1955556"/>
            <a:ext cx="9833279" cy="276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</a:t>
            </a:r>
            <a:r>
              <a:rPr lang="en-US" sz="5400" b="1" dirty="0"/>
              <a:t>) </a:t>
            </a:r>
            <a:r>
              <a:rPr lang="en-US" sz="5400" b="1" dirty="0" err="1"/>
              <a:t>Vào</a:t>
            </a:r>
            <a:r>
              <a:rPr lang="en-US" sz="5400" b="1" dirty="0"/>
              <a:t> </a:t>
            </a:r>
            <a:r>
              <a:rPr lang="en-US" sz="5400" b="1" dirty="0" err="1"/>
              <a:t>mùa</a:t>
            </a:r>
            <a:r>
              <a:rPr lang="en-US" sz="5400" b="1" dirty="0"/>
              <a:t> </a:t>
            </a:r>
            <a:r>
              <a:rPr lang="en-US" sz="5400" b="1" dirty="0" err="1"/>
              <a:t>hè</a:t>
            </a:r>
            <a:r>
              <a:rPr lang="en-US" sz="5400" b="1" dirty="0"/>
              <a:t>, </a:t>
            </a:r>
            <a:r>
              <a:rPr lang="en-US" sz="5400" b="1" dirty="0" err="1"/>
              <a:t>Hương</a:t>
            </a:r>
            <a:r>
              <a:rPr lang="en-US" sz="5400" b="1" dirty="0"/>
              <a:t> </a:t>
            </a:r>
            <a:r>
              <a:rPr lang="en-US" sz="5400" b="1" dirty="0" err="1"/>
              <a:t>Giang</a:t>
            </a:r>
            <a:r>
              <a:rPr lang="en-US" sz="5400" b="1" dirty="0"/>
              <a:t> </a:t>
            </a:r>
            <a:r>
              <a:rPr lang="en-US" sz="5400" b="1" dirty="0" err="1"/>
              <a:t>như</a:t>
            </a:r>
            <a:r>
              <a:rPr lang="en-US" sz="5400" b="1" dirty="0"/>
              <a:t> </a:t>
            </a:r>
            <a:r>
              <a:rPr lang="en-US" sz="5400" b="1" dirty="0" err="1"/>
              <a:t>một</a:t>
            </a:r>
            <a:r>
              <a:rPr lang="en-US" sz="5400" b="1" dirty="0"/>
              <a:t> </a:t>
            </a:r>
            <a:r>
              <a:rPr lang="en-US" sz="5400" b="1" dirty="0" err="1"/>
              <a:t>dải</a:t>
            </a:r>
            <a:r>
              <a:rPr lang="en-US" sz="5400" b="1" dirty="0"/>
              <a:t> </a:t>
            </a:r>
            <a:r>
              <a:rPr lang="en-US" sz="5400" b="1" dirty="0" err="1"/>
              <a:t>lụa</a:t>
            </a:r>
            <a:r>
              <a:rPr lang="en-US" sz="5400" b="1" dirty="0"/>
              <a:t> </a:t>
            </a:r>
            <a:r>
              <a:rPr lang="en-US" sz="5400" b="1" dirty="0" err="1"/>
              <a:t>đào</a:t>
            </a:r>
            <a:r>
              <a:rPr lang="en-US" sz="5400" b="1" dirty="0"/>
              <a:t>.</a:t>
            </a:r>
            <a:endParaRPr lang="vi-VN" sz="5400" b="1" dirty="0"/>
          </a:p>
          <a:p>
            <a:pPr>
              <a:lnSpc>
                <a:spcPct val="150000"/>
              </a:lnSpc>
            </a:pP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3BDB9F-50D8-079C-A704-72E2A0B84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6" t="40074" r="21807" b="37194"/>
          <a:stretch/>
        </p:blipFill>
        <p:spPr>
          <a:xfrm rot="1418689">
            <a:off x="8041938" y="5257604"/>
            <a:ext cx="2204122" cy="15075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C5B335-8102-F435-2ABA-A41F673B069A}"/>
              </a:ext>
            </a:extLst>
          </p:cNvPr>
          <p:cNvSpPr txBox="1"/>
          <p:nvPr/>
        </p:nvSpPr>
        <p:spPr>
          <a:xfrm>
            <a:off x="8855968" y="6381348"/>
            <a:ext cx="8424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/>
              <a:t>Câu </a:t>
            </a:r>
            <a:r>
              <a:rPr lang="nl-NL" sz="5400" b="1" dirty="0"/>
              <a:t>b: </a:t>
            </a:r>
            <a:r>
              <a:rPr lang="nl-NL" sz="5400" b="1" dirty="0">
                <a:solidFill>
                  <a:srgbClr val="FF0000"/>
                </a:solidFill>
              </a:rPr>
              <a:t>Sông Hương </a:t>
            </a:r>
            <a:r>
              <a:rPr lang="nl-NL" sz="5400" b="1" dirty="0"/>
              <a:t>được so sánh với </a:t>
            </a:r>
            <a:r>
              <a:rPr lang="nl-NL" sz="5400" b="1" dirty="0">
                <a:solidFill>
                  <a:srgbClr val="FF0000"/>
                </a:solidFill>
              </a:rPr>
              <a:t>một dải lụa đào.</a:t>
            </a:r>
            <a:endParaRPr lang="vi-VN" sz="5400" b="1" dirty="0">
              <a:solidFill>
                <a:srgbClr val="FF0000"/>
              </a:solidFill>
            </a:endParaRPr>
          </a:p>
          <a:p>
            <a:r>
              <a:rPr lang="nl-NL" sz="5400" dirty="0" smtClean="0"/>
              <a:t>.</a:t>
            </a:r>
            <a:endParaRPr lang="vi-VN" sz="5400" dirty="0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C313A8CB-2663-0ED4-F413-E6C2E00C116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089523" y="5225501"/>
            <a:ext cx="1733613" cy="26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FEFF9C8F-F14A-0C75-2C1F-BD15E5D0E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5048" y="8730"/>
            <a:ext cx="10744200" cy="55296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3BDB9F-50D8-079C-A704-72E2A0B84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6" t="40074" r="21807" b="37194"/>
          <a:stretch/>
        </p:blipFill>
        <p:spPr>
          <a:xfrm rot="1418689">
            <a:off x="7325189" y="5181814"/>
            <a:ext cx="2204122" cy="15075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C5B335-8102-F435-2ABA-A41F673B069A}"/>
              </a:ext>
            </a:extLst>
          </p:cNvPr>
          <p:cNvSpPr txBox="1"/>
          <p:nvPr/>
        </p:nvSpPr>
        <p:spPr>
          <a:xfrm>
            <a:off x="9429394" y="5935565"/>
            <a:ext cx="7795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Câu c:</a:t>
            </a:r>
            <a:r>
              <a:rPr lang="nl-NL" sz="6000" dirty="0">
                <a:solidFill>
                  <a:srgbClr val="FF0000"/>
                </a:solidFill>
              </a:rPr>
              <a:t> Sông Hương </a:t>
            </a:r>
            <a:r>
              <a:rPr lang="nl-NL" sz="6000" dirty="0"/>
              <a:t>được so sánh với </a:t>
            </a:r>
            <a:r>
              <a:rPr lang="nl-NL" sz="6000" dirty="0">
                <a:solidFill>
                  <a:srgbClr val="FF0000"/>
                </a:solidFill>
              </a:rPr>
              <a:t>một đường trăng dát vàng.</a:t>
            </a:r>
            <a:endParaRPr lang="vi-VN" sz="6000" dirty="0">
              <a:solidFill>
                <a:srgbClr val="FF0000"/>
              </a:solidFill>
            </a:endParaRPr>
          </a:p>
          <a:p>
            <a:r>
              <a:rPr lang="nl-NL" sz="6000" dirty="0" smtClean="0">
                <a:solidFill>
                  <a:srgbClr val="FF0000"/>
                </a:solidFill>
              </a:rPr>
              <a:t>.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C313A8CB-2663-0ED4-F413-E6C2E00C116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089523" y="5225501"/>
            <a:ext cx="1733613" cy="26501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5678" y="696080"/>
            <a:ext cx="7971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c) </a:t>
            </a:r>
            <a:r>
              <a:rPr lang="en-US" sz="6600" b="1" dirty="0" err="1"/>
              <a:t>Những</a:t>
            </a:r>
            <a:r>
              <a:rPr lang="en-US" sz="6600" b="1" dirty="0"/>
              <a:t> </a:t>
            </a:r>
            <a:r>
              <a:rPr lang="en-US" sz="6600" b="1" dirty="0" err="1"/>
              <a:t>đêm</a:t>
            </a:r>
            <a:r>
              <a:rPr lang="en-US" sz="6600" b="1" dirty="0"/>
              <a:t> </a:t>
            </a:r>
            <a:r>
              <a:rPr lang="en-US" sz="6600" b="1" dirty="0" err="1"/>
              <a:t>trăng</a:t>
            </a:r>
            <a:r>
              <a:rPr lang="en-US" sz="6600" b="1" dirty="0"/>
              <a:t> sang, </a:t>
            </a:r>
            <a:r>
              <a:rPr lang="en-US" sz="6600" b="1" dirty="0" err="1"/>
              <a:t>dòng</a:t>
            </a:r>
            <a:r>
              <a:rPr lang="en-US" sz="6600" b="1" dirty="0"/>
              <a:t> </a:t>
            </a:r>
            <a:r>
              <a:rPr lang="en-US" sz="6600" b="1" dirty="0" err="1"/>
              <a:t>sông</a:t>
            </a:r>
            <a:r>
              <a:rPr lang="en-US" sz="6600" b="1" dirty="0"/>
              <a:t> </a:t>
            </a:r>
            <a:r>
              <a:rPr lang="en-US" sz="6600" b="1" dirty="0" err="1"/>
              <a:t>là</a:t>
            </a:r>
            <a:r>
              <a:rPr lang="en-US" sz="6600" b="1" dirty="0"/>
              <a:t> </a:t>
            </a:r>
            <a:r>
              <a:rPr lang="en-US" sz="6600" b="1" dirty="0" err="1"/>
              <a:t>một</a:t>
            </a:r>
            <a:r>
              <a:rPr lang="en-US" sz="6600" b="1" dirty="0"/>
              <a:t> </a:t>
            </a:r>
            <a:r>
              <a:rPr lang="en-US" sz="6600" b="1" dirty="0" err="1"/>
              <a:t>đường</a:t>
            </a:r>
            <a:r>
              <a:rPr lang="en-US" sz="6600" b="1" dirty="0"/>
              <a:t> </a:t>
            </a:r>
            <a:r>
              <a:rPr lang="en-US" sz="6600" b="1" dirty="0" err="1"/>
              <a:t>trăng</a:t>
            </a:r>
            <a:r>
              <a:rPr lang="en-US" sz="6600" b="1" dirty="0"/>
              <a:t> lung </a:t>
            </a:r>
            <a:r>
              <a:rPr lang="en-US" sz="6600" b="1" dirty="0" err="1"/>
              <a:t>linh</a:t>
            </a:r>
            <a:r>
              <a:rPr lang="en-US" sz="6600" b="1" dirty="0"/>
              <a:t> </a:t>
            </a:r>
            <a:r>
              <a:rPr lang="en-US" sz="6600" b="1" dirty="0" err="1"/>
              <a:t>dát</a:t>
            </a:r>
            <a:r>
              <a:rPr lang="en-US" sz="6600" b="1" dirty="0"/>
              <a:t> </a:t>
            </a:r>
            <a:r>
              <a:rPr lang="en-US" sz="6600" b="1" dirty="0" err="1"/>
              <a:t>vàng</a:t>
            </a:r>
            <a:r>
              <a:rPr lang="en-US" sz="3200" b="1" dirty="0"/>
              <a:t>.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41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6E349DD0-0AB8-19EE-20A8-8EB7819A6D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35742">
            <a:off x="721019" y="204639"/>
            <a:ext cx="1562419" cy="1206969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459B10-8CA5-9906-3548-3397D03BCC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96707">
            <a:off x="16353259" y="3253893"/>
            <a:ext cx="1717964" cy="1717964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xmlns="" id="{97F6CFD9-F524-3584-AE6F-736322AD5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72348" y="6597271"/>
            <a:ext cx="9296400" cy="3823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4" y="1616247"/>
            <a:ext cx="13398487" cy="40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38383" y="8039100"/>
            <a:ext cx="4115148" cy="22479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0695" y="8039100"/>
            <a:ext cx="4115148" cy="22479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6E349DD0-0AB8-19EE-20A8-8EB7819A6D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035742">
            <a:off x="829694" y="577616"/>
            <a:ext cx="1562419" cy="1206969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459B10-8CA5-9906-3548-3397D03BCC5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696707">
            <a:off x="16382064" y="3262625"/>
            <a:ext cx="1717964" cy="171796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4719"/>
              </p:ext>
            </p:extLst>
          </p:nvPr>
        </p:nvGraphicFramePr>
        <p:xfrm>
          <a:off x="143000" y="102940"/>
          <a:ext cx="17713969" cy="881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/>
                <a:gridCol w="3024336"/>
                <a:gridCol w="2520280"/>
                <a:gridCol w="7056785"/>
              </a:tblGrid>
              <a:tr h="20151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5400" dirty="0" smtClean="0">
                          <a:effectLst/>
                        </a:rPr>
                        <a:t>      </a:t>
                      </a:r>
                      <a:r>
                        <a:rPr lang="en-US" sz="5400" dirty="0" err="1" smtClean="0">
                          <a:effectLst/>
                        </a:rPr>
                        <a:t>SV1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</a:rPr>
                        <a:t>Đặc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điểm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</a:rPr>
                        <a:t>Từ</a:t>
                      </a:r>
                      <a:r>
                        <a:rPr lang="en-US" sz="5400" dirty="0">
                          <a:effectLst/>
                        </a:rPr>
                        <a:t> so </a:t>
                      </a:r>
                      <a:r>
                        <a:rPr lang="en-US" sz="5400" dirty="0" err="1">
                          <a:effectLst/>
                        </a:rPr>
                        <a:t>sánh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5400" dirty="0" smtClean="0">
                          <a:effectLst/>
                        </a:rPr>
                        <a:t>           </a:t>
                      </a:r>
                      <a:r>
                        <a:rPr lang="en-US" sz="5400" dirty="0" err="1" smtClean="0">
                          <a:effectLst/>
                        </a:rPr>
                        <a:t>SV2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53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</a:rPr>
                        <a:t>Sông Hương</a:t>
                      </a:r>
                      <a:endParaRPr lang="vi-VN" sz="5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5400" dirty="0" smtClean="0">
                          <a:solidFill>
                            <a:srgbClr val="00B050"/>
                          </a:solidFill>
                          <a:effectLst/>
                        </a:rPr>
                        <a:t>     </a:t>
                      </a:r>
                      <a:r>
                        <a:rPr lang="en-US" sz="5400" dirty="0" err="1" smtClean="0">
                          <a:solidFill>
                            <a:srgbClr val="00B050"/>
                          </a:solidFill>
                          <a:effectLst/>
                        </a:rPr>
                        <a:t>đẹp</a:t>
                      </a:r>
                      <a:endParaRPr lang="vi-VN" sz="5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solidFill>
                            <a:srgbClr val="FF0000"/>
                          </a:solidFill>
                          <a:effectLst/>
                        </a:rPr>
                        <a:t>như</a:t>
                      </a:r>
                      <a:endParaRPr lang="vi-VN" sz="5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</a:rPr>
                        <a:t>một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bức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tranh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phong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cảnh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nhiều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màu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sắc</a:t>
                      </a:r>
                      <a:r>
                        <a:rPr lang="en-US" sz="5400" dirty="0">
                          <a:effectLst/>
                        </a:rPr>
                        <a:t>.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1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effectLst/>
                        </a:rPr>
                        <a:t>  </a:t>
                      </a:r>
                      <a:r>
                        <a:rPr lang="en-US" sz="5400" dirty="0" err="1" smtClean="0">
                          <a:effectLst/>
                        </a:rPr>
                        <a:t>Hương</a:t>
                      </a:r>
                      <a:r>
                        <a:rPr lang="en-US" sz="5400" dirty="0" smtClean="0">
                          <a:effectLst/>
                        </a:rPr>
                        <a:t> </a:t>
                      </a:r>
                      <a:r>
                        <a:rPr lang="vi-VN" sz="5400" dirty="0" smtClean="0">
                          <a:effectLst/>
                        </a:rPr>
                        <a:t>Giang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solidFill>
                            <a:srgbClr val="00B050"/>
                          </a:solidFill>
                          <a:effectLst/>
                        </a:rPr>
                        <a:t>ửng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0B050"/>
                          </a:solidFill>
                          <a:effectLst/>
                        </a:rPr>
                        <a:t>hồng</a:t>
                      </a:r>
                      <a:endParaRPr lang="vi-VN" sz="5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solidFill>
                            <a:srgbClr val="FF0000"/>
                          </a:solidFill>
                          <a:effectLst/>
                        </a:rPr>
                        <a:t>như</a:t>
                      </a:r>
                      <a:endParaRPr lang="vi-VN" sz="5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</a:rPr>
                        <a:t>một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dải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lụa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đào</a:t>
                      </a:r>
                      <a:r>
                        <a:rPr lang="en-US" sz="5400" dirty="0">
                          <a:effectLst/>
                        </a:rPr>
                        <a:t>.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32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dòng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sông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B050"/>
                          </a:solidFill>
                          <a:effectLst/>
                        </a:rPr>
                        <a:t>lung </a:t>
                      </a:r>
                      <a:r>
                        <a:rPr lang="en-US" sz="5400" dirty="0" err="1">
                          <a:solidFill>
                            <a:srgbClr val="00B050"/>
                          </a:solidFill>
                          <a:effectLst/>
                        </a:rPr>
                        <a:t>linh</a:t>
                      </a:r>
                      <a:endParaRPr lang="vi-VN" sz="5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5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endParaRPr lang="vi-VN" sz="5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</a:rPr>
                        <a:t>một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đường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trăng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dát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vàng</a:t>
                      </a:r>
                      <a:r>
                        <a:rPr lang="en-US" sz="5400" dirty="0">
                          <a:effectLst/>
                        </a:rPr>
                        <a:t>.</a:t>
                      </a:r>
                      <a:endParaRPr lang="vi-VN" sz="5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19100"/>
            <a:ext cx="11168840" cy="2661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1192" y="2551212"/>
            <a:ext cx="14113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200" dirty="0"/>
              <a:t>+ Quê </a:t>
            </a:r>
            <a:r>
              <a:rPr lang="vi-VN" sz="7200" dirty="0" smtClean="0"/>
              <a:t>có </a:t>
            </a:r>
            <a:r>
              <a:rPr lang="vi-VN" sz="7200" dirty="0"/>
              <a:t>sử dụng hình </a:t>
            </a:r>
            <a:r>
              <a:rPr lang="nl-NL" sz="7200" dirty="0"/>
              <a:t>em có những cảnh đẹp nào ? Em thích nhất cảnh đẹp nào ? </a:t>
            </a:r>
            <a:endParaRPr lang="vi-VN" sz="7200" dirty="0"/>
          </a:p>
          <a:p>
            <a:r>
              <a:rPr lang="nl-NL" sz="7200" dirty="0"/>
              <a:t>+ Hãy nói 1-2 câu văn về cảnh đẹp đó</a:t>
            </a:r>
            <a:r>
              <a:rPr lang="vi-VN" sz="7200" dirty="0"/>
              <a:t> </a:t>
            </a:r>
            <a:r>
              <a:rPr lang="vi-VN" sz="7200" dirty="0" smtClean="0"/>
              <a:t>ảnh </a:t>
            </a:r>
            <a:r>
              <a:rPr lang="vi-VN" sz="7200" dirty="0"/>
              <a:t>so sánh</a:t>
            </a:r>
            <a:r>
              <a:rPr lang="nl-NL" sz="7200" dirty="0" smtClean="0"/>
              <a:t>.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7489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15425" y="0"/>
            <a:ext cx="10287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01771" y="1378559"/>
            <a:ext cx="13053448" cy="8229600"/>
            <a:chOff x="46194" y="735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46194" y="735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530515">
            <a:off x="891065" y="277433"/>
            <a:ext cx="2303390" cy="21191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77737">
            <a:off x="13763336" y="1477697"/>
            <a:ext cx="3086833" cy="9877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41910">
            <a:off x="1774440" y="8261775"/>
            <a:ext cx="2003894" cy="1685775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47BD2784-2AAE-543B-5DCF-D87C125C4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44600" y="4370135"/>
            <a:ext cx="4049212" cy="56533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251BE6-35EB-C4BA-322B-AAEF015B91C1}"/>
              </a:ext>
            </a:extLst>
          </p:cNvPr>
          <p:cNvSpPr txBox="1"/>
          <p:nvPr/>
        </p:nvSpPr>
        <p:spPr>
          <a:xfrm>
            <a:off x="3670437" y="3689608"/>
            <a:ext cx="1088997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BÀI ĐỌC </a:t>
            </a: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2: SÔNG HƯƠNG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xmlns="" id="{2A3FFF0A-1372-F9F6-5FBF-88649C644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8677011">
            <a:off x="-313609" y="3271798"/>
            <a:ext cx="4231593" cy="331202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D4DFA458-AD6E-CD9A-C330-1026C0BB87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58520" y="263516"/>
            <a:ext cx="2467519" cy="333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15425" y="0"/>
            <a:ext cx="10287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38190" y="1350618"/>
            <a:ext cx="15789850" cy="8229600"/>
            <a:chOff x="46194" y="735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46194" y="735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530515">
            <a:off x="-48815" y="318999"/>
            <a:ext cx="2303390" cy="21191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77737">
            <a:off x="15093297" y="1950095"/>
            <a:ext cx="3086833" cy="987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251BE6-35EB-C4BA-322B-AAEF015B91C1}"/>
              </a:ext>
            </a:extLst>
          </p:cNvPr>
          <p:cNvSpPr txBox="1"/>
          <p:nvPr/>
        </p:nvSpPr>
        <p:spPr>
          <a:xfrm>
            <a:off x="4033687" y="1819444"/>
            <a:ext cx="10889975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ED0D44D2-A88D-BB61-AE3B-BE9F6382B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34540" y="6260668"/>
            <a:ext cx="4140679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B3842FB8-EF42-2E2B-B132-C919BAB621B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285938" y="7251134"/>
            <a:ext cx="3865439" cy="3314614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BBEAD70D-4462-D443-3592-76C025FD6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530515">
            <a:off x="1328786" y="3160538"/>
            <a:ext cx="1745934" cy="1606259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FBB68B83-7E85-DD6A-C06B-8DA5C6363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872625">
            <a:off x="15662886" y="3426918"/>
            <a:ext cx="1745934" cy="16062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66933" y="3966766"/>
            <a:ext cx="9705932" cy="2776934"/>
          </a:xfrm>
          <a:prstGeom prst="roundRect">
            <a:avLst/>
          </a:prstGeom>
          <a:ln>
            <a:solidFill>
              <a:srgbClr val="A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bài sau: bài viết 2 : Cảnh đẹp non sông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35106" y="0"/>
            <a:ext cx="10287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0600" y="1526714"/>
            <a:ext cx="16230600" cy="7233571"/>
            <a:chOff x="0" y="0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27140" y="7253050"/>
            <a:ext cx="3240475" cy="26774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88572" y="3301132"/>
            <a:ext cx="12144895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spc="-26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0C63DCBA-CBD9-EB01-03B6-8A09CD35D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704910" flipH="1">
            <a:off x="510395" y="7359415"/>
            <a:ext cx="2139511" cy="2801741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510209C0-50F4-E724-16D4-46FBE36B4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184926" flipH="1">
            <a:off x="15334810" y="988575"/>
            <a:ext cx="2670850" cy="290704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4B8E6004-49F5-1668-6B66-9BFAF0A4A58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1674934">
            <a:off x="828867" y="57599"/>
            <a:ext cx="3193943" cy="42943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E0A483-5404-3A83-69F1-D45A185919C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8058" y="940351"/>
            <a:ext cx="1234402" cy="11727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AFF8D9-3515-CF2D-9816-9611C31D09D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692641" y="5496480"/>
            <a:ext cx="1234402" cy="1172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CB944DD-4E33-4E8C-BA40-BAD4E998752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25033" y="8411217"/>
            <a:ext cx="1234402" cy="117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9525000" cy="95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"/>
            <a:ext cx="17782860" cy="99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3C02CE91-71E2-0EF1-25EE-A7537D8A4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072465"/>
            <a:ext cx="15983083" cy="753825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FC565E8-9428-D86F-7484-30C46459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227580" y="6653628"/>
            <a:ext cx="4001521" cy="355635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55185" y="7252855"/>
            <a:ext cx="5510114" cy="3009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3148384" y="2046283"/>
            <a:ext cx="12185073" cy="356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marR="0" indent="-6858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 </a:t>
            </a:r>
            <a:r>
              <a:rPr lang="en-US" sz="5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trầm lắng, nhẹ nhàng phù hợp với cảm xúc chủ đạo của văn bản</a:t>
            </a:r>
            <a:r>
              <a:rPr lang="nl-NL" sz="50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FC565E8-9428-D86F-7484-30C464598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48817" y="7931994"/>
            <a:ext cx="2579647" cy="229266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35742">
            <a:off x="14698739" y="248311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55185" y="7252855"/>
            <a:ext cx="5510114" cy="3009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42D674-1A60-E272-652B-9BD035AE9968}"/>
              </a:ext>
            </a:extLst>
          </p:cNvPr>
          <p:cNvSpPr txBox="1"/>
          <p:nvPr/>
        </p:nvSpPr>
        <p:spPr>
          <a:xfrm>
            <a:off x="1371600" y="570864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8" y="3086598"/>
            <a:ext cx="10921610" cy="27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0C08C0-924C-11E6-26F3-2B93CDFE3EBC}"/>
              </a:ext>
            </a:extLst>
          </p:cNvPr>
          <p:cNvSpPr txBox="1"/>
          <p:nvPr/>
        </p:nvSpPr>
        <p:spPr>
          <a:xfrm>
            <a:off x="1447800" y="2446374"/>
            <a:ext cx="12277922" cy="50521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Chú ý đọc đúng thanh điệu của tiếng.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Ngắt nghỉ chính xác, giọng đọc nhẹ nhàng tình cảm.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43824D-363A-5E15-6600-A8AA8D5B61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96707">
            <a:off x="16353791" y="4610100"/>
            <a:ext cx="1717964" cy="1717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C9EF164-6BB0-7063-11C7-F67EE9B121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35742">
            <a:off x="14077791" y="2701504"/>
            <a:ext cx="1562419" cy="120696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8506A5E-68DB-B0BA-2F68-BB7CDAABB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55185" y="7252855"/>
            <a:ext cx="5510114" cy="30099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85D4B0-9FCF-D07F-F91A-F9B62DA8A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49419" y="-1959606"/>
            <a:ext cx="6084732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42D674-1A60-E272-652B-9BD035AE9968}"/>
              </a:ext>
            </a:extLst>
          </p:cNvPr>
          <p:cNvSpPr txBox="1"/>
          <p:nvPr/>
        </p:nvSpPr>
        <p:spPr>
          <a:xfrm>
            <a:off x="1066800" y="7239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đọc bài 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079F14C2-5F50-396C-FAC0-D361DC65A1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582148" y="6147955"/>
            <a:ext cx="4287147" cy="408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088" y="679004"/>
            <a:ext cx="15913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9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603</Words>
  <Application>Microsoft Office PowerPoint</Application>
  <PresentationFormat>Custom</PresentationFormat>
  <Paragraphs>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Wingdings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Colorful Creative Fun Quiz Presentation</dc:title>
  <dc:creator>Admin</dc:creator>
  <cp:lastModifiedBy>ADMIN</cp:lastModifiedBy>
  <cp:revision>57</cp:revision>
  <dcterms:created xsi:type="dcterms:W3CDTF">2006-08-16T00:00:00Z</dcterms:created>
  <dcterms:modified xsi:type="dcterms:W3CDTF">2026-01-13T23:24:35Z</dcterms:modified>
  <dc:identifier>DAFHfONnmPM</dc:identifier>
</cp:coreProperties>
</file>