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427" r:id="rId2"/>
    <p:sldId id="430" r:id="rId3"/>
    <p:sldId id="432" r:id="rId4"/>
    <p:sldId id="444" r:id="rId5"/>
    <p:sldId id="445" r:id="rId6"/>
    <p:sldId id="446" r:id="rId7"/>
    <p:sldId id="447" r:id="rId8"/>
    <p:sldId id="448" r:id="rId9"/>
    <p:sldId id="431" r:id="rId10"/>
  </p:sldIdLst>
  <p:sldSz cx="16276638" cy="9144000"/>
  <p:notesSz cx="6858000" cy="9144000"/>
  <p:custDataLst>
    <p:tags r:id="rId1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717550" indent="-26035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436688" indent="-5222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2154238" indent="-7826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873375" indent="-10445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CC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9274" autoAdjust="0"/>
  </p:normalViewPr>
  <p:slideViewPr>
    <p:cSldViewPr>
      <p:cViewPr>
        <p:scale>
          <a:sx n="126" d="100"/>
          <a:sy n="126" d="100"/>
        </p:scale>
        <p:origin x="-2218" y="-2155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609F6C6D-EB5B-49AD-BD18-60B67E4146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968A1-13AB-43C0-B8AD-757D6566FA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8074B-2B98-44D5-B97E-D8B0B9159E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F48A4-A465-4481-A939-F4DCBC4BC8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08518-805D-4510-A0A4-597829F49F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88E82-B2BD-4DF5-BB0E-A98950BB3D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B3857-7156-4AE6-87EC-3EF070D1DC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45437-CBAC-4B80-8FD7-4EFD69AB15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D1629-4F39-4F93-938A-042E8A4137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7275D-AE51-4D17-BA89-E12CD5BE2B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065E2-B072-41C1-BD41-E92448289A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9A698-E1DE-4681-AC89-1FD02C2FC2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4388" y="366713"/>
            <a:ext cx="1464786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4388" y="2133600"/>
            <a:ext cx="14647862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4388" y="8326438"/>
            <a:ext cx="3797300" cy="635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013" y="8326438"/>
            <a:ext cx="5154612" cy="635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50" y="8326438"/>
            <a:ext cx="3797300" cy="635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cs typeface="+mn-cs"/>
              </a:defRPr>
            </a:lvl1pPr>
          </a:lstStyle>
          <a:p>
            <a:pPr>
              <a:defRPr/>
            </a:pPr>
            <a:fld id="{748DCB1D-180B-459E-A13C-BF78B27373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Khoi%20dong/Cau%201.pptx" TargetMode="External"/><Relationship Id="rId3" Type="http://schemas.openxmlformats.org/officeDocument/2006/relationships/image" Target="../media/image7.jpeg"/><Relationship Id="rId7" Type="http://schemas.openxmlformats.org/officeDocument/2006/relationships/hyperlink" Target="Khoi%20dong/Cau%202.pptx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Khoi%20dong/Cau%203.pptx" TargetMode="External"/><Relationship Id="rId5" Type="http://schemas.openxmlformats.org/officeDocument/2006/relationships/image" Target="../media/image9.tiff"/><Relationship Id="rId4" Type="http://schemas.openxmlformats.org/officeDocument/2006/relationships/image" Target="../media/image8.tiff"/><Relationship Id="rId9" Type="http://schemas.openxmlformats.org/officeDocument/2006/relationships/hyperlink" Target="Khoi%20dong/Cau%204.ppt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/>
          <p:cNvSpPr txBox="1">
            <a:spLocks noChangeArrowheads="1"/>
          </p:cNvSpPr>
          <p:nvPr/>
        </p:nvSpPr>
        <p:spPr bwMode="auto">
          <a:xfrm>
            <a:off x="3197225" y="266700"/>
            <a:ext cx="10037763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3689" tIns="71844" rIns="143689" bIns="718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025" y="990600"/>
            <a:ext cx="5986463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3113" y="1128713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747713" y="3962400"/>
            <a:ext cx="13868400" cy="2468563"/>
          </a:xfrm>
          <a:prstGeom prst="rect">
            <a:avLst/>
          </a:prstGeom>
          <a:noFill/>
          <a:ln>
            <a:noFill/>
          </a:ln>
          <a:effectLst/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13: CÁC BỘ PHẬN CỦA ĐỘNG VẬT VÀ CHỨC NĂNG CỦA CHÚNG (T3)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2" name="Text Box 18"/>
          <p:cNvSpPr txBox="1">
            <a:spLocks noChangeArrowheads="1"/>
          </p:cNvSpPr>
          <p:nvPr/>
        </p:nvSpPr>
        <p:spPr bwMode="auto">
          <a:xfrm>
            <a:off x="4084638" y="8107363"/>
            <a:ext cx="71008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3689" tIns="71844" rIns="143689" bIns="71844">
            <a:spAutoFit/>
          </a:bodyPr>
          <a:lstStyle/>
          <a:p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Giáo viên:……………………………………</a:t>
            </a:r>
          </a:p>
          <a:p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14343" name="Picture 22" descr="bd21315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9538" y="6480175"/>
            <a:ext cx="5616575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90713" y="1703388"/>
            <a:ext cx="12145962" cy="1992312"/>
          </a:xfrm>
          <a:prstGeom prst="rect">
            <a:avLst/>
          </a:prstGeom>
          <a:noFill/>
          <a:ln>
            <a:noFill/>
          </a:ln>
          <a:effectLst/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VỀ DỰ GIỜ THĂM LỚP</a:t>
            </a:r>
          </a:p>
        </p:txBody>
      </p:sp>
      <p:pic>
        <p:nvPicPr>
          <p:cNvPr id="14345" name="Picture 7" descr="BƯỚM 5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9961410">
            <a:off x="13947775" y="388938"/>
            <a:ext cx="1196975" cy="156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8" descr="animal-14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417220" flipH="1">
            <a:off x="2328863" y="6921500"/>
            <a:ext cx="111125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" y="0"/>
            <a:ext cx="16276638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21"/>
          <p:cNvPicPr>
            <a:picLocks noChangeAspect="1"/>
          </p:cNvPicPr>
          <p:nvPr/>
        </p:nvPicPr>
        <p:blipFill>
          <a:blip r:embed="rId4"/>
          <a:srcRect l="4021" t="2522" r="4266" b="4369"/>
          <a:stretch>
            <a:fillRect/>
          </a:stretch>
        </p:blipFill>
        <p:spPr bwMode="auto">
          <a:xfrm>
            <a:off x="5122863" y="1435100"/>
            <a:ext cx="5940425" cy="5932488"/>
          </a:xfrm>
          <a:prstGeom prst="rect">
            <a:avLst/>
          </a:prstGeom>
          <a:noFill/>
          <a:ln w="47625">
            <a:solidFill>
              <a:srgbClr val="66C4E8"/>
            </a:solidFill>
            <a:miter lim="800000"/>
            <a:headEnd/>
            <a:tailEnd/>
          </a:ln>
        </p:spPr>
      </p:pic>
      <p:sp>
        <p:nvSpPr>
          <p:cNvPr id="23" name="Star: 32 Points 3"/>
          <p:cNvSpPr>
            <a:spLocks noChangeAspect="1"/>
          </p:cNvSpPr>
          <p:nvPr/>
        </p:nvSpPr>
        <p:spPr>
          <a:xfrm>
            <a:off x="5935663" y="2192338"/>
            <a:ext cx="4432300" cy="4427537"/>
          </a:xfrm>
          <a:prstGeom prst="star32">
            <a:avLst>
              <a:gd name="adj" fmla="val 11198"/>
            </a:avLst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4" name="Star: 32 Points 42"/>
          <p:cNvSpPr>
            <a:spLocks noChangeAspect="1"/>
          </p:cNvSpPr>
          <p:nvPr/>
        </p:nvSpPr>
        <p:spPr>
          <a:xfrm>
            <a:off x="6003925" y="2192338"/>
            <a:ext cx="4156075" cy="4151312"/>
          </a:xfrm>
          <a:prstGeom prst="star32">
            <a:avLst>
              <a:gd name="adj" fmla="val 11198"/>
            </a:avLst>
          </a:prstGeom>
          <a:noFill/>
          <a:ln>
            <a:solidFill>
              <a:srgbClr val="51C7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anchor="ctr"/>
          <a:lstStyle/>
          <a:p>
            <a:pPr algn="ctr" eaLnBrk="0" hangingPunct="0">
              <a:defRPr/>
            </a:pPr>
            <a:endParaRPr lang="en-US"/>
          </a:p>
        </p:txBody>
      </p:sp>
      <p:pic>
        <p:nvPicPr>
          <p:cNvPr id="15366" name="Picture 2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8663" y="263525"/>
            <a:ext cx="1577975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Plaque 25">
            <a:hlinkClick r:id="rId6" action="ppaction://hlinkpres?slideindex=1&amp;slidetitle="/>
          </p:cNvPr>
          <p:cNvSpPr/>
          <p:nvPr/>
        </p:nvSpPr>
        <p:spPr>
          <a:xfrm>
            <a:off x="12253913" y="3505200"/>
            <a:ext cx="3276600" cy="9144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3600" b="1" dirty="0" err="1">
                <a:solidFill>
                  <a:srgbClr val="FF0000"/>
                </a:solidFill>
              </a:rPr>
              <a:t>Câu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hỏi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số</a:t>
            </a:r>
            <a:r>
              <a:rPr lang="en-US" sz="3600" b="1" dirty="0">
                <a:solidFill>
                  <a:srgbClr val="FF0000"/>
                </a:solidFill>
              </a:rPr>
              <a:t> 3</a:t>
            </a:r>
          </a:p>
        </p:txBody>
      </p:sp>
      <p:sp>
        <p:nvSpPr>
          <p:cNvPr id="27" name="Plaque 26">
            <a:hlinkClick r:id="rId7" action="ppaction://hlinkpres?slideindex=1&amp;slidetitle="/>
          </p:cNvPr>
          <p:cNvSpPr/>
          <p:nvPr/>
        </p:nvSpPr>
        <p:spPr>
          <a:xfrm>
            <a:off x="12253913" y="4724400"/>
            <a:ext cx="3276600" cy="9144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3600" b="1">
                <a:solidFill>
                  <a:srgbClr val="FF0000"/>
                </a:solidFill>
              </a:rPr>
              <a:t>Câu hỏi số 2</a:t>
            </a:r>
          </a:p>
        </p:txBody>
      </p:sp>
      <p:sp>
        <p:nvSpPr>
          <p:cNvPr id="28" name="Plaque 27">
            <a:hlinkClick r:id="rId8" action="ppaction://hlinkpres?slideindex=1&amp;slidetitle="/>
          </p:cNvPr>
          <p:cNvSpPr/>
          <p:nvPr/>
        </p:nvSpPr>
        <p:spPr>
          <a:xfrm>
            <a:off x="12253913" y="5867400"/>
            <a:ext cx="3276600" cy="9144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3600" b="1">
                <a:solidFill>
                  <a:srgbClr val="FF0000"/>
                </a:solidFill>
              </a:rPr>
              <a:t>Câu hỏi số 1</a:t>
            </a:r>
          </a:p>
        </p:txBody>
      </p:sp>
      <p:sp>
        <p:nvSpPr>
          <p:cNvPr id="29" name="Plaque 28">
            <a:hlinkClick r:id="rId9" action="ppaction://hlinkpres?slideindex=1&amp;slidetitle="/>
          </p:cNvPr>
          <p:cNvSpPr/>
          <p:nvPr/>
        </p:nvSpPr>
        <p:spPr>
          <a:xfrm>
            <a:off x="12253913" y="2362200"/>
            <a:ext cx="3276600" cy="9144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3600" b="1" dirty="0" err="1">
                <a:solidFill>
                  <a:srgbClr val="FF0000"/>
                </a:solidFill>
              </a:rPr>
              <a:t>Câu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hỏi</a:t>
            </a:r>
            <a:r>
              <a:rPr lang="en-US" sz="3600" b="1">
                <a:solidFill>
                  <a:srgbClr val="FF0000"/>
                </a:solidFill>
              </a:rPr>
              <a:t> số</a:t>
            </a:r>
            <a:r>
              <a:rPr lang="en-US" sz="3600" b="1" dirty="0">
                <a:solidFill>
                  <a:srgbClr val="FF0000"/>
                </a:solidFill>
              </a:rPr>
              <a:t> 4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6" dur="7867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21600000">
                                      <p:cBhvr>
                                        <p:cTn id="8" dur="24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5"/>
          <p:cNvGrpSpPr>
            <a:grpSpLocks/>
          </p:cNvGrpSpPr>
          <p:nvPr/>
        </p:nvGrpSpPr>
        <p:grpSpPr bwMode="auto">
          <a:xfrm>
            <a:off x="5211763" y="103188"/>
            <a:ext cx="4919662" cy="995362"/>
            <a:chOff x="5063633" y="164812"/>
            <a:chExt cx="4836715" cy="994830"/>
          </a:xfrm>
        </p:grpSpPr>
        <p:grpSp>
          <p:nvGrpSpPr>
            <p:cNvPr id="16391" name="Group 26"/>
            <p:cNvGrpSpPr>
              <a:grpSpLocks/>
            </p:cNvGrpSpPr>
            <p:nvPr/>
          </p:nvGrpSpPr>
          <p:grpSpPr bwMode="auto">
            <a:xfrm>
              <a:off x="5063633" y="164812"/>
              <a:ext cx="4836715" cy="994830"/>
              <a:chOff x="5063633" y="164812"/>
              <a:chExt cx="4836715" cy="994830"/>
            </a:xfrm>
          </p:grpSpPr>
          <p:sp>
            <p:nvSpPr>
              <p:cNvPr id="16393" name="TextBox 28"/>
              <p:cNvSpPr txBox="1">
                <a:spLocks noChangeArrowheads="1"/>
              </p:cNvSpPr>
              <p:nvPr/>
            </p:nvSpPr>
            <p:spPr bwMode="auto">
              <a:xfrm>
                <a:off x="5063633" y="164812"/>
                <a:ext cx="181043" cy="5489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394" name="TextBox 29"/>
              <p:cNvSpPr txBox="1">
                <a:spLocks noChangeArrowheads="1"/>
              </p:cNvSpPr>
              <p:nvPr/>
            </p:nvSpPr>
            <p:spPr bwMode="auto">
              <a:xfrm>
                <a:off x="5993302" y="636422"/>
                <a:ext cx="3907046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661" y="1135843"/>
              <a:ext cx="359593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987425" y="1725613"/>
            <a:ext cx="14325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nl-NL" sz="36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Phân loại động vật.</a:t>
            </a:r>
            <a:endParaRPr lang="en-US" sz="3600" b="1" u="sng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1204913" y="1096963"/>
            <a:ext cx="13258800" cy="576262"/>
          </a:xfrm>
          <a:prstGeom prst="rect">
            <a:avLst/>
          </a:prstGeom>
          <a:noFill/>
          <a:ln>
            <a:noFill/>
          </a:ln>
          <a:effectLst/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13: CÁC BỘ PHẬN CỦA ĐỘNG VẬT VÀ CHỨC NĂNG CỦA CHÚNG 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(T3)</a:t>
            </a:r>
            <a:endParaRPr 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973138" y="2457450"/>
            <a:ext cx="14325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nl-NL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 loại động vật dựa trên lớp bao phủ cơ thể và cách di chuyển của các con vật trong các hình sau: (Nhóm 4).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 r="2438"/>
          <a:stretch>
            <a:fillRect/>
          </a:stretch>
        </p:blipFill>
        <p:spPr bwMode="auto">
          <a:xfrm>
            <a:off x="3719513" y="3640138"/>
            <a:ext cx="8610600" cy="538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Group 25"/>
          <p:cNvGrpSpPr>
            <a:grpSpLocks/>
          </p:cNvGrpSpPr>
          <p:nvPr/>
        </p:nvGrpSpPr>
        <p:grpSpPr bwMode="auto">
          <a:xfrm>
            <a:off x="5211763" y="103188"/>
            <a:ext cx="4919662" cy="995362"/>
            <a:chOff x="5063633" y="164812"/>
            <a:chExt cx="4836715" cy="994830"/>
          </a:xfrm>
        </p:grpSpPr>
        <p:grpSp>
          <p:nvGrpSpPr>
            <p:cNvPr id="17497" name="Group 26"/>
            <p:cNvGrpSpPr>
              <a:grpSpLocks/>
            </p:cNvGrpSpPr>
            <p:nvPr/>
          </p:nvGrpSpPr>
          <p:grpSpPr bwMode="auto">
            <a:xfrm>
              <a:off x="5063633" y="164812"/>
              <a:ext cx="4836715" cy="994830"/>
              <a:chOff x="5063633" y="164812"/>
              <a:chExt cx="4836715" cy="994830"/>
            </a:xfrm>
          </p:grpSpPr>
          <p:sp>
            <p:nvSpPr>
              <p:cNvPr id="17499" name="TextBox 28"/>
              <p:cNvSpPr txBox="1">
                <a:spLocks noChangeArrowheads="1"/>
              </p:cNvSpPr>
              <p:nvPr/>
            </p:nvSpPr>
            <p:spPr bwMode="auto">
              <a:xfrm>
                <a:off x="5063633" y="164812"/>
                <a:ext cx="181043" cy="5489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500" name="TextBox 29"/>
              <p:cNvSpPr txBox="1">
                <a:spLocks noChangeArrowheads="1"/>
              </p:cNvSpPr>
              <p:nvPr/>
            </p:nvSpPr>
            <p:spPr bwMode="auto">
              <a:xfrm>
                <a:off x="5993302" y="636422"/>
                <a:ext cx="3907046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661" y="1135843"/>
              <a:ext cx="359593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410" name="Rectangle 9"/>
          <p:cNvSpPr>
            <a:spLocks noChangeArrowheads="1"/>
          </p:cNvSpPr>
          <p:nvPr/>
        </p:nvSpPr>
        <p:spPr bwMode="auto">
          <a:xfrm>
            <a:off x="987425" y="1593850"/>
            <a:ext cx="14325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nl-NL" sz="36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Phân loại động vật.</a:t>
            </a:r>
            <a:endParaRPr lang="en-US" sz="3600" b="1" u="sng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1204913" y="1096963"/>
            <a:ext cx="13258800" cy="576262"/>
          </a:xfrm>
          <a:prstGeom prst="rect">
            <a:avLst/>
          </a:prstGeom>
          <a:noFill/>
          <a:ln>
            <a:noFill/>
          </a:ln>
          <a:effectLst/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13: CÁC BỘ PHẬN CỦA ĐỘNG VẬT VÀ CHỨC NĂNG CỦA CHÚNG 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(T3)</a:t>
            </a:r>
            <a:endParaRPr 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17412" name="Rectangle 12"/>
          <p:cNvSpPr>
            <a:spLocks noChangeArrowheads="1"/>
          </p:cNvSpPr>
          <p:nvPr/>
        </p:nvSpPr>
        <p:spPr bwMode="auto">
          <a:xfrm>
            <a:off x="987425" y="2192338"/>
            <a:ext cx="14325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nl-NL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 loại động vật dựa trên lớp bao phủ cơ thể và cách di chuyển của các con vật trong các hình sau: (Nhóm 4).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87425" y="3470275"/>
          <a:ext cx="14770360" cy="53035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642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52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637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890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661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endParaRPr lang="en-US" sz="36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36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36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36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36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bao</a:t>
                      </a:r>
                      <a:r>
                        <a:rPr lang="en-US" sz="36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phủ</a:t>
                      </a:r>
                      <a:r>
                        <a:rPr lang="en-US" sz="36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36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endParaRPr lang="en-US" sz="36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36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 </a:t>
                      </a:r>
                      <a:r>
                        <a:rPr lang="en-US" sz="36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endParaRPr lang="en-US" sz="36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021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021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021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021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021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021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2021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2021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2021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652713" y="3990975"/>
            <a:ext cx="4876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Con cá rô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529513" y="4046538"/>
            <a:ext cx="4724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Vảy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2253913" y="3990975"/>
            <a:ext cx="3505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Bơi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566988" y="4559300"/>
            <a:ext cx="4876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Con bò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480300" y="4575175"/>
            <a:ext cx="47736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Lông mao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2250738" y="4554538"/>
            <a:ext cx="3508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574925" y="5149850"/>
            <a:ext cx="4876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Con tôm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527925" y="5146675"/>
            <a:ext cx="47704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Vỏ cứng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2312650" y="5068888"/>
            <a:ext cx="3454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Bơi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613025" y="5662613"/>
            <a:ext cx="48768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Con chim đại bàng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7489825" y="5607050"/>
            <a:ext cx="48148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Lông vũ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2250738" y="5622925"/>
            <a:ext cx="3508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Bay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2618477" y="6174555"/>
            <a:ext cx="48450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Con ghẹ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7480300" y="6080125"/>
            <a:ext cx="47704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Vỏ cứng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12244388" y="6146800"/>
            <a:ext cx="35147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Bơi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2628900" y="6640513"/>
            <a:ext cx="4876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Con hổ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7524750" y="6680200"/>
            <a:ext cx="4876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Lông mao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12249150" y="6654800"/>
            <a:ext cx="35433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2609850" y="7142163"/>
            <a:ext cx="4876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Con gà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7475538" y="7170738"/>
            <a:ext cx="4775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Lông vũ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12287250" y="7107238"/>
            <a:ext cx="35433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2609850" y="7718425"/>
            <a:ext cx="48418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Con rắn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7494588" y="7686675"/>
            <a:ext cx="47799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Vảy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12244388" y="7662863"/>
            <a:ext cx="35433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Bò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2609850" y="8218488"/>
            <a:ext cx="48958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Con chim sẻ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7537450" y="8166100"/>
            <a:ext cx="47752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Lông vũ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12218988" y="8180388"/>
            <a:ext cx="3508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Bay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Group 25"/>
          <p:cNvGrpSpPr>
            <a:grpSpLocks/>
          </p:cNvGrpSpPr>
          <p:nvPr/>
        </p:nvGrpSpPr>
        <p:grpSpPr bwMode="auto">
          <a:xfrm>
            <a:off x="5211763" y="103188"/>
            <a:ext cx="4919662" cy="995362"/>
            <a:chOff x="5063633" y="164812"/>
            <a:chExt cx="4836715" cy="994830"/>
          </a:xfrm>
        </p:grpSpPr>
        <p:grpSp>
          <p:nvGrpSpPr>
            <p:cNvPr id="18460" name="Group 26"/>
            <p:cNvGrpSpPr>
              <a:grpSpLocks/>
            </p:cNvGrpSpPr>
            <p:nvPr/>
          </p:nvGrpSpPr>
          <p:grpSpPr bwMode="auto">
            <a:xfrm>
              <a:off x="5063633" y="164812"/>
              <a:ext cx="4836715" cy="994830"/>
              <a:chOff x="5063633" y="164812"/>
              <a:chExt cx="4836715" cy="994830"/>
            </a:xfrm>
          </p:grpSpPr>
          <p:sp>
            <p:nvSpPr>
              <p:cNvPr id="18462" name="TextBox 28"/>
              <p:cNvSpPr txBox="1">
                <a:spLocks noChangeArrowheads="1"/>
              </p:cNvSpPr>
              <p:nvPr/>
            </p:nvSpPr>
            <p:spPr bwMode="auto">
              <a:xfrm>
                <a:off x="5063633" y="164812"/>
                <a:ext cx="181043" cy="5489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463" name="TextBox 29"/>
              <p:cNvSpPr txBox="1">
                <a:spLocks noChangeArrowheads="1"/>
              </p:cNvSpPr>
              <p:nvPr/>
            </p:nvSpPr>
            <p:spPr bwMode="auto">
              <a:xfrm>
                <a:off x="5993302" y="636422"/>
                <a:ext cx="3907046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661" y="1135843"/>
              <a:ext cx="359593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434" name="Rectangle 9"/>
          <p:cNvSpPr>
            <a:spLocks noChangeArrowheads="1"/>
          </p:cNvSpPr>
          <p:nvPr/>
        </p:nvSpPr>
        <p:spPr bwMode="auto">
          <a:xfrm>
            <a:off x="987425" y="1725613"/>
            <a:ext cx="14325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nl-NL" sz="36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Phân loại động vật.</a:t>
            </a:r>
            <a:endParaRPr lang="en-US" sz="3600" b="1" u="sng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1204913" y="1096963"/>
            <a:ext cx="13258800" cy="576262"/>
          </a:xfrm>
          <a:prstGeom prst="rect">
            <a:avLst/>
          </a:prstGeom>
          <a:noFill/>
          <a:ln>
            <a:noFill/>
          </a:ln>
          <a:effectLst/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13: CÁC BỘ PHẬN CỦA ĐỘNG VẬT VÀ CHỨC NĂNG CỦA CHÚNG 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(T3)</a:t>
            </a:r>
            <a:endParaRPr 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18436" name="Rectangle 12"/>
          <p:cNvSpPr>
            <a:spLocks noChangeArrowheads="1"/>
          </p:cNvSpPr>
          <p:nvPr/>
        </p:nvSpPr>
        <p:spPr bwMode="auto">
          <a:xfrm>
            <a:off x="973138" y="2457450"/>
            <a:ext cx="14325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nl-NL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Xếp các </a:t>
            </a:r>
            <a:r>
              <a:rPr lang="nl-NL" sz="36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con</a:t>
            </a:r>
            <a:r>
              <a:rPr lang="nl-NL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vật trong những hình trên vào các nhóm theo gợi ý dưới đây: (Nhóm 4).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965200" y="3978275"/>
          <a:ext cx="14084557" cy="4068339"/>
        </p:xfrm>
        <a:graphic>
          <a:graphicData uri="http://schemas.openxmlformats.org/drawingml/2006/table">
            <a:tbl>
              <a:tblPr firstRow="1">
                <a:tableStyleId>{D7AC3CCA-C797-4891-BE02-D94E43425B78}</a:tableStyleId>
              </a:tblPr>
              <a:tblGrid>
                <a:gridCol w="34165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79234">
                <a:tc gridSpan="4"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bao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phủ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0100"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vỏ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cứng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vảy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lông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vũ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lông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mao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900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173163" y="6367463"/>
            <a:ext cx="33909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Con tôm, con ghẹ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598988" y="6246813"/>
            <a:ext cx="3524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Con cá rô, con rắn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8053388" y="6200775"/>
            <a:ext cx="376555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Con chim đại bàng, con gà, con chim sẻ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1871325" y="6618288"/>
            <a:ext cx="31575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Con bò, con hổ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Group 25"/>
          <p:cNvGrpSpPr>
            <a:grpSpLocks/>
          </p:cNvGrpSpPr>
          <p:nvPr/>
        </p:nvGrpSpPr>
        <p:grpSpPr bwMode="auto">
          <a:xfrm>
            <a:off x="5211763" y="103188"/>
            <a:ext cx="4919662" cy="995362"/>
            <a:chOff x="5063633" y="164812"/>
            <a:chExt cx="4836715" cy="994830"/>
          </a:xfrm>
        </p:grpSpPr>
        <p:grpSp>
          <p:nvGrpSpPr>
            <p:cNvPr id="19484" name="Group 26"/>
            <p:cNvGrpSpPr>
              <a:grpSpLocks/>
            </p:cNvGrpSpPr>
            <p:nvPr/>
          </p:nvGrpSpPr>
          <p:grpSpPr bwMode="auto">
            <a:xfrm>
              <a:off x="5063633" y="164812"/>
              <a:ext cx="4836715" cy="994830"/>
              <a:chOff x="5063633" y="164812"/>
              <a:chExt cx="4836715" cy="994830"/>
            </a:xfrm>
          </p:grpSpPr>
          <p:sp>
            <p:nvSpPr>
              <p:cNvPr id="19486" name="TextBox 28"/>
              <p:cNvSpPr txBox="1">
                <a:spLocks noChangeArrowheads="1"/>
              </p:cNvSpPr>
              <p:nvPr/>
            </p:nvSpPr>
            <p:spPr bwMode="auto">
              <a:xfrm>
                <a:off x="5063633" y="164812"/>
                <a:ext cx="181043" cy="5489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487" name="TextBox 29"/>
              <p:cNvSpPr txBox="1">
                <a:spLocks noChangeArrowheads="1"/>
              </p:cNvSpPr>
              <p:nvPr/>
            </p:nvSpPr>
            <p:spPr bwMode="auto">
              <a:xfrm>
                <a:off x="5993302" y="636422"/>
                <a:ext cx="3907046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661" y="1135843"/>
              <a:ext cx="359593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458" name="Rectangle 9"/>
          <p:cNvSpPr>
            <a:spLocks noChangeArrowheads="1"/>
          </p:cNvSpPr>
          <p:nvPr/>
        </p:nvSpPr>
        <p:spPr bwMode="auto">
          <a:xfrm>
            <a:off x="987425" y="1725613"/>
            <a:ext cx="14325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nl-NL" sz="36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Phân loại động vật.</a:t>
            </a:r>
            <a:endParaRPr lang="en-US" sz="3600" b="1" u="sng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1204913" y="1096963"/>
            <a:ext cx="13258800" cy="576262"/>
          </a:xfrm>
          <a:prstGeom prst="rect">
            <a:avLst/>
          </a:prstGeom>
          <a:noFill/>
          <a:ln>
            <a:noFill/>
          </a:ln>
          <a:effectLst/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13: CÁC BỘ PHẬN CỦA ĐỘNG VẬT VÀ CHỨC NĂNG CỦA CHÚNG (T3)</a:t>
            </a:r>
          </a:p>
        </p:txBody>
      </p:sp>
      <p:sp>
        <p:nvSpPr>
          <p:cNvPr id="19460" name="Rectangle 12"/>
          <p:cNvSpPr>
            <a:spLocks noChangeArrowheads="1"/>
          </p:cNvSpPr>
          <p:nvPr/>
        </p:nvSpPr>
        <p:spPr bwMode="auto">
          <a:xfrm>
            <a:off x="973138" y="2457450"/>
            <a:ext cx="14325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nl-NL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Xếp các con vật trong những hình trên vào các nhóm theo gợi ý dưới đây: (Nhóm 4).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074738" y="3767138"/>
          <a:ext cx="14205079" cy="4788576"/>
        </p:xfrm>
        <a:graphic>
          <a:graphicData uri="http://schemas.openxmlformats.org/drawingml/2006/table">
            <a:tbl>
              <a:tblPr firstRow="1">
                <a:tableStyleId>{D7AC3CCA-C797-4891-BE02-D94E43425B78}</a:tableStyleId>
              </a:tblPr>
              <a:tblGrid>
                <a:gridCol w="34457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20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426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046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5613">
                <a:tc gridSpan="4"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1000"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bơi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bay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619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176338" y="6802438"/>
            <a:ext cx="33909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Con bò, con hổ, con gà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595813" y="6773863"/>
            <a:ext cx="3524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Con cá rô, con ghẹ, con tôm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8175625" y="6664325"/>
            <a:ext cx="37655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Con chim đại bàng, con chim sẻ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1941175" y="6843713"/>
            <a:ext cx="31559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Con rắn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/>
          <p:cNvSpPr/>
          <p:nvPr/>
        </p:nvSpPr>
        <p:spPr>
          <a:xfrm>
            <a:off x="1941513" y="3962400"/>
            <a:ext cx="12039600" cy="3379788"/>
          </a:xfrm>
          <a:prstGeom prst="round2DiagRect">
            <a:avLst>
              <a:gd name="adj1" fmla="val 35337"/>
              <a:gd name="adj2" fmla="val 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grpSp>
        <p:nvGrpSpPr>
          <p:cNvPr id="20482" name="Group 25"/>
          <p:cNvGrpSpPr>
            <a:grpSpLocks/>
          </p:cNvGrpSpPr>
          <p:nvPr/>
        </p:nvGrpSpPr>
        <p:grpSpPr bwMode="auto">
          <a:xfrm>
            <a:off x="5211763" y="103188"/>
            <a:ext cx="4919662" cy="995362"/>
            <a:chOff x="5063633" y="164812"/>
            <a:chExt cx="4836715" cy="994830"/>
          </a:xfrm>
        </p:grpSpPr>
        <p:grpSp>
          <p:nvGrpSpPr>
            <p:cNvPr id="20486" name="Group 26"/>
            <p:cNvGrpSpPr>
              <a:grpSpLocks/>
            </p:cNvGrpSpPr>
            <p:nvPr/>
          </p:nvGrpSpPr>
          <p:grpSpPr bwMode="auto">
            <a:xfrm>
              <a:off x="5063633" y="164812"/>
              <a:ext cx="4836715" cy="994830"/>
              <a:chOff x="5063633" y="164812"/>
              <a:chExt cx="4836715" cy="994830"/>
            </a:xfrm>
          </p:grpSpPr>
          <p:sp>
            <p:nvSpPr>
              <p:cNvPr id="20488" name="TextBox 28"/>
              <p:cNvSpPr txBox="1">
                <a:spLocks noChangeArrowheads="1"/>
              </p:cNvSpPr>
              <p:nvPr/>
            </p:nvSpPr>
            <p:spPr bwMode="auto">
              <a:xfrm>
                <a:off x="5063633" y="164812"/>
                <a:ext cx="181043" cy="5489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489" name="TextBox 29"/>
              <p:cNvSpPr txBox="1">
                <a:spLocks noChangeArrowheads="1"/>
              </p:cNvSpPr>
              <p:nvPr/>
            </p:nvSpPr>
            <p:spPr bwMode="auto">
              <a:xfrm>
                <a:off x="5993302" y="636422"/>
                <a:ext cx="3907046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661" y="1135843"/>
              <a:ext cx="359593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483" name="Rectangle 9"/>
          <p:cNvSpPr>
            <a:spLocks noChangeArrowheads="1"/>
          </p:cNvSpPr>
          <p:nvPr/>
        </p:nvSpPr>
        <p:spPr bwMode="auto">
          <a:xfrm>
            <a:off x="987425" y="2200275"/>
            <a:ext cx="14325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nl-NL" sz="36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Phân loại động vật.</a:t>
            </a:r>
            <a:endParaRPr lang="en-US" sz="3600" b="1" u="sng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1204913" y="1438275"/>
            <a:ext cx="13258800" cy="576263"/>
          </a:xfrm>
          <a:prstGeom prst="rect">
            <a:avLst/>
          </a:prstGeom>
          <a:noFill/>
          <a:ln>
            <a:noFill/>
          </a:ln>
          <a:effectLst/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13: CÁC BỘ PHẬN CỦA ĐỘNG VẬT VÀ CHỨC NĂNG CỦA CHÚNG (T3)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906588" y="4140200"/>
            <a:ext cx="12269787" cy="278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eaLnBrk="0" hangingPunct="0">
              <a:lnSpc>
                <a:spcPct val="120000"/>
              </a:lnSpc>
            </a:pPr>
            <a:r>
              <a:rPr lang="en-US" sz="5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 nhiều cách phân loại động vật dựa theo tiêu chí khác nhau: dựa theo lớp bao phủ cơ thể hoặc dựa theo cách di chuyển.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5" name="Group 25"/>
          <p:cNvGrpSpPr>
            <a:grpSpLocks/>
          </p:cNvGrpSpPr>
          <p:nvPr/>
        </p:nvGrpSpPr>
        <p:grpSpPr bwMode="auto">
          <a:xfrm>
            <a:off x="5211763" y="103188"/>
            <a:ext cx="4919662" cy="995362"/>
            <a:chOff x="5063633" y="164812"/>
            <a:chExt cx="4836715" cy="994830"/>
          </a:xfrm>
        </p:grpSpPr>
        <p:grpSp>
          <p:nvGrpSpPr>
            <p:cNvPr id="21506" name="Group 26"/>
            <p:cNvGrpSpPr>
              <a:grpSpLocks/>
            </p:cNvGrpSpPr>
            <p:nvPr/>
          </p:nvGrpSpPr>
          <p:grpSpPr bwMode="auto">
            <a:xfrm>
              <a:off x="5063633" y="164812"/>
              <a:ext cx="4836715" cy="994830"/>
              <a:chOff x="5063633" y="164812"/>
              <a:chExt cx="4836715" cy="994830"/>
            </a:xfrm>
          </p:grpSpPr>
          <p:sp>
            <p:nvSpPr>
              <p:cNvPr id="21508" name="TextBox 28"/>
              <p:cNvSpPr txBox="1">
                <a:spLocks noChangeArrowheads="1"/>
              </p:cNvSpPr>
              <p:nvPr/>
            </p:nvSpPr>
            <p:spPr bwMode="auto">
              <a:xfrm>
                <a:off x="5063633" y="164812"/>
                <a:ext cx="181043" cy="5489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509" name="TextBox 29"/>
              <p:cNvSpPr txBox="1">
                <a:spLocks noChangeArrowheads="1"/>
              </p:cNvSpPr>
              <p:nvPr/>
            </p:nvSpPr>
            <p:spPr bwMode="auto">
              <a:xfrm>
                <a:off x="5993302" y="636422"/>
                <a:ext cx="3907046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661" y="1135843"/>
              <a:ext cx="359593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Anh dep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7863" y="388938"/>
            <a:ext cx="14920912" cy="875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3313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10160</TotalTime>
  <Words>552</Words>
  <Application>Microsoft Office PowerPoint</Application>
  <PresentationFormat>Custom</PresentationFormat>
  <Paragraphs>92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Administrator</cp:lastModifiedBy>
  <cp:revision>1200</cp:revision>
  <dcterms:created xsi:type="dcterms:W3CDTF">2008-09-09T22:52:10Z</dcterms:created>
  <dcterms:modified xsi:type="dcterms:W3CDTF">2025-02-07T08:08:52Z</dcterms:modified>
</cp:coreProperties>
</file>