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67" r:id="rId3"/>
    <p:sldId id="268" r:id="rId4"/>
    <p:sldId id="269" r:id="rId5"/>
    <p:sldId id="270" r:id="rId6"/>
    <p:sldId id="271" r:id="rId7"/>
    <p:sldId id="273" r:id="rId8"/>
    <p:sldId id="274" r:id="rId9"/>
    <p:sldId id="275" r:id="rId10"/>
    <p:sldId id="276" r:id="rId11"/>
    <p:sldId id="278" r:id="rId12"/>
    <p:sldId id="279" r:id="rId13"/>
    <p:sldId id="264" r:id="rId14"/>
    <p:sldId id="280" r:id="rId15"/>
    <p:sldId id="281" r:id="rId16"/>
    <p:sldId id="282" r:id="rId17"/>
    <p:sldId id="283" r:id="rId18"/>
    <p:sldId id="285" r:id="rId19"/>
    <p:sldId id="262" r:id="rId20"/>
    <p:sldId id="288" r:id="rId21"/>
    <p:sldId id="289" r:id="rId22"/>
    <p:sldId id="290" r:id="rId23"/>
    <p:sldId id="260" r:id="rId24"/>
    <p:sldId id="263" r:id="rId25"/>
    <p:sldId id="291"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F8A"/>
    <a:srgbClr val="C3EACE"/>
    <a:srgbClr val="EE5568"/>
    <a:srgbClr val="FFBFC7"/>
    <a:srgbClr val="FFA216"/>
    <a:srgbClr val="FFCB7D"/>
    <a:srgbClr val="FFF3EB"/>
    <a:srgbClr val="BED4E6"/>
    <a:srgbClr val="3981BF"/>
    <a:srgbClr val="227D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8" d="100"/>
          <a:sy n="48" d="100"/>
        </p:scale>
        <p:origin x="1018"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6A6CCD-3107-4B63-8381-0C3A68236B4F}" type="datetimeFigureOut">
              <a:rPr lang="vi-VN" smtClean="0"/>
              <a:t>13/08/2024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265EF3-F8FD-4E04-87B2-FEC89A39676C}" type="slidenum">
              <a:rPr lang="vi-VN" smtClean="0"/>
              <a:t>‹#›</a:t>
            </a:fld>
            <a:endParaRPr lang="vi-VN"/>
          </a:p>
        </p:txBody>
      </p:sp>
    </p:spTree>
    <p:extLst>
      <p:ext uri="{BB962C8B-B14F-4D97-AF65-F5344CB8AC3E}">
        <p14:creationId xmlns:p14="http://schemas.microsoft.com/office/powerpoint/2010/main" val="897032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F265EF3-F8FD-4E04-87B2-FEC89A39676C}" type="slidenum">
              <a:rPr lang="vi-VN" smtClean="0"/>
              <a:t>7</a:t>
            </a:fld>
            <a:endParaRPr lang="vi-VN"/>
          </a:p>
        </p:txBody>
      </p:sp>
    </p:spTree>
    <p:extLst>
      <p:ext uri="{BB962C8B-B14F-4D97-AF65-F5344CB8AC3E}">
        <p14:creationId xmlns:p14="http://schemas.microsoft.com/office/powerpoint/2010/main" val="977509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816811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688717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074646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680258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694412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33940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708637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933751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964610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484622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749106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889412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00876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9639705"/>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50416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20779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054467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906703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7" r:id="rId8"/>
    <p:sldLayoutId id="2147483676" r:id="rId9"/>
    <p:sldLayoutId id="2147483675" r:id="rId10"/>
    <p:sldLayoutId id="2147483674" r:id="rId11"/>
    <p:sldLayoutId id="2147483673" r:id="rId12"/>
    <p:sldLayoutId id="2147483672" r:id="rId13"/>
    <p:sldLayoutId id="2147483671" r:id="rId14"/>
    <p:sldLayoutId id="2147483670" r:id="rId15"/>
    <p:sldLayoutId id="2147483669" r:id="rId16"/>
    <p:sldLayoutId id="2147483668" r:id="rId17"/>
    <p:sldLayoutId id="2147483667" r:id="rId18"/>
    <p:sldLayoutId id="2147483666" r:id="rId19"/>
    <p:sldLayoutId id="2147483665" r:id="rId20"/>
    <p:sldLayoutId id="2147483664" r:id="rId21"/>
    <p:sldLayoutId id="2147483663" r:id="rId22"/>
    <p:sldLayoutId id="2147483662" r:id="rId23"/>
    <p:sldLayoutId id="2147483661" r:id="rId24"/>
    <p:sldLayoutId id="2147483660" r:id="rId25"/>
    <p:sldLayoutId id="2147483656" r:id="rId26"/>
    <p:sldLayoutId id="2147483657" r:id="rId27"/>
    <p:sldLayoutId id="2147483658" r:id="rId28"/>
    <p:sldLayoutId id="2147483659" r:id="rId29"/>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3"/>
          <p:cNvSpPr/>
          <p:nvPr/>
        </p:nvSpPr>
        <p:spPr>
          <a:xfrm>
            <a:off x="175665" y="238650"/>
            <a:ext cx="8968336"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0E67A3">
              <a:alpha val="10980"/>
            </a:srgbClr>
          </a:solidFill>
        </p:spPr>
        <p:txBody>
          <a:bodyPr lIns="180000" rIns="180000" bIns="180000" anchor="ctr"/>
          <a:lstStyle/>
          <a:p>
            <a:pPr algn="ctr">
              <a:lnSpc>
                <a:spcPct val="150000"/>
              </a:lnSpc>
            </a:pPr>
            <a:r>
              <a:rPr lang="vi-VN" sz="8000" b="1" dirty="0">
                <a:solidFill>
                  <a:srgbClr val="2B3244"/>
                </a:solidFill>
                <a:latin typeface="Arial" panose="020B0604020202020204" pitchFamily="34" charset="0"/>
                <a:cs typeface="Arial" panose="020B0604020202020204" pitchFamily="34" charset="0"/>
              </a:rPr>
              <a:t>CHÀO CẢ LỚP!</a:t>
            </a:r>
          </a:p>
          <a:p>
            <a:pPr algn="ctr">
              <a:lnSpc>
                <a:spcPct val="150000"/>
              </a:lnSpc>
            </a:pPr>
            <a:r>
              <a:rPr lang="vi-VN" sz="8000" b="1" dirty="0">
                <a:solidFill>
                  <a:srgbClr val="2B3244"/>
                </a:solidFill>
                <a:latin typeface="Arial" panose="020B0604020202020204" pitchFamily="34" charset="0"/>
                <a:cs typeface="Arial" panose="020B0604020202020204" pitchFamily="34" charset="0"/>
              </a:rPr>
              <a:t>CHÀO MỪNG CÁC EM ĐẾN VỚI TIẾT HỌC MỚI</a:t>
            </a:r>
            <a:endParaRPr lang="en-US" sz="8000" b="1" dirty="0">
              <a:solidFill>
                <a:srgbClr val="2B3244"/>
              </a:solidFill>
              <a:latin typeface="Arial" panose="020B0604020202020204" pitchFamily="34" charset="0"/>
              <a:cs typeface="Arial" panose="020B0604020202020204" pitchFamily="34" charset="0"/>
            </a:endParaRPr>
          </a:p>
        </p:txBody>
      </p:sp>
      <p:sp>
        <p:nvSpPr>
          <p:cNvPr id="11" name="Freeform 23">
            <a:extLst>
              <a:ext uri="{FF2B5EF4-FFF2-40B4-BE49-F238E27FC236}">
                <a16:creationId xmlns:a16="http://schemas.microsoft.com/office/drawing/2014/main" id="{6EE72A93-B0F4-C630-7542-1A8E50EF7C53}"/>
              </a:ext>
            </a:extLst>
          </p:cNvPr>
          <p:cNvSpPr/>
          <p:nvPr/>
        </p:nvSpPr>
        <p:spPr>
          <a:xfrm>
            <a:off x="9829800" y="2324100"/>
            <a:ext cx="7872676" cy="5638800"/>
          </a:xfrm>
          <a:custGeom>
            <a:avLst/>
            <a:gdLst/>
            <a:ahLst/>
            <a:cxnLst/>
            <a:rect l="l" t="t" r="r" b="b"/>
            <a:pathLst>
              <a:path w="1851601" h="1326209">
                <a:moveTo>
                  <a:pt x="0" y="0"/>
                </a:moveTo>
                <a:lnTo>
                  <a:pt x="1851601" y="0"/>
                </a:lnTo>
                <a:lnTo>
                  <a:pt x="1851601" y="1326209"/>
                </a:lnTo>
                <a:lnTo>
                  <a:pt x="0" y="1326209"/>
                </a:lnTo>
                <a:lnTo>
                  <a:pt x="0" y="0"/>
                </a:lnTo>
                <a:close/>
              </a:path>
            </a:pathLst>
          </a:custGeom>
          <a:blipFill>
            <a:blip r:embed="rId2"/>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FF914D">
              <a:alpha val="10980"/>
            </a:srgbClr>
          </a:solidFill>
        </p:spPr>
        <p:txBody>
          <a:bodyPr/>
          <a:lstStyle/>
          <a:p>
            <a:endParaRPr lang="en-US"/>
          </a:p>
        </p:txBody>
      </p:sp>
      <p:sp>
        <p:nvSpPr>
          <p:cNvPr id="6" name="Freeform 6"/>
          <p:cNvSpPr/>
          <p:nvPr/>
        </p:nvSpPr>
        <p:spPr>
          <a:xfrm>
            <a:off x="5410200" y="3390900"/>
            <a:ext cx="11671699" cy="4710898"/>
          </a:xfrm>
          <a:custGeom>
            <a:avLst/>
            <a:gdLst/>
            <a:ahLst/>
            <a:cxnLst/>
            <a:rect l="l" t="t" r="r" b="b"/>
            <a:pathLst>
              <a:path w="4088885" h="385457">
                <a:moveTo>
                  <a:pt x="0" y="0"/>
                </a:moveTo>
                <a:lnTo>
                  <a:pt x="4088885" y="0"/>
                </a:lnTo>
                <a:lnTo>
                  <a:pt x="4088885" y="385457"/>
                </a:lnTo>
                <a:lnTo>
                  <a:pt x="0" y="385457"/>
                </a:lnTo>
                <a:close/>
              </a:path>
            </a:pathLst>
          </a:custGeom>
          <a:solidFill>
            <a:srgbClr val="FFCB7D"/>
          </a:solidFill>
        </p:spPr>
        <p:txBody>
          <a:bodyPr bIns="252000" anchor="ctr"/>
          <a:lstStyle/>
          <a:p>
            <a:pPr algn="ctr">
              <a:lnSpc>
                <a:spcPct val="150000"/>
              </a:lnSpc>
            </a:pPr>
            <a:r>
              <a:rPr lang="vi-VN" sz="72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TÌM HIỂU CÁCH </a:t>
            </a:r>
          </a:p>
          <a:p>
            <a:pPr algn="ctr">
              <a:lnSpc>
                <a:spcPct val="150000"/>
              </a:lnSpc>
            </a:pPr>
            <a:r>
              <a:rPr lang="vi-VN" sz="72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SẮP XẾP TỪ</a:t>
            </a:r>
          </a:p>
          <a:p>
            <a:pPr algn="ctr">
              <a:lnSpc>
                <a:spcPct val="150000"/>
              </a:lnSpc>
            </a:pPr>
            <a:r>
              <a:rPr lang="vi-VN" sz="72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TRONG TỪ ĐIỂN</a:t>
            </a:r>
            <a:endParaRPr lang="vi-VN" sz="7200" dirty="0">
              <a:solidFill>
                <a:schemeClr val="accent6">
                  <a:lumMod val="75000"/>
                </a:schemeClr>
              </a:solidFill>
              <a:effectLst/>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4E11338E-29F7-645C-9CE8-D195E8847311}"/>
              </a:ext>
            </a:extLst>
          </p:cNvPr>
          <p:cNvGrpSpPr/>
          <p:nvPr/>
        </p:nvGrpSpPr>
        <p:grpSpPr>
          <a:xfrm>
            <a:off x="1172493" y="2955960"/>
            <a:ext cx="5579478" cy="5579478"/>
            <a:chOff x="1172493" y="2955960"/>
            <a:chExt cx="5579478" cy="5579478"/>
          </a:xfrm>
        </p:grpSpPr>
        <p:grpSp>
          <p:nvGrpSpPr>
            <p:cNvPr id="39" name="Group 38">
              <a:extLst>
                <a:ext uri="{FF2B5EF4-FFF2-40B4-BE49-F238E27FC236}">
                  <a16:creationId xmlns:a16="http://schemas.microsoft.com/office/drawing/2014/main" id="{59A41A4A-5145-0736-4482-B829768DF162}"/>
                </a:ext>
              </a:extLst>
            </p:cNvPr>
            <p:cNvGrpSpPr/>
            <p:nvPr/>
          </p:nvGrpSpPr>
          <p:grpSpPr>
            <a:xfrm>
              <a:off x="1172493" y="2955960"/>
              <a:ext cx="5579478" cy="5579478"/>
              <a:chOff x="1219200" y="3695700"/>
              <a:chExt cx="3051724" cy="3051724"/>
            </a:xfrm>
          </p:grpSpPr>
          <p:sp>
            <p:nvSpPr>
              <p:cNvPr id="9" name="Freeform 9"/>
              <p:cNvSpPr/>
              <p:nvPr/>
            </p:nvSpPr>
            <p:spPr>
              <a:xfrm>
                <a:off x="1219200" y="3695700"/>
                <a:ext cx="3051724" cy="30517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216"/>
              </a:solidFill>
            </p:spPr>
            <p:txBody>
              <a:bodyPr/>
              <a:lstStyle/>
              <a:p>
                <a:endParaRPr lang="en-US"/>
              </a:p>
            </p:txBody>
          </p:sp>
          <p:sp>
            <p:nvSpPr>
              <p:cNvPr id="12" name="Freeform 12"/>
              <p:cNvSpPr/>
              <p:nvPr/>
            </p:nvSpPr>
            <p:spPr>
              <a:xfrm>
                <a:off x="1456737" y="3933237"/>
                <a:ext cx="2576650" cy="257665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grpSp>
        <p:pic>
          <p:nvPicPr>
            <p:cNvPr id="41" name="Picture 40">
              <a:extLst>
                <a:ext uri="{FF2B5EF4-FFF2-40B4-BE49-F238E27FC236}">
                  <a16:creationId xmlns:a16="http://schemas.microsoft.com/office/drawing/2014/main" id="{585A20D1-C9F3-C151-F677-121816037DA8}"/>
                </a:ext>
              </a:extLst>
            </p:cNvPr>
            <p:cNvPicPr>
              <a:picLocks noChangeAspect="1"/>
            </p:cNvPicPr>
            <p:nvPr/>
          </p:nvPicPr>
          <p:blipFill rotWithShape="1">
            <a:blip r:embed="rId2">
              <a:extLst>
                <a:ext uri="{28A0092B-C50C-407E-A947-70E740481C1C}">
                  <a14:useLocalDpi xmlns:a14="http://schemas.microsoft.com/office/drawing/2010/main" val="0"/>
                </a:ext>
              </a:extLst>
            </a:blip>
            <a:srcRect l="12098" t="22500" r="11651" b="21310"/>
            <a:stretch/>
          </p:blipFill>
          <p:spPr>
            <a:xfrm>
              <a:off x="2173876" y="4176690"/>
              <a:ext cx="3576711" cy="3138018"/>
            </a:xfrm>
            <a:prstGeom prst="rect">
              <a:avLst/>
            </a:prstGeom>
          </p:spPr>
        </p:pic>
      </p:grpSp>
      <p:sp>
        <p:nvSpPr>
          <p:cNvPr id="42" name="Freeform 18">
            <a:extLst>
              <a:ext uri="{FF2B5EF4-FFF2-40B4-BE49-F238E27FC236}">
                <a16:creationId xmlns:a16="http://schemas.microsoft.com/office/drawing/2014/main" id="{1707D0C4-9D28-C3D0-41C1-553E0E0C744C}"/>
              </a:ext>
            </a:extLst>
          </p:cNvPr>
          <p:cNvSpPr/>
          <p:nvPr/>
        </p:nvSpPr>
        <p:spPr>
          <a:xfrm>
            <a:off x="2768991" y="1497067"/>
            <a:ext cx="2386482" cy="238648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B7D"/>
          </a:solidFill>
          <a:effectLst>
            <a:outerShdw blurRad="50800" dist="38100" dir="5400000" algn="t" rotWithShape="0">
              <a:prstClr val="black">
                <a:alpha val="40000"/>
              </a:prstClr>
            </a:outerShdw>
          </a:effectLst>
        </p:spPr>
        <p:txBody>
          <a:bodyPr anchor="ctr"/>
          <a:lstStyle/>
          <a:p>
            <a:pPr algn="ctr"/>
            <a:r>
              <a:rPr lang="en-US" sz="7200" b="1" dirty="0">
                <a:solidFill>
                  <a:schemeClr val="accent6">
                    <a:lumMod val="75000"/>
                  </a:schemeClr>
                </a:solidFill>
                <a:latin typeface="Arial" panose="020B0604020202020204" pitchFamily="34" charset="0"/>
                <a:cs typeface="Arial" panose="020B0604020202020204" pitchFamily="34" charset="0"/>
              </a:rPr>
              <a:t>2</a:t>
            </a:r>
            <a:endParaRPr lang="vi-VN" sz="72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0832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07723" y="207729"/>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FF914D">
              <a:alpha val="10980"/>
            </a:srgbClr>
          </a:solidFill>
        </p:spPr>
        <p:txBody>
          <a:bodyPr/>
          <a:lstStyle/>
          <a:p>
            <a:endParaRPr lang="en-US"/>
          </a:p>
        </p:txBody>
      </p:sp>
      <p:grpSp>
        <p:nvGrpSpPr>
          <p:cNvPr id="5" name="Group 4">
            <a:extLst>
              <a:ext uri="{FF2B5EF4-FFF2-40B4-BE49-F238E27FC236}">
                <a16:creationId xmlns:a16="http://schemas.microsoft.com/office/drawing/2014/main" id="{D4526BE5-2797-6DE2-C78E-26A598367904}"/>
              </a:ext>
            </a:extLst>
          </p:cNvPr>
          <p:cNvGrpSpPr/>
          <p:nvPr/>
        </p:nvGrpSpPr>
        <p:grpSpPr>
          <a:xfrm>
            <a:off x="484862" y="1333500"/>
            <a:ext cx="9448800" cy="8250615"/>
            <a:chOff x="484862" y="1333500"/>
            <a:chExt cx="9448800" cy="8250615"/>
          </a:xfrm>
        </p:grpSpPr>
        <p:sp>
          <p:nvSpPr>
            <p:cNvPr id="2" name="Freeform 75">
              <a:extLst>
                <a:ext uri="{FF2B5EF4-FFF2-40B4-BE49-F238E27FC236}">
                  <a16:creationId xmlns:a16="http://schemas.microsoft.com/office/drawing/2014/main" id="{66CD2056-D4AA-2CFE-158F-5E1F067706DD}"/>
                </a:ext>
              </a:extLst>
            </p:cNvPr>
            <p:cNvSpPr/>
            <p:nvPr/>
          </p:nvSpPr>
          <p:spPr>
            <a:xfrm>
              <a:off x="484862" y="1333500"/>
              <a:ext cx="9448800" cy="8250615"/>
            </a:xfrm>
            <a:custGeom>
              <a:avLst/>
              <a:gdLst/>
              <a:ahLst/>
              <a:cxnLst/>
              <a:rect l="l" t="t" r="r" b="b"/>
              <a:pathLst>
                <a:path w="931844" h="864285">
                  <a:moveTo>
                    <a:pt x="0" y="0"/>
                  </a:moveTo>
                  <a:lnTo>
                    <a:pt x="931843" y="0"/>
                  </a:lnTo>
                  <a:lnTo>
                    <a:pt x="931843" y="864285"/>
                  </a:lnTo>
                  <a:lnTo>
                    <a:pt x="0" y="864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626E0437-4499-D1C3-F7C9-7F7B474840D5}"/>
                </a:ext>
              </a:extLst>
            </p:cNvPr>
            <p:cNvSpPr txBox="1"/>
            <p:nvPr/>
          </p:nvSpPr>
          <p:spPr>
            <a:xfrm>
              <a:off x="3396221" y="1638300"/>
              <a:ext cx="3626082" cy="1998176"/>
            </a:xfrm>
            <a:prstGeom prst="rect">
              <a:avLst/>
            </a:prstGeom>
            <a:noFill/>
          </p:spPr>
          <p:txBody>
            <a:bodyPr wrap="square">
              <a:spAutoFit/>
            </a:bodyP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THẢO LUẬN</a:t>
              </a:r>
            </a:p>
            <a:p>
              <a:pPr algn="ctr">
                <a:lnSpc>
                  <a:spcPct val="150000"/>
                </a:lnSpc>
              </a:pPr>
              <a:r>
                <a:rPr lang="vi-VN" sz="4400" b="1" dirty="0">
                  <a:solidFill>
                    <a:srgbClr val="000000"/>
                  </a:solidFill>
                  <a:latin typeface="Arial" panose="020B0604020202020204" pitchFamily="34" charset="0"/>
                  <a:ea typeface="Calibri" panose="020F0502020204030204" pitchFamily="34" charset="0"/>
                  <a:cs typeface="Arial" panose="020B0604020202020204" pitchFamily="34" charset="0"/>
                </a:rPr>
                <a:t>NHÓM ĐÔI</a:t>
              </a:r>
              <a:endParaRPr lang="vi-VN" sz="4400" b="1" dirty="0">
                <a:effectLst/>
                <a:latin typeface="Arial" panose="020B0604020202020204" pitchFamily="34" charset="0"/>
                <a:cs typeface="Arial" panose="020B0604020202020204" pitchFamily="34" charset="0"/>
              </a:endParaRPr>
            </a:p>
          </p:txBody>
        </p:sp>
      </p:grpSp>
      <p:sp>
        <p:nvSpPr>
          <p:cNvPr id="8" name="Speech Bubble: Rectangle with Corners Rounded 7">
            <a:extLst>
              <a:ext uri="{FF2B5EF4-FFF2-40B4-BE49-F238E27FC236}">
                <a16:creationId xmlns:a16="http://schemas.microsoft.com/office/drawing/2014/main" id="{12EE9617-14EF-5A93-D18A-CD8D0E0A1486}"/>
              </a:ext>
            </a:extLst>
          </p:cNvPr>
          <p:cNvSpPr/>
          <p:nvPr/>
        </p:nvSpPr>
        <p:spPr>
          <a:xfrm>
            <a:off x="10820400" y="800100"/>
            <a:ext cx="6982738" cy="4572000"/>
          </a:xfrm>
          <a:prstGeom prst="wedgeRoundRectCallout">
            <a:avLst>
              <a:gd name="adj1" fmla="val -55892"/>
              <a:gd name="adj2" fmla="val 23833"/>
              <a:gd name="adj3" fmla="val 16667"/>
            </a:avLst>
          </a:prstGeom>
          <a:solidFill>
            <a:schemeClr val="bg1"/>
          </a:solidFill>
          <a:ln>
            <a:solidFill>
              <a:srgbClr val="FFA2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Đọc quy tắc sau đây của một quyển từ điển (sổ tay từ ngữ) và cho biết: Các từ trong quyển sách được sắp xếp theo thứ tự nào?</a:t>
            </a:r>
            <a:endParaRPr lang="vi-VN" sz="3600" b="1" dirty="0">
              <a:effectLst/>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11A2F1C-FD73-92AB-F68F-1679208B0D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1" y="5912867"/>
            <a:ext cx="7619999" cy="36712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7020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07723" y="207729"/>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FF914D">
              <a:alpha val="10980"/>
            </a:srgbClr>
          </a:solidFill>
        </p:spPr>
        <p:txBody>
          <a:bodyPr/>
          <a:lstStyle/>
          <a:p>
            <a:endParaRPr lang="en-US"/>
          </a:p>
        </p:txBody>
      </p:sp>
      <p:pic>
        <p:nvPicPr>
          <p:cNvPr id="11" name="Picture 10">
            <a:extLst>
              <a:ext uri="{FF2B5EF4-FFF2-40B4-BE49-F238E27FC236}">
                <a16:creationId xmlns:a16="http://schemas.microsoft.com/office/drawing/2014/main" id="{911A2F1C-FD73-92AB-F68F-1679208B0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800100"/>
            <a:ext cx="11000017" cy="4953000"/>
          </a:xfrm>
          <a:prstGeom prst="rect">
            <a:avLst/>
          </a:prstGeom>
          <a:ln>
            <a:noFill/>
          </a:ln>
          <a:effectLst>
            <a:outerShdw blurRad="292100" dist="139700" dir="2700000" algn="tl" rotWithShape="0">
              <a:srgbClr val="333333">
                <a:alpha val="65000"/>
              </a:srgbClr>
            </a:outerShdw>
          </a:effectLst>
        </p:spPr>
      </p:pic>
      <p:sp>
        <p:nvSpPr>
          <p:cNvPr id="8" name="Speech Bubble: Rectangle with Corners Rounded 7">
            <a:extLst>
              <a:ext uri="{FF2B5EF4-FFF2-40B4-BE49-F238E27FC236}">
                <a16:creationId xmlns:a16="http://schemas.microsoft.com/office/drawing/2014/main" id="{12EE9617-14EF-5A93-D18A-CD8D0E0A1486}"/>
              </a:ext>
            </a:extLst>
          </p:cNvPr>
          <p:cNvSpPr/>
          <p:nvPr/>
        </p:nvSpPr>
        <p:spPr>
          <a:xfrm>
            <a:off x="12233940" y="822960"/>
            <a:ext cx="5368261" cy="6225540"/>
          </a:xfrm>
          <a:prstGeom prst="wedgeRoundRectCallout">
            <a:avLst>
              <a:gd name="adj1" fmla="val -95353"/>
              <a:gd name="adj2" fmla="val -24063"/>
              <a:gd name="adj3" fmla="val 16667"/>
            </a:avLst>
          </a:prstGeom>
          <a:solidFill>
            <a:schemeClr val="bg1"/>
          </a:solidFill>
          <a:ln>
            <a:solidFill>
              <a:srgbClr val="FFA2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từ trong quyển từ điển này được sắp xếp theo thứ tự abc (thứ tự trước sau trong bảng chữ cái) của những chữ cái mở đầu từ.</a:t>
            </a:r>
            <a:endParaRPr lang="vi-VN" sz="3600" dirty="0">
              <a:effectLst/>
              <a:latin typeface="Arial" panose="020B0604020202020204" pitchFamily="34" charset="0"/>
              <a:cs typeface="Arial" panose="020B0604020202020204" pitchFamily="34" charset="0"/>
            </a:endParaRPr>
          </a:p>
        </p:txBody>
      </p:sp>
      <p:sp>
        <p:nvSpPr>
          <p:cNvPr id="5" name="Speech Bubble: Rectangle with Corners Rounded 4">
            <a:extLst>
              <a:ext uri="{FF2B5EF4-FFF2-40B4-BE49-F238E27FC236}">
                <a16:creationId xmlns:a16="http://schemas.microsoft.com/office/drawing/2014/main" id="{EE5A03FF-B179-AC68-FAC6-DF72E614F98F}"/>
              </a:ext>
            </a:extLst>
          </p:cNvPr>
          <p:cNvSpPr/>
          <p:nvPr/>
        </p:nvSpPr>
        <p:spPr>
          <a:xfrm>
            <a:off x="685799" y="6294701"/>
            <a:ext cx="11000017" cy="3192199"/>
          </a:xfrm>
          <a:prstGeom prst="wedgeRoundRectCallout">
            <a:avLst>
              <a:gd name="adj1" fmla="val 6367"/>
              <a:gd name="adj2" fmla="val -78965"/>
              <a:gd name="adj3" fmla="val 16667"/>
            </a:avLst>
          </a:prstGeom>
          <a:solidFill>
            <a:schemeClr val="bg1"/>
          </a:solidFill>
          <a:ln>
            <a:solidFill>
              <a:srgbClr val="FFA2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từ cùng vần trong một mục từ được xếp theo thứ tự dấu thanh (không dấu, dấu huyền, dấu hỏi, dấu ngã, dấu sắc, dấu nặng).</a:t>
            </a:r>
            <a:endParaRPr lang="vi-VN" sz="3600" dirty="0">
              <a:effectLst/>
              <a:latin typeface="Arial" panose="020B0604020202020204" pitchFamily="34" charset="0"/>
              <a:cs typeface="Arial" panose="020B0604020202020204" pitchFamily="34" charset="0"/>
            </a:endParaRPr>
          </a:p>
        </p:txBody>
      </p:sp>
      <p:sp>
        <p:nvSpPr>
          <p:cNvPr id="7" name="Freeform 31">
            <a:extLst>
              <a:ext uri="{FF2B5EF4-FFF2-40B4-BE49-F238E27FC236}">
                <a16:creationId xmlns:a16="http://schemas.microsoft.com/office/drawing/2014/main" id="{55D24902-2117-3AE3-DB18-DE75AF8B3C6E}"/>
              </a:ext>
            </a:extLst>
          </p:cNvPr>
          <p:cNvSpPr/>
          <p:nvPr/>
        </p:nvSpPr>
        <p:spPr>
          <a:xfrm>
            <a:off x="14072188" y="6535971"/>
            <a:ext cx="3530013" cy="3543300"/>
          </a:xfrm>
          <a:custGeom>
            <a:avLst/>
            <a:gdLst/>
            <a:ahLst/>
            <a:cxnLst/>
            <a:rect l="l" t="t" r="r" b="b"/>
            <a:pathLst>
              <a:path w="4279771" h="4295880">
                <a:moveTo>
                  <a:pt x="0" y="0"/>
                </a:moveTo>
                <a:lnTo>
                  <a:pt x="4279771" y="0"/>
                </a:lnTo>
                <a:lnTo>
                  <a:pt x="4279771" y="4295880"/>
                </a:lnTo>
                <a:lnTo>
                  <a:pt x="0" y="429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055812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EE5568">
              <a:alpha val="10980"/>
            </a:srgbClr>
          </a:solidFill>
        </p:spPr>
        <p:txBody>
          <a:bodyPr/>
          <a:lstStyle/>
          <a:p>
            <a:endParaRPr lang="en-US"/>
          </a:p>
        </p:txBody>
      </p:sp>
      <p:sp>
        <p:nvSpPr>
          <p:cNvPr id="6" name="Freeform 6"/>
          <p:cNvSpPr/>
          <p:nvPr/>
        </p:nvSpPr>
        <p:spPr>
          <a:xfrm>
            <a:off x="5486400" y="3314700"/>
            <a:ext cx="10779784" cy="4705727"/>
          </a:xfrm>
          <a:custGeom>
            <a:avLst/>
            <a:gdLst/>
            <a:ahLst/>
            <a:cxnLst/>
            <a:rect l="l" t="t" r="r" b="b"/>
            <a:pathLst>
              <a:path w="4088885" h="385457">
                <a:moveTo>
                  <a:pt x="0" y="0"/>
                </a:moveTo>
                <a:lnTo>
                  <a:pt x="4088885" y="0"/>
                </a:lnTo>
                <a:lnTo>
                  <a:pt x="4088885" y="385457"/>
                </a:lnTo>
                <a:lnTo>
                  <a:pt x="0" y="385457"/>
                </a:lnTo>
                <a:close/>
              </a:path>
            </a:pathLst>
          </a:custGeom>
          <a:solidFill>
            <a:srgbClr val="FFBFC7"/>
          </a:solidFill>
        </p:spPr>
        <p:txBody>
          <a:bodyPr anchor="ctr"/>
          <a:lstStyle/>
          <a:p>
            <a:pPr algn="ctr"/>
            <a:r>
              <a:rPr lang="vi-VN" sz="7200" b="1" dirty="0">
                <a:latin typeface="Arial" panose="020B0604020202020204" pitchFamily="34" charset="0"/>
                <a:cs typeface="Arial" panose="020B0604020202020204" pitchFamily="34" charset="0"/>
              </a:rPr>
              <a:t>LUYỆN TẬP</a:t>
            </a:r>
          </a:p>
        </p:txBody>
      </p:sp>
      <p:grpSp>
        <p:nvGrpSpPr>
          <p:cNvPr id="34" name="Group 33">
            <a:extLst>
              <a:ext uri="{FF2B5EF4-FFF2-40B4-BE49-F238E27FC236}">
                <a16:creationId xmlns:a16="http://schemas.microsoft.com/office/drawing/2014/main" id="{47053BBD-E1CB-7F03-984D-954073C0625E}"/>
              </a:ext>
            </a:extLst>
          </p:cNvPr>
          <p:cNvGrpSpPr/>
          <p:nvPr/>
        </p:nvGrpSpPr>
        <p:grpSpPr>
          <a:xfrm>
            <a:off x="1447800" y="2905855"/>
            <a:ext cx="5546278" cy="5546278"/>
            <a:chOff x="914401" y="2873823"/>
            <a:chExt cx="5546278" cy="5546278"/>
          </a:xfrm>
        </p:grpSpPr>
        <p:grpSp>
          <p:nvGrpSpPr>
            <p:cNvPr id="33" name="Group 32">
              <a:extLst>
                <a:ext uri="{FF2B5EF4-FFF2-40B4-BE49-F238E27FC236}">
                  <a16:creationId xmlns:a16="http://schemas.microsoft.com/office/drawing/2014/main" id="{1E3C9BD3-8720-C90E-FB0E-800FAAB9A6C9}"/>
                </a:ext>
              </a:extLst>
            </p:cNvPr>
            <p:cNvGrpSpPr/>
            <p:nvPr/>
          </p:nvGrpSpPr>
          <p:grpSpPr>
            <a:xfrm>
              <a:off x="914401" y="2873823"/>
              <a:ext cx="5546278" cy="5546278"/>
              <a:chOff x="778204" y="679699"/>
              <a:chExt cx="3051724" cy="3051724"/>
            </a:xfrm>
          </p:grpSpPr>
          <p:sp>
            <p:nvSpPr>
              <p:cNvPr id="9" name="Freeform 9"/>
              <p:cNvSpPr/>
              <p:nvPr/>
            </p:nvSpPr>
            <p:spPr>
              <a:xfrm>
                <a:off x="778204" y="679699"/>
                <a:ext cx="3051724" cy="30517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5568"/>
              </a:solidFill>
            </p:spPr>
            <p:txBody>
              <a:bodyPr/>
              <a:lstStyle/>
              <a:p>
                <a:endParaRPr lang="en-US"/>
              </a:p>
            </p:txBody>
          </p:sp>
          <p:sp>
            <p:nvSpPr>
              <p:cNvPr id="12" name="Freeform 12"/>
              <p:cNvSpPr/>
              <p:nvPr/>
            </p:nvSpPr>
            <p:spPr>
              <a:xfrm>
                <a:off x="1015741" y="917236"/>
                <a:ext cx="2576650" cy="257665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grpSp>
        <p:pic>
          <p:nvPicPr>
            <p:cNvPr id="2050" name="Picture 2" descr="Search Tools PNG Transparent Images Free Download | Vector Files | Pngtree">
              <a:extLst>
                <a:ext uri="{FF2B5EF4-FFF2-40B4-BE49-F238E27FC236}">
                  <a16:creationId xmlns:a16="http://schemas.microsoft.com/office/drawing/2014/main" id="{12DBCD75-CE92-6D6D-255F-2362AAEF9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1080" y="4150180"/>
              <a:ext cx="3292920" cy="2993564"/>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Freeform 18">
            <a:extLst>
              <a:ext uri="{FF2B5EF4-FFF2-40B4-BE49-F238E27FC236}">
                <a16:creationId xmlns:a16="http://schemas.microsoft.com/office/drawing/2014/main" id="{23E07980-FA89-5B76-2640-60B0C8D6CDA0}"/>
              </a:ext>
            </a:extLst>
          </p:cNvPr>
          <p:cNvSpPr/>
          <p:nvPr/>
        </p:nvSpPr>
        <p:spPr>
          <a:xfrm>
            <a:off x="3088615" y="1495239"/>
            <a:ext cx="2264647" cy="226464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FC7"/>
          </a:solidFill>
          <a:effectLst>
            <a:outerShdw blurRad="50800" dist="38100" dir="5400000" algn="t" rotWithShape="0">
              <a:prstClr val="black">
                <a:alpha val="40000"/>
              </a:prstClr>
            </a:outerShdw>
          </a:effectLst>
        </p:spPr>
        <p:txBody>
          <a:bodyPr anchor="ctr"/>
          <a:lstStyle/>
          <a:p>
            <a:pPr algn="ctr"/>
            <a:r>
              <a:rPr lang="en-US" sz="7200" b="1" dirty="0">
                <a:solidFill>
                  <a:schemeClr val="accent2">
                    <a:lumMod val="75000"/>
                  </a:schemeClr>
                </a:solidFill>
                <a:latin typeface="Arial" panose="020B0604020202020204" pitchFamily="34" charset="0"/>
                <a:cs typeface="Arial" panose="020B0604020202020204" pitchFamily="34" charset="0"/>
              </a:rPr>
              <a:t>3</a:t>
            </a:r>
            <a:endParaRPr lang="vi-VN" sz="7200" b="1" dirty="0">
              <a:solidFill>
                <a:schemeClr val="accent2">
                  <a:lumMod val="75000"/>
                </a:schemeClr>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EE5568">
              <a:alpha val="10980"/>
            </a:srgbClr>
          </a:solidFill>
        </p:spPr>
        <p:txBody>
          <a:bodyPr/>
          <a:lstStyle/>
          <a:p>
            <a:endParaRPr lang="en-US"/>
          </a:p>
        </p:txBody>
      </p:sp>
      <p:sp>
        <p:nvSpPr>
          <p:cNvPr id="25" name="Freeform 25"/>
          <p:cNvSpPr/>
          <p:nvPr/>
        </p:nvSpPr>
        <p:spPr>
          <a:xfrm flipH="1">
            <a:off x="12348527" y="3086441"/>
            <a:ext cx="2205669" cy="6629059"/>
          </a:xfrm>
          <a:custGeom>
            <a:avLst/>
            <a:gdLst/>
            <a:ahLst/>
            <a:cxnLst/>
            <a:rect l="l" t="t" r="r" b="b"/>
            <a:pathLst>
              <a:path w="2205669" h="6629059">
                <a:moveTo>
                  <a:pt x="2205669" y="0"/>
                </a:moveTo>
                <a:lnTo>
                  <a:pt x="0" y="0"/>
                </a:lnTo>
                <a:lnTo>
                  <a:pt x="0" y="6629059"/>
                </a:lnTo>
                <a:lnTo>
                  <a:pt x="2205669" y="6629059"/>
                </a:lnTo>
                <a:lnTo>
                  <a:pt x="220566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3" name="Group 32">
            <a:extLst>
              <a:ext uri="{FF2B5EF4-FFF2-40B4-BE49-F238E27FC236}">
                <a16:creationId xmlns:a16="http://schemas.microsoft.com/office/drawing/2014/main" id="{123297FE-24DE-DAFF-A89A-4356ACE1866A}"/>
              </a:ext>
            </a:extLst>
          </p:cNvPr>
          <p:cNvGrpSpPr/>
          <p:nvPr/>
        </p:nvGrpSpPr>
        <p:grpSpPr>
          <a:xfrm>
            <a:off x="14554200" y="571500"/>
            <a:ext cx="3180148" cy="2852748"/>
            <a:chOff x="14419091" y="2871558"/>
            <a:chExt cx="3180148" cy="2852748"/>
          </a:xfrm>
        </p:grpSpPr>
        <p:sp>
          <p:nvSpPr>
            <p:cNvPr id="11" name="Freeform 17">
              <a:extLst>
                <a:ext uri="{FF2B5EF4-FFF2-40B4-BE49-F238E27FC236}">
                  <a16:creationId xmlns:a16="http://schemas.microsoft.com/office/drawing/2014/main" id="{2EF125D1-307F-CB02-8D4F-B487C342E7A9}"/>
                </a:ext>
              </a:extLst>
            </p:cNvPr>
            <p:cNvSpPr/>
            <p:nvPr/>
          </p:nvSpPr>
          <p:spPr>
            <a:xfrm>
              <a:off x="14419091" y="2871558"/>
              <a:ext cx="3180148" cy="2852748"/>
            </a:xfrm>
            <a:custGeom>
              <a:avLst/>
              <a:gdLst/>
              <a:ahLst/>
              <a:cxnLst/>
              <a:rect l="l" t="t" r="r" b="b"/>
              <a:pathLst>
                <a:path w="3180148" h="2852748">
                  <a:moveTo>
                    <a:pt x="0" y="0"/>
                  </a:moveTo>
                  <a:lnTo>
                    <a:pt x="3180149" y="0"/>
                  </a:lnTo>
                  <a:lnTo>
                    <a:pt x="3180149" y="2852748"/>
                  </a:lnTo>
                  <a:lnTo>
                    <a:pt x="0" y="2852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29">
              <a:extLst>
                <a:ext uri="{FF2B5EF4-FFF2-40B4-BE49-F238E27FC236}">
                  <a16:creationId xmlns:a16="http://schemas.microsoft.com/office/drawing/2014/main" id="{AC087507-17F3-636F-AE02-92D43F66AEBC}"/>
                </a:ext>
              </a:extLst>
            </p:cNvPr>
            <p:cNvSpPr/>
            <p:nvPr/>
          </p:nvSpPr>
          <p:spPr>
            <a:xfrm>
              <a:off x="15105260" y="3312635"/>
              <a:ext cx="1599708" cy="1390292"/>
            </a:xfrm>
            <a:custGeom>
              <a:avLst/>
              <a:gdLst/>
              <a:ahLst/>
              <a:cxnLst/>
              <a:rect l="l" t="t" r="r" b="b"/>
              <a:pathLst>
                <a:path w="1599708" h="1390292">
                  <a:moveTo>
                    <a:pt x="0" y="0"/>
                  </a:moveTo>
                  <a:lnTo>
                    <a:pt x="1599708" y="0"/>
                  </a:lnTo>
                  <a:lnTo>
                    <a:pt x="1599708" y="1390292"/>
                  </a:lnTo>
                  <a:lnTo>
                    <a:pt x="0" y="13902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30">
              <a:extLst>
                <a:ext uri="{FF2B5EF4-FFF2-40B4-BE49-F238E27FC236}">
                  <a16:creationId xmlns:a16="http://schemas.microsoft.com/office/drawing/2014/main" id="{51A82B4A-7A87-5BEF-9E92-565965E9EF02}"/>
                </a:ext>
              </a:extLst>
            </p:cNvPr>
            <p:cNvSpPr/>
            <p:nvPr/>
          </p:nvSpPr>
          <p:spPr>
            <a:xfrm rot="-4660015">
              <a:off x="16286087" y="3297812"/>
              <a:ext cx="837763" cy="1419937"/>
            </a:xfrm>
            <a:custGeom>
              <a:avLst/>
              <a:gdLst/>
              <a:ahLst/>
              <a:cxnLst/>
              <a:rect l="l" t="t" r="r" b="b"/>
              <a:pathLst>
                <a:path w="837763" h="1419937">
                  <a:moveTo>
                    <a:pt x="0" y="0"/>
                  </a:moveTo>
                  <a:lnTo>
                    <a:pt x="837762" y="0"/>
                  </a:lnTo>
                  <a:lnTo>
                    <a:pt x="837762" y="1419937"/>
                  </a:lnTo>
                  <a:lnTo>
                    <a:pt x="0" y="14199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35" name="TextBox 34">
            <a:extLst>
              <a:ext uri="{FF2B5EF4-FFF2-40B4-BE49-F238E27FC236}">
                <a16:creationId xmlns:a16="http://schemas.microsoft.com/office/drawing/2014/main" id="{2DC2A835-7E1B-9380-372D-F5F59B8365CF}"/>
              </a:ext>
            </a:extLst>
          </p:cNvPr>
          <p:cNvSpPr txBox="1"/>
          <p:nvPr/>
        </p:nvSpPr>
        <p:spPr>
          <a:xfrm>
            <a:off x="914400" y="1189665"/>
            <a:ext cx="13639796" cy="896143"/>
          </a:xfrm>
          <a:prstGeom prst="rect">
            <a:avLst/>
          </a:prstGeom>
          <a:noFill/>
        </p:spPr>
        <p:txBody>
          <a:bodyPr wrap="square">
            <a:spAutoFit/>
          </a:bodyPr>
          <a:lstStyle/>
          <a:p>
            <a:pPr algn="just">
              <a:lnSpc>
                <a:spcPct val="114000"/>
              </a:lnSpc>
            </a:pPr>
            <a:r>
              <a:rPr lang="vi-VN" sz="5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Tìm các từ sau trong từ điển (sổ tay từ ngữ)</a:t>
            </a:r>
            <a:endParaRPr lang="vi-VN" sz="5000" b="1" dirty="0">
              <a:effectLst/>
              <a:latin typeface="Arial" panose="020B0604020202020204" pitchFamily="34" charset="0"/>
              <a:cs typeface="Arial" panose="020B0604020202020204" pitchFamily="34" charset="0"/>
            </a:endParaRPr>
          </a:p>
        </p:txBody>
      </p:sp>
      <p:sp>
        <p:nvSpPr>
          <p:cNvPr id="36" name="Cloud 35">
            <a:extLst>
              <a:ext uri="{FF2B5EF4-FFF2-40B4-BE49-F238E27FC236}">
                <a16:creationId xmlns:a16="http://schemas.microsoft.com/office/drawing/2014/main" id="{7F8DFC8D-CA81-A134-166B-48E6BB873AD8}"/>
              </a:ext>
            </a:extLst>
          </p:cNvPr>
          <p:cNvSpPr/>
          <p:nvPr/>
        </p:nvSpPr>
        <p:spPr>
          <a:xfrm>
            <a:off x="1371600" y="3086441"/>
            <a:ext cx="3048000" cy="1295059"/>
          </a:xfrm>
          <a:prstGeom prst="cloud">
            <a:avLst/>
          </a:prstGeom>
          <a:solidFill>
            <a:schemeClr val="bg1"/>
          </a:solidFill>
          <a:ln>
            <a:solidFill>
              <a:srgbClr val="EE55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ai</a:t>
            </a:r>
          </a:p>
        </p:txBody>
      </p:sp>
      <p:sp>
        <p:nvSpPr>
          <p:cNvPr id="37" name="Cloud 36">
            <a:extLst>
              <a:ext uri="{FF2B5EF4-FFF2-40B4-BE49-F238E27FC236}">
                <a16:creationId xmlns:a16="http://schemas.microsoft.com/office/drawing/2014/main" id="{612BE627-4AFE-193C-8360-FF14F4FCECBC}"/>
              </a:ext>
            </a:extLst>
          </p:cNvPr>
          <p:cNvSpPr/>
          <p:nvPr/>
        </p:nvSpPr>
        <p:spPr>
          <a:xfrm>
            <a:off x="5029200" y="3086441"/>
            <a:ext cx="3048000" cy="1295059"/>
          </a:xfrm>
          <a:prstGeom prst="cloud">
            <a:avLst/>
          </a:prstGeom>
          <a:solidFill>
            <a:schemeClr val="bg1"/>
          </a:solidFill>
          <a:ln>
            <a:solidFill>
              <a:srgbClr val="EE55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bù đắp</a:t>
            </a:r>
            <a:endParaRPr lang="vi-VN" sz="4000" dirty="0">
              <a:solidFill>
                <a:schemeClr val="tx1"/>
              </a:solidFill>
              <a:latin typeface="Arial" panose="020B0604020202020204" pitchFamily="34" charset="0"/>
              <a:cs typeface="Arial" panose="020B0604020202020204" pitchFamily="34" charset="0"/>
            </a:endParaRPr>
          </a:p>
        </p:txBody>
      </p:sp>
      <p:sp>
        <p:nvSpPr>
          <p:cNvPr id="38" name="Cloud 37">
            <a:extLst>
              <a:ext uri="{FF2B5EF4-FFF2-40B4-BE49-F238E27FC236}">
                <a16:creationId xmlns:a16="http://schemas.microsoft.com/office/drawing/2014/main" id="{78A9A9F6-2C5D-4F6E-5FA6-B9C9092C4ABC}"/>
              </a:ext>
            </a:extLst>
          </p:cNvPr>
          <p:cNvSpPr/>
          <p:nvPr/>
        </p:nvSpPr>
        <p:spPr>
          <a:xfrm>
            <a:off x="8686802" y="3086441"/>
            <a:ext cx="3048000" cy="1295059"/>
          </a:xfrm>
          <a:prstGeom prst="cloud">
            <a:avLst/>
          </a:prstGeom>
          <a:solidFill>
            <a:schemeClr val="bg1"/>
          </a:solidFill>
          <a:ln>
            <a:solidFill>
              <a:srgbClr val="EE55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bám</a:t>
            </a:r>
          </a:p>
        </p:txBody>
      </p:sp>
      <p:sp>
        <p:nvSpPr>
          <p:cNvPr id="39" name="Cloud 38">
            <a:extLst>
              <a:ext uri="{FF2B5EF4-FFF2-40B4-BE49-F238E27FC236}">
                <a16:creationId xmlns:a16="http://schemas.microsoft.com/office/drawing/2014/main" id="{53008AA6-FCA9-C03F-A846-7588AB7BF769}"/>
              </a:ext>
            </a:extLst>
          </p:cNvPr>
          <p:cNvSpPr/>
          <p:nvPr/>
        </p:nvSpPr>
        <p:spPr>
          <a:xfrm>
            <a:off x="2601979" y="5379392"/>
            <a:ext cx="3048000" cy="1295059"/>
          </a:xfrm>
          <a:prstGeom prst="cloud">
            <a:avLst/>
          </a:prstGeom>
          <a:solidFill>
            <a:schemeClr val="bg1"/>
          </a:solidFill>
          <a:ln>
            <a:solidFill>
              <a:srgbClr val="EE55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nơ</a:t>
            </a:r>
            <a:endParaRPr lang="vi-VN" sz="4000" dirty="0">
              <a:solidFill>
                <a:schemeClr val="tx1"/>
              </a:solidFill>
              <a:latin typeface="Arial" panose="020B0604020202020204" pitchFamily="34" charset="0"/>
              <a:cs typeface="Arial" panose="020B0604020202020204" pitchFamily="34" charset="0"/>
            </a:endParaRPr>
          </a:p>
        </p:txBody>
      </p:sp>
      <p:sp>
        <p:nvSpPr>
          <p:cNvPr id="40" name="Cloud 39">
            <a:extLst>
              <a:ext uri="{FF2B5EF4-FFF2-40B4-BE49-F238E27FC236}">
                <a16:creationId xmlns:a16="http://schemas.microsoft.com/office/drawing/2014/main" id="{5F670A46-CA41-26CF-B0C3-E991A3A54CBA}"/>
              </a:ext>
            </a:extLst>
          </p:cNvPr>
          <p:cNvSpPr/>
          <p:nvPr/>
        </p:nvSpPr>
        <p:spPr>
          <a:xfrm>
            <a:off x="7048904" y="5379392"/>
            <a:ext cx="3619096" cy="1295059"/>
          </a:xfrm>
          <a:prstGeom prst="cloud">
            <a:avLst/>
          </a:prstGeom>
          <a:solidFill>
            <a:schemeClr val="bg1"/>
          </a:solidFill>
          <a:ln>
            <a:solidFill>
              <a:srgbClr val="EE55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nghịch</a:t>
            </a:r>
          </a:p>
        </p:txBody>
      </p:sp>
      <p:sp>
        <p:nvSpPr>
          <p:cNvPr id="41" name="Cloud 40">
            <a:extLst>
              <a:ext uri="{FF2B5EF4-FFF2-40B4-BE49-F238E27FC236}">
                <a16:creationId xmlns:a16="http://schemas.microsoft.com/office/drawing/2014/main" id="{AD09ECD3-BB38-F8CC-96F0-98885D9128A6}"/>
              </a:ext>
            </a:extLst>
          </p:cNvPr>
          <p:cNvSpPr/>
          <p:nvPr/>
        </p:nvSpPr>
        <p:spPr>
          <a:xfrm>
            <a:off x="2322037" y="7744792"/>
            <a:ext cx="3048000" cy="1295059"/>
          </a:xfrm>
          <a:prstGeom prst="cloud">
            <a:avLst/>
          </a:prstGeom>
          <a:solidFill>
            <a:schemeClr val="bg1"/>
          </a:solidFill>
          <a:ln>
            <a:solidFill>
              <a:srgbClr val="EE55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ngoan</a:t>
            </a:r>
          </a:p>
        </p:txBody>
      </p:sp>
      <p:sp>
        <p:nvSpPr>
          <p:cNvPr id="42" name="Cloud 41">
            <a:extLst>
              <a:ext uri="{FF2B5EF4-FFF2-40B4-BE49-F238E27FC236}">
                <a16:creationId xmlns:a16="http://schemas.microsoft.com/office/drawing/2014/main" id="{D0F6DA83-4B51-05E9-B48C-932858299F74}"/>
              </a:ext>
            </a:extLst>
          </p:cNvPr>
          <p:cNvSpPr/>
          <p:nvPr/>
        </p:nvSpPr>
        <p:spPr>
          <a:xfrm>
            <a:off x="6553200" y="7744792"/>
            <a:ext cx="3619096" cy="1295059"/>
          </a:xfrm>
          <a:prstGeom prst="cloud">
            <a:avLst/>
          </a:prstGeom>
          <a:solidFill>
            <a:schemeClr val="bg1"/>
          </a:solidFill>
          <a:ln>
            <a:solidFill>
              <a:srgbClr val="EE55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nhận biết</a:t>
            </a:r>
            <a:endParaRPr lang="vi-VN"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7149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animEffect transition="in" filter="fade">
                                      <p:cBhvr>
                                        <p:cTn id="34" dur="500"/>
                                        <p:tgtEl>
                                          <p:spTgt spid="4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P spid="38" grpId="0" animBg="1"/>
      <p:bldP spid="39" grpId="0" animBg="1"/>
      <p:bldP spid="40" grpId="0" animBg="1"/>
      <p:bldP spid="41" grpId="0" animBg="1"/>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EE5568">
              <a:alpha val="10980"/>
            </a:srgbClr>
          </a:solidFill>
        </p:spPr>
        <p:txBody>
          <a:bodyPr/>
          <a:lstStyle/>
          <a:p>
            <a:endParaRPr lang="en-US"/>
          </a:p>
        </p:txBody>
      </p:sp>
      <p:sp>
        <p:nvSpPr>
          <p:cNvPr id="35" name="TextBox 34">
            <a:extLst>
              <a:ext uri="{FF2B5EF4-FFF2-40B4-BE49-F238E27FC236}">
                <a16:creationId xmlns:a16="http://schemas.microsoft.com/office/drawing/2014/main" id="{2DC2A835-7E1B-9380-372D-F5F59B8365CF}"/>
              </a:ext>
            </a:extLst>
          </p:cNvPr>
          <p:cNvSpPr txBox="1"/>
          <p:nvPr/>
        </p:nvSpPr>
        <p:spPr>
          <a:xfrm>
            <a:off x="8006801" y="693870"/>
            <a:ext cx="2286000" cy="896143"/>
          </a:xfrm>
          <a:prstGeom prst="rect">
            <a:avLst/>
          </a:prstGeom>
          <a:noFill/>
        </p:spPr>
        <p:txBody>
          <a:bodyPr wrap="square">
            <a:spAutoFit/>
          </a:bodyPr>
          <a:lstStyle/>
          <a:p>
            <a:pPr algn="ctr">
              <a:lnSpc>
                <a:spcPct val="114000"/>
              </a:lnSpc>
            </a:pPr>
            <a:r>
              <a:rPr lang="vi-VN" sz="5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Gợi ý</a:t>
            </a:r>
            <a:endParaRPr lang="vi-VN" sz="5000" b="1" dirty="0">
              <a:effectLst/>
              <a:latin typeface="Arial" panose="020B0604020202020204" pitchFamily="34" charset="0"/>
              <a:cs typeface="Arial" panose="020B0604020202020204" pitchFamily="34" charset="0"/>
            </a:endParaRPr>
          </a:p>
        </p:txBody>
      </p:sp>
      <p:sp>
        <p:nvSpPr>
          <p:cNvPr id="36" name="Cloud 35">
            <a:extLst>
              <a:ext uri="{FF2B5EF4-FFF2-40B4-BE49-F238E27FC236}">
                <a16:creationId xmlns:a16="http://schemas.microsoft.com/office/drawing/2014/main" id="{7F8DFC8D-CA81-A134-166B-48E6BB873AD8}"/>
              </a:ext>
            </a:extLst>
          </p:cNvPr>
          <p:cNvSpPr/>
          <p:nvPr/>
        </p:nvSpPr>
        <p:spPr>
          <a:xfrm>
            <a:off x="1328593" y="2438911"/>
            <a:ext cx="1676400" cy="1295059"/>
          </a:xfrm>
          <a:prstGeom prst="cloud">
            <a:avLst/>
          </a:prstGeom>
          <a:solidFill>
            <a:schemeClr val="bg1"/>
          </a:solidFill>
          <a:ln>
            <a:solidFill>
              <a:srgbClr val="EE55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ai</a:t>
            </a:r>
          </a:p>
        </p:txBody>
      </p:sp>
      <p:sp>
        <p:nvSpPr>
          <p:cNvPr id="37" name="Cloud 36">
            <a:extLst>
              <a:ext uri="{FF2B5EF4-FFF2-40B4-BE49-F238E27FC236}">
                <a16:creationId xmlns:a16="http://schemas.microsoft.com/office/drawing/2014/main" id="{612BE627-4AFE-193C-8360-FF14F4FCECBC}"/>
              </a:ext>
            </a:extLst>
          </p:cNvPr>
          <p:cNvSpPr/>
          <p:nvPr/>
        </p:nvSpPr>
        <p:spPr>
          <a:xfrm>
            <a:off x="3578433" y="2438911"/>
            <a:ext cx="3048000" cy="1295059"/>
          </a:xfrm>
          <a:prstGeom prst="cloud">
            <a:avLst/>
          </a:prstGeom>
          <a:solidFill>
            <a:schemeClr val="bg1"/>
          </a:solidFill>
          <a:ln>
            <a:solidFill>
              <a:srgbClr val="EE55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bù đắp</a:t>
            </a:r>
            <a:endParaRPr lang="vi-VN" sz="4000" dirty="0">
              <a:solidFill>
                <a:schemeClr val="tx1"/>
              </a:solidFill>
              <a:latin typeface="Arial" panose="020B0604020202020204" pitchFamily="34" charset="0"/>
              <a:cs typeface="Arial" panose="020B0604020202020204" pitchFamily="34" charset="0"/>
            </a:endParaRPr>
          </a:p>
        </p:txBody>
      </p:sp>
      <p:sp>
        <p:nvSpPr>
          <p:cNvPr id="38" name="Cloud 37">
            <a:extLst>
              <a:ext uri="{FF2B5EF4-FFF2-40B4-BE49-F238E27FC236}">
                <a16:creationId xmlns:a16="http://schemas.microsoft.com/office/drawing/2014/main" id="{78A9A9F6-2C5D-4F6E-5FA6-B9C9092C4ABC}"/>
              </a:ext>
            </a:extLst>
          </p:cNvPr>
          <p:cNvSpPr/>
          <p:nvPr/>
        </p:nvSpPr>
        <p:spPr>
          <a:xfrm>
            <a:off x="7199873" y="2438911"/>
            <a:ext cx="2176184" cy="1295059"/>
          </a:xfrm>
          <a:prstGeom prst="cloud">
            <a:avLst/>
          </a:prstGeom>
          <a:solidFill>
            <a:schemeClr val="bg1"/>
          </a:solidFill>
          <a:ln>
            <a:solidFill>
              <a:srgbClr val="EE55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bám</a:t>
            </a:r>
          </a:p>
        </p:txBody>
      </p:sp>
      <p:sp>
        <p:nvSpPr>
          <p:cNvPr id="39" name="Cloud 38">
            <a:extLst>
              <a:ext uri="{FF2B5EF4-FFF2-40B4-BE49-F238E27FC236}">
                <a16:creationId xmlns:a16="http://schemas.microsoft.com/office/drawing/2014/main" id="{53008AA6-FCA9-C03F-A846-7588AB7BF769}"/>
              </a:ext>
            </a:extLst>
          </p:cNvPr>
          <p:cNvSpPr/>
          <p:nvPr/>
        </p:nvSpPr>
        <p:spPr>
          <a:xfrm>
            <a:off x="9949497" y="2438911"/>
            <a:ext cx="1676400" cy="1295059"/>
          </a:xfrm>
          <a:prstGeom prst="cloud">
            <a:avLst/>
          </a:prstGeom>
          <a:solidFill>
            <a:schemeClr val="bg1"/>
          </a:solidFill>
          <a:ln>
            <a:solidFill>
              <a:srgbClr val="EE55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nơ</a:t>
            </a:r>
            <a:endParaRPr lang="vi-VN" sz="4000" dirty="0">
              <a:solidFill>
                <a:schemeClr val="tx1"/>
              </a:solidFill>
              <a:latin typeface="Arial" panose="020B0604020202020204" pitchFamily="34" charset="0"/>
              <a:cs typeface="Arial" panose="020B0604020202020204" pitchFamily="34" charset="0"/>
            </a:endParaRPr>
          </a:p>
        </p:txBody>
      </p:sp>
      <p:sp>
        <p:nvSpPr>
          <p:cNvPr id="40" name="Cloud 39">
            <a:extLst>
              <a:ext uri="{FF2B5EF4-FFF2-40B4-BE49-F238E27FC236}">
                <a16:creationId xmlns:a16="http://schemas.microsoft.com/office/drawing/2014/main" id="{5F670A46-CA41-26CF-B0C3-E991A3A54CBA}"/>
              </a:ext>
            </a:extLst>
          </p:cNvPr>
          <p:cNvSpPr/>
          <p:nvPr/>
        </p:nvSpPr>
        <p:spPr>
          <a:xfrm>
            <a:off x="1328593" y="4458382"/>
            <a:ext cx="3048000" cy="1295059"/>
          </a:xfrm>
          <a:prstGeom prst="cloud">
            <a:avLst/>
          </a:prstGeom>
          <a:solidFill>
            <a:schemeClr val="bg1"/>
          </a:solidFill>
          <a:ln>
            <a:solidFill>
              <a:srgbClr val="EE55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nghịch</a:t>
            </a:r>
          </a:p>
        </p:txBody>
      </p:sp>
      <p:sp>
        <p:nvSpPr>
          <p:cNvPr id="41" name="Cloud 40">
            <a:extLst>
              <a:ext uri="{FF2B5EF4-FFF2-40B4-BE49-F238E27FC236}">
                <a16:creationId xmlns:a16="http://schemas.microsoft.com/office/drawing/2014/main" id="{AD09ECD3-BB38-F8CC-96F0-98885D9128A6}"/>
              </a:ext>
            </a:extLst>
          </p:cNvPr>
          <p:cNvSpPr/>
          <p:nvPr/>
        </p:nvSpPr>
        <p:spPr>
          <a:xfrm>
            <a:off x="4667697" y="4458381"/>
            <a:ext cx="3048000" cy="1295059"/>
          </a:xfrm>
          <a:prstGeom prst="cloud">
            <a:avLst/>
          </a:prstGeom>
          <a:solidFill>
            <a:schemeClr val="bg1"/>
          </a:solidFill>
          <a:ln>
            <a:solidFill>
              <a:srgbClr val="EE55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ngoan</a:t>
            </a:r>
          </a:p>
        </p:txBody>
      </p:sp>
      <p:sp>
        <p:nvSpPr>
          <p:cNvPr id="42" name="Cloud 41">
            <a:extLst>
              <a:ext uri="{FF2B5EF4-FFF2-40B4-BE49-F238E27FC236}">
                <a16:creationId xmlns:a16="http://schemas.microsoft.com/office/drawing/2014/main" id="{D0F6DA83-4B51-05E9-B48C-932858299F74}"/>
              </a:ext>
            </a:extLst>
          </p:cNvPr>
          <p:cNvSpPr/>
          <p:nvPr/>
        </p:nvSpPr>
        <p:spPr>
          <a:xfrm>
            <a:off x="8006801" y="4458381"/>
            <a:ext cx="3619096" cy="1295059"/>
          </a:xfrm>
          <a:prstGeom prst="cloud">
            <a:avLst/>
          </a:prstGeom>
          <a:solidFill>
            <a:schemeClr val="bg1"/>
          </a:solidFill>
          <a:ln>
            <a:solidFill>
              <a:srgbClr val="EE55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nhận biết</a:t>
            </a:r>
            <a:endParaRPr lang="vi-VN" sz="40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3028C37-C653-152C-BB1B-4F6F2CBCF627}"/>
              </a:ext>
            </a:extLst>
          </p:cNvPr>
          <p:cNvSpPr txBox="1"/>
          <p:nvPr/>
        </p:nvSpPr>
        <p:spPr>
          <a:xfrm>
            <a:off x="1328592" y="6312669"/>
            <a:ext cx="15587807" cy="3313664"/>
          </a:xfrm>
          <a:prstGeom prst="rect">
            <a:avLst/>
          </a:prstGeom>
          <a:noFill/>
        </p:spPr>
        <p:txBody>
          <a:bodyPr wrap="square">
            <a:spAutoFit/>
          </a:bodyP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từ trong BT này được chọn trong bài đọc Buổi học cuối cùng, bao gồm:</a:t>
            </a:r>
            <a:endParaRPr lang="vi-VN" sz="36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Những từ có chữ cái mở đầu khác nhau: A, B, N.</a:t>
            </a:r>
            <a:endParaRPr lang="vi-VN" sz="36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Những từ có chữ cái mở đầu giống nhau nhưng chữ cái thứ 2 và thứ 3 khác nhau: NG, NGH, NH.</a:t>
            </a:r>
            <a:endParaRPr lang="vi-VN" sz="3600" dirty="0">
              <a:effectLst/>
              <a:latin typeface="Arial" panose="020B0604020202020204" pitchFamily="34" charset="0"/>
              <a:cs typeface="Arial" panose="020B0604020202020204" pitchFamily="34" charset="0"/>
            </a:endParaRPr>
          </a:p>
        </p:txBody>
      </p:sp>
      <p:grpSp>
        <p:nvGrpSpPr>
          <p:cNvPr id="12" name="Group 21">
            <a:extLst>
              <a:ext uri="{FF2B5EF4-FFF2-40B4-BE49-F238E27FC236}">
                <a16:creationId xmlns:a16="http://schemas.microsoft.com/office/drawing/2014/main" id="{2AA38B6C-97D5-7CFE-E561-51857F13EB17}"/>
              </a:ext>
            </a:extLst>
          </p:cNvPr>
          <p:cNvGrpSpPr/>
          <p:nvPr/>
        </p:nvGrpSpPr>
        <p:grpSpPr>
          <a:xfrm>
            <a:off x="12887446" y="1938350"/>
            <a:ext cx="4071961" cy="4071961"/>
            <a:chOff x="0" y="0"/>
            <a:chExt cx="1745463" cy="1745463"/>
          </a:xfrm>
        </p:grpSpPr>
        <p:sp>
          <p:nvSpPr>
            <p:cNvPr id="16" name="Freeform 23">
              <a:extLst>
                <a:ext uri="{FF2B5EF4-FFF2-40B4-BE49-F238E27FC236}">
                  <a16:creationId xmlns:a16="http://schemas.microsoft.com/office/drawing/2014/main" id="{24F21BCB-A076-8A53-35FB-9983E7605CAF}"/>
                </a:ext>
              </a:extLst>
            </p:cNvPr>
            <p:cNvSpPr/>
            <p:nvPr/>
          </p:nvSpPr>
          <p:spPr>
            <a:xfrm>
              <a:off x="0" y="0"/>
              <a:ext cx="1745463" cy="1745463"/>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5" name="Freeform 25">
              <a:extLst>
                <a:ext uri="{FF2B5EF4-FFF2-40B4-BE49-F238E27FC236}">
                  <a16:creationId xmlns:a16="http://schemas.microsoft.com/office/drawing/2014/main" id="{C485003E-479B-6110-8F31-86ECA490A38B}"/>
                </a:ext>
              </a:extLst>
            </p:cNvPr>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endParaRPr lang="en-US"/>
            </a:p>
          </p:txBody>
        </p:sp>
      </p:grpSp>
    </p:spTree>
    <p:extLst>
      <p:ext uri="{BB962C8B-B14F-4D97-AF65-F5344CB8AC3E}">
        <p14:creationId xmlns:p14="http://schemas.microsoft.com/office/powerpoint/2010/main" val="20284018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EE5568">
              <a:alpha val="10980"/>
            </a:srgbClr>
          </a:solidFill>
        </p:spPr>
        <p:txBody>
          <a:bodyPr/>
          <a:lstStyle/>
          <a:p>
            <a:endParaRPr lang="en-US"/>
          </a:p>
        </p:txBody>
      </p:sp>
      <p:sp>
        <p:nvSpPr>
          <p:cNvPr id="35" name="TextBox 34">
            <a:extLst>
              <a:ext uri="{FF2B5EF4-FFF2-40B4-BE49-F238E27FC236}">
                <a16:creationId xmlns:a16="http://schemas.microsoft.com/office/drawing/2014/main" id="{2DC2A835-7E1B-9380-372D-F5F59B8365CF}"/>
              </a:ext>
            </a:extLst>
          </p:cNvPr>
          <p:cNvSpPr txBox="1"/>
          <p:nvPr/>
        </p:nvSpPr>
        <p:spPr>
          <a:xfrm>
            <a:off x="8006801" y="693870"/>
            <a:ext cx="2286000" cy="896143"/>
          </a:xfrm>
          <a:prstGeom prst="rect">
            <a:avLst/>
          </a:prstGeom>
          <a:noFill/>
        </p:spPr>
        <p:txBody>
          <a:bodyPr wrap="square">
            <a:spAutoFit/>
          </a:bodyPr>
          <a:lstStyle/>
          <a:p>
            <a:pPr algn="ctr">
              <a:lnSpc>
                <a:spcPct val="114000"/>
              </a:lnSpc>
            </a:pPr>
            <a:r>
              <a:rPr lang="vi-VN" sz="5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Gợi ý</a:t>
            </a:r>
            <a:endParaRPr lang="vi-VN" sz="5000" b="1" dirty="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3028C37-C653-152C-BB1B-4F6F2CBCF627}"/>
              </a:ext>
            </a:extLst>
          </p:cNvPr>
          <p:cNvSpPr txBox="1"/>
          <p:nvPr/>
        </p:nvSpPr>
        <p:spPr>
          <a:xfrm>
            <a:off x="8686800" y="4074888"/>
            <a:ext cx="8349939" cy="5518242"/>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Cần tìm từ theo chữ cái đầu tiên trong từ. Do vậy, phải học thuộc bảng chữ cái theo thứ tự abc. </a:t>
            </a:r>
          </a:p>
          <a:p>
            <a:pPr marL="571500" lvl="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tra từ điển, ta dựa vào thứ tự các chữ cái để tìm khoảng xuất hiện của từ.</a:t>
            </a:r>
            <a:endParaRPr lang="vi-VN"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Speech Bubble: Rectangle with Corners Rounded 1">
            <a:extLst>
              <a:ext uri="{FF2B5EF4-FFF2-40B4-BE49-F238E27FC236}">
                <a16:creationId xmlns:a16="http://schemas.microsoft.com/office/drawing/2014/main" id="{83D17079-CDE0-E3DF-8892-96745DA7E9F1}"/>
              </a:ext>
            </a:extLst>
          </p:cNvPr>
          <p:cNvSpPr/>
          <p:nvPr/>
        </p:nvSpPr>
        <p:spPr>
          <a:xfrm>
            <a:off x="1187140" y="2045233"/>
            <a:ext cx="15849599" cy="1345667"/>
          </a:xfrm>
          <a:prstGeom prst="wedgeRoundRectCallout">
            <a:avLst/>
          </a:prstGeom>
          <a:solidFill>
            <a:schemeClr val="bg1"/>
          </a:solidFill>
          <a:ln>
            <a:solidFill>
              <a:srgbClr val="EE55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Làm thế nào để tìm khoảng xuất hiện của một từ trong từ điển?</a:t>
            </a:r>
            <a:endParaRPr lang="vi-VN" sz="4000" b="1" dirty="0">
              <a:effectLst/>
              <a:latin typeface="Arial" panose="020B0604020202020204" pitchFamily="34" charset="0"/>
              <a:cs typeface="Arial" panose="020B0604020202020204" pitchFamily="34" charset="0"/>
            </a:endParaRPr>
          </a:p>
        </p:txBody>
      </p:sp>
      <p:pic>
        <p:nvPicPr>
          <p:cNvPr id="3078" name="Picture 6" descr="Bảng chữ cái tiếng Việt | Sách Kết Nối Tri Thức | Thẻ A5 | Fon tiểu học VN">
            <a:extLst>
              <a:ext uri="{FF2B5EF4-FFF2-40B4-BE49-F238E27FC236}">
                <a16:creationId xmlns:a16="http://schemas.microsoft.com/office/drawing/2014/main" id="{914D5462-E84C-AE70-EFA8-A23B2EA9F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139" y="4097748"/>
            <a:ext cx="6966261" cy="5493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124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wipe(down)">
                                      <p:cBhvr>
                                        <p:cTn id="12" dur="500"/>
                                        <p:tgtEl>
                                          <p:spTgt spid="307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EE5568">
              <a:alpha val="10980"/>
            </a:srgbClr>
          </a:solidFill>
        </p:spPr>
        <p:txBody>
          <a:bodyPr/>
          <a:lstStyle/>
          <a:p>
            <a:endParaRPr lang="en-US"/>
          </a:p>
        </p:txBody>
      </p:sp>
      <p:sp>
        <p:nvSpPr>
          <p:cNvPr id="35" name="TextBox 34">
            <a:extLst>
              <a:ext uri="{FF2B5EF4-FFF2-40B4-BE49-F238E27FC236}">
                <a16:creationId xmlns:a16="http://schemas.microsoft.com/office/drawing/2014/main" id="{2DC2A835-7E1B-9380-372D-F5F59B8365CF}"/>
              </a:ext>
            </a:extLst>
          </p:cNvPr>
          <p:cNvSpPr txBox="1"/>
          <p:nvPr/>
        </p:nvSpPr>
        <p:spPr>
          <a:xfrm>
            <a:off x="8006801" y="693870"/>
            <a:ext cx="2286000" cy="896143"/>
          </a:xfrm>
          <a:prstGeom prst="rect">
            <a:avLst/>
          </a:prstGeom>
          <a:noFill/>
        </p:spPr>
        <p:txBody>
          <a:bodyPr wrap="square">
            <a:spAutoFit/>
          </a:bodyPr>
          <a:lstStyle/>
          <a:p>
            <a:pPr algn="ctr">
              <a:lnSpc>
                <a:spcPct val="114000"/>
              </a:lnSpc>
            </a:pPr>
            <a:r>
              <a:rPr lang="vi-VN" sz="5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Gợi ý</a:t>
            </a:r>
            <a:endParaRPr lang="vi-VN" sz="5000" b="1" dirty="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3028C37-C653-152C-BB1B-4F6F2CBCF627}"/>
              </a:ext>
            </a:extLst>
          </p:cNvPr>
          <p:cNvSpPr txBox="1"/>
          <p:nvPr/>
        </p:nvSpPr>
        <p:spPr>
          <a:xfrm>
            <a:off x="1088870" y="6629400"/>
            <a:ext cx="16110260" cy="2748253"/>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vi-VN" sz="4000" dirty="0">
                <a:solidFill>
                  <a:srgbClr val="000000"/>
                </a:solidFill>
                <a:effectLst/>
                <a:latin typeface="Arial" panose="020B0604020202020204" pitchFamily="34" charset="0"/>
                <a:ea typeface="宋体" panose="02010600030101010101" pitchFamily="2" charset="-122"/>
                <a:cs typeface="Arial" panose="020B0604020202020204" pitchFamily="34" charset="0"/>
              </a:rPr>
              <a:t>Trước hết, xem mục từ vừa mở ra đứng trước hay sau mục từ cần tìm (theo thứ tự abc).</a:t>
            </a:r>
          </a:p>
          <a:p>
            <a:pPr marL="571500" marR="0" indent="-571500" algn="just">
              <a:lnSpc>
                <a:spcPct val="150000"/>
              </a:lnSpc>
              <a:spcBef>
                <a:spcPts val="0"/>
              </a:spcBef>
              <a:spcAft>
                <a:spcPts val="0"/>
              </a:spcAft>
              <a:buFont typeface="Arial" panose="020B0604020202020204" pitchFamily="34" charset="0"/>
              <a:buChar char="•"/>
            </a:pPr>
            <a:r>
              <a:rPr lang="vi-VN" sz="4000" dirty="0">
                <a:solidFill>
                  <a:srgbClr val="000000"/>
                </a:solidFill>
                <a:latin typeface="Arial" panose="020B0604020202020204" pitchFamily="34" charset="0"/>
                <a:ea typeface="宋体" panose="02010600030101010101" pitchFamily="2" charset="-122"/>
                <a:cs typeface="Arial" panose="020B0604020202020204" pitchFamily="34" charset="0"/>
              </a:rPr>
              <a:t>Sau đó, </a:t>
            </a:r>
            <a:r>
              <a:rPr lang="vi-VN" sz="4000" dirty="0">
                <a:solidFill>
                  <a:srgbClr val="000000"/>
                </a:solidFill>
                <a:effectLst/>
                <a:latin typeface="Arial" panose="020B0604020202020204" pitchFamily="34" charset="0"/>
                <a:ea typeface="宋体" panose="02010600030101010101" pitchFamily="2" charset="-122"/>
                <a:cs typeface="Arial" panose="020B0604020202020204" pitchFamily="34" charset="0"/>
              </a:rPr>
              <a:t>tìm ở các trang trước hoặc sau từ cần tra. </a:t>
            </a:r>
            <a:endParaRPr lang="vi-VN" sz="4000" dirty="0">
              <a:effectLst/>
              <a:latin typeface="Arial" panose="020B0604020202020204" pitchFamily="34" charset="0"/>
              <a:ea typeface="宋体" panose="02010600030101010101" pitchFamily="2" charset="-122"/>
              <a:cs typeface="Arial" panose="020B0604020202020204" pitchFamily="34" charset="0"/>
            </a:endParaRPr>
          </a:p>
        </p:txBody>
      </p:sp>
      <p:sp>
        <p:nvSpPr>
          <p:cNvPr id="2" name="Speech Bubble: Rectangle with Corners Rounded 1">
            <a:extLst>
              <a:ext uri="{FF2B5EF4-FFF2-40B4-BE49-F238E27FC236}">
                <a16:creationId xmlns:a16="http://schemas.microsoft.com/office/drawing/2014/main" id="{83D17079-CDE0-E3DF-8892-96745DA7E9F1}"/>
              </a:ext>
            </a:extLst>
          </p:cNvPr>
          <p:cNvSpPr/>
          <p:nvPr/>
        </p:nvSpPr>
        <p:spPr>
          <a:xfrm>
            <a:off x="1088870" y="2045233"/>
            <a:ext cx="16110260" cy="1345667"/>
          </a:xfrm>
          <a:prstGeom prst="wedgeRoundRectCallout">
            <a:avLst/>
          </a:prstGeom>
          <a:solidFill>
            <a:schemeClr val="bg1"/>
          </a:solidFill>
          <a:ln>
            <a:solidFill>
              <a:srgbClr val="EE55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mở từ điển ra, chưa thấy mục từ cần tìm thì làm gì tiếp theo?</a:t>
            </a:r>
            <a:endParaRPr lang="vi-VN" sz="4000" b="1" dirty="0">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2BAA2ED-E823-E1F7-756D-0F0F46E555E0}"/>
              </a:ext>
            </a:extLst>
          </p:cNvPr>
          <p:cNvPicPr>
            <a:picLocks noChangeAspect="1"/>
          </p:cNvPicPr>
          <p:nvPr/>
        </p:nvPicPr>
        <p:blipFill rotWithShape="1">
          <a:blip r:embed="rId2">
            <a:extLst>
              <a:ext uri="{28A0092B-C50C-407E-A947-70E740481C1C}">
                <a14:useLocalDpi xmlns:a14="http://schemas.microsoft.com/office/drawing/2010/main" val="0"/>
              </a:ext>
            </a:extLst>
          </a:blip>
          <a:srcRect l="9496" t="14103" r="7895" b="11539"/>
          <a:stretch/>
        </p:blipFill>
        <p:spPr>
          <a:xfrm>
            <a:off x="5562600" y="4000500"/>
            <a:ext cx="7239000" cy="2628900"/>
          </a:xfrm>
          <a:prstGeom prst="rect">
            <a:avLst/>
          </a:prstGeom>
        </p:spPr>
      </p:pic>
    </p:spTree>
    <p:extLst>
      <p:ext uri="{BB962C8B-B14F-4D97-AF65-F5344CB8AC3E}">
        <p14:creationId xmlns:p14="http://schemas.microsoft.com/office/powerpoint/2010/main" val="14436102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EE5568">
              <a:alpha val="10980"/>
            </a:srgbClr>
          </a:solidFill>
        </p:spPr>
        <p:txBody>
          <a:bodyPr/>
          <a:lstStyle/>
          <a:p>
            <a:endParaRPr lang="en-US"/>
          </a:p>
        </p:txBody>
      </p:sp>
      <p:sp>
        <p:nvSpPr>
          <p:cNvPr id="35" name="TextBox 34">
            <a:extLst>
              <a:ext uri="{FF2B5EF4-FFF2-40B4-BE49-F238E27FC236}">
                <a16:creationId xmlns:a16="http://schemas.microsoft.com/office/drawing/2014/main" id="{2DC2A835-7E1B-9380-372D-F5F59B8365CF}"/>
              </a:ext>
            </a:extLst>
          </p:cNvPr>
          <p:cNvSpPr txBox="1"/>
          <p:nvPr/>
        </p:nvSpPr>
        <p:spPr>
          <a:xfrm>
            <a:off x="4103765" y="1048937"/>
            <a:ext cx="2286000" cy="896143"/>
          </a:xfrm>
          <a:prstGeom prst="rect">
            <a:avLst/>
          </a:prstGeom>
          <a:noFill/>
        </p:spPr>
        <p:txBody>
          <a:bodyPr wrap="square">
            <a:spAutoFit/>
          </a:bodyPr>
          <a:lstStyle/>
          <a:p>
            <a:pPr algn="ctr">
              <a:lnSpc>
                <a:spcPct val="114000"/>
              </a:lnSpc>
            </a:pPr>
            <a:r>
              <a:rPr lang="vi-VN" sz="5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Ví dụ</a:t>
            </a:r>
            <a:endParaRPr lang="vi-VN" sz="5000" b="1" dirty="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3028C37-C653-152C-BB1B-4F6F2CBCF627}"/>
              </a:ext>
            </a:extLst>
          </p:cNvPr>
          <p:cNvSpPr txBox="1"/>
          <p:nvPr/>
        </p:nvSpPr>
        <p:spPr>
          <a:xfrm>
            <a:off x="1066800" y="4338797"/>
            <a:ext cx="16110260" cy="497565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Tìm khoảng xuất hiện của mục N. Nếu mở từ điển vào mục M thì cần tiếp tục mở các trang sau vì mục N đứng sau mục M. Ngược lại, nếu mở từ điển vào mục Đ thì cần mở lại các trang trước vì mục O đứng sau mục N.</a:t>
            </a:r>
            <a:endParaRPr lang="vi-VN" sz="36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Nếu 2 từ cần tra cùng mục thì ta tim theo thứ tự abe của chữ cái thứ 2 trong tử. Chẳng hạn. Khi tra được từ nhận biết rồi, nên tìm ở trang trước để tra được nghĩa của từ nghịch vì “g” đứng trước “h.</a:t>
            </a:r>
            <a:endParaRPr lang="vi-VN" sz="3600" dirty="0">
              <a:effectLst/>
              <a:latin typeface="Arial" panose="020B0604020202020204" pitchFamily="34" charset="0"/>
              <a:cs typeface="Arial" panose="020B0604020202020204" pitchFamily="34" charset="0"/>
            </a:endParaRPr>
          </a:p>
        </p:txBody>
      </p:sp>
      <p:sp>
        <p:nvSpPr>
          <p:cNvPr id="2" name="Speech Bubble: Rectangle with Corners Rounded 1">
            <a:extLst>
              <a:ext uri="{FF2B5EF4-FFF2-40B4-BE49-F238E27FC236}">
                <a16:creationId xmlns:a16="http://schemas.microsoft.com/office/drawing/2014/main" id="{FFC58299-DE1D-19C9-9F0B-7646BA536113}"/>
              </a:ext>
            </a:extLst>
          </p:cNvPr>
          <p:cNvSpPr/>
          <p:nvPr/>
        </p:nvSpPr>
        <p:spPr>
          <a:xfrm>
            <a:off x="1066800" y="2400300"/>
            <a:ext cx="8359930" cy="1345667"/>
          </a:xfrm>
          <a:prstGeom prst="wedgeRoundRectCallout">
            <a:avLst/>
          </a:prstGeom>
          <a:solidFill>
            <a:schemeClr val="bg1"/>
          </a:solidFill>
          <a:ln>
            <a:solidFill>
              <a:srgbClr val="EE55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4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Tìm từ </a:t>
            </a:r>
            <a:r>
              <a:rPr lang="vi-VN"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nghịch</a:t>
            </a: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và từ </a:t>
            </a:r>
            <a:r>
              <a:rPr lang="vi-VN"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nhận biết</a:t>
            </a:r>
            <a:endParaRPr lang="vi-VN" sz="4000" b="1" i="1" dirty="0">
              <a:effectLst/>
              <a:latin typeface="Arial" panose="020B0604020202020204" pitchFamily="34" charset="0"/>
              <a:cs typeface="Arial" panose="020B0604020202020204" pitchFamily="34" charset="0"/>
            </a:endParaRPr>
          </a:p>
        </p:txBody>
      </p:sp>
      <p:sp>
        <p:nvSpPr>
          <p:cNvPr id="4" name="Freeform 29">
            <a:extLst>
              <a:ext uri="{FF2B5EF4-FFF2-40B4-BE49-F238E27FC236}">
                <a16:creationId xmlns:a16="http://schemas.microsoft.com/office/drawing/2014/main" id="{52B89119-078B-AE4F-3A67-4365A4001960}"/>
              </a:ext>
            </a:extLst>
          </p:cNvPr>
          <p:cNvSpPr/>
          <p:nvPr/>
        </p:nvSpPr>
        <p:spPr>
          <a:xfrm>
            <a:off x="10591800" y="750628"/>
            <a:ext cx="4714715" cy="3392382"/>
          </a:xfrm>
          <a:custGeom>
            <a:avLst/>
            <a:gdLst/>
            <a:ahLst/>
            <a:cxnLst/>
            <a:rect l="l" t="t" r="r" b="b"/>
            <a:pathLst>
              <a:path w="1599708" h="1390292">
                <a:moveTo>
                  <a:pt x="0" y="0"/>
                </a:moveTo>
                <a:lnTo>
                  <a:pt x="1599708" y="0"/>
                </a:lnTo>
                <a:lnTo>
                  <a:pt x="1599708" y="1390292"/>
                </a:lnTo>
                <a:lnTo>
                  <a:pt x="0" y="13902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30">
            <a:extLst>
              <a:ext uri="{FF2B5EF4-FFF2-40B4-BE49-F238E27FC236}">
                <a16:creationId xmlns:a16="http://schemas.microsoft.com/office/drawing/2014/main" id="{ECE7EF45-6FC2-9000-F39D-CF1E66DE5DC3}"/>
              </a:ext>
            </a:extLst>
          </p:cNvPr>
          <p:cNvSpPr/>
          <p:nvPr/>
        </p:nvSpPr>
        <p:spPr>
          <a:xfrm rot="-4660015">
            <a:off x="14374531" y="1311545"/>
            <a:ext cx="1339624" cy="2270549"/>
          </a:xfrm>
          <a:custGeom>
            <a:avLst/>
            <a:gdLst/>
            <a:ahLst/>
            <a:cxnLst/>
            <a:rect l="l" t="t" r="r" b="b"/>
            <a:pathLst>
              <a:path w="837763" h="1419937">
                <a:moveTo>
                  <a:pt x="0" y="0"/>
                </a:moveTo>
                <a:lnTo>
                  <a:pt x="837762" y="0"/>
                </a:lnTo>
                <a:lnTo>
                  <a:pt x="837762" y="1419937"/>
                </a:lnTo>
                <a:lnTo>
                  <a:pt x="0" y="14199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587987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75BF8A">
              <a:alpha val="10980"/>
            </a:srgbClr>
          </a:solidFill>
        </p:spPr>
        <p:txBody>
          <a:bodyPr/>
          <a:lstStyle/>
          <a:p>
            <a:endParaRPr lang="en-US"/>
          </a:p>
        </p:txBody>
      </p:sp>
      <p:sp>
        <p:nvSpPr>
          <p:cNvPr id="6" name="Freeform 6"/>
          <p:cNvSpPr/>
          <p:nvPr/>
        </p:nvSpPr>
        <p:spPr>
          <a:xfrm>
            <a:off x="5257800" y="3009900"/>
            <a:ext cx="11957061" cy="4809427"/>
          </a:xfrm>
          <a:custGeom>
            <a:avLst/>
            <a:gdLst/>
            <a:ahLst/>
            <a:cxnLst/>
            <a:rect l="l" t="t" r="r" b="b"/>
            <a:pathLst>
              <a:path w="4088885" h="385457">
                <a:moveTo>
                  <a:pt x="0" y="0"/>
                </a:moveTo>
                <a:lnTo>
                  <a:pt x="4088885" y="0"/>
                </a:lnTo>
                <a:lnTo>
                  <a:pt x="4088885" y="385457"/>
                </a:lnTo>
                <a:lnTo>
                  <a:pt x="0" y="385457"/>
                </a:lnTo>
                <a:close/>
              </a:path>
            </a:pathLst>
          </a:custGeom>
          <a:solidFill>
            <a:srgbClr val="C3EACE"/>
          </a:solidFill>
        </p:spPr>
        <p:txBody>
          <a:bodyPr bIns="252000" anchor="ctr"/>
          <a:lstStyle/>
          <a:p>
            <a:pPr algn="ctr">
              <a:lnSpc>
                <a:spcPct val="150000"/>
              </a:lnSpc>
            </a:pPr>
            <a:r>
              <a:rPr lang="vi-VN" sz="72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NÊU Ý NGHĨA </a:t>
            </a:r>
          </a:p>
          <a:p>
            <a:pPr algn="ctr">
              <a:lnSpc>
                <a:spcPct val="150000"/>
              </a:lnSpc>
            </a:pPr>
            <a:r>
              <a:rPr lang="vi-VN" sz="72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CỦA MỘT TRONG </a:t>
            </a:r>
          </a:p>
          <a:p>
            <a:pPr algn="ctr">
              <a:lnSpc>
                <a:spcPct val="150000"/>
              </a:lnSpc>
            </a:pPr>
            <a:r>
              <a:rPr lang="vi-VN" sz="72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CÁC TỪ Ở BT3</a:t>
            </a:r>
            <a:endParaRPr lang="vi-VN" sz="7200" b="1" dirty="0">
              <a:solidFill>
                <a:srgbClr val="00B050"/>
              </a:solidFill>
              <a:effectLst/>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55935E15-5271-FBE5-38E8-7F4625F82FB3}"/>
              </a:ext>
            </a:extLst>
          </p:cNvPr>
          <p:cNvGrpSpPr/>
          <p:nvPr/>
        </p:nvGrpSpPr>
        <p:grpSpPr>
          <a:xfrm>
            <a:off x="914400" y="2483517"/>
            <a:ext cx="5861061" cy="5861061"/>
            <a:chOff x="1149339" y="2799004"/>
            <a:chExt cx="5215376" cy="5215376"/>
          </a:xfrm>
        </p:grpSpPr>
        <p:grpSp>
          <p:nvGrpSpPr>
            <p:cNvPr id="33" name="Group 32">
              <a:extLst>
                <a:ext uri="{FF2B5EF4-FFF2-40B4-BE49-F238E27FC236}">
                  <a16:creationId xmlns:a16="http://schemas.microsoft.com/office/drawing/2014/main" id="{0AD75309-FD0E-9ACE-21C1-D3DAAE0C9AA8}"/>
                </a:ext>
              </a:extLst>
            </p:cNvPr>
            <p:cNvGrpSpPr/>
            <p:nvPr/>
          </p:nvGrpSpPr>
          <p:grpSpPr>
            <a:xfrm>
              <a:off x="1149339" y="2799004"/>
              <a:ext cx="5215376" cy="5215376"/>
              <a:chOff x="778204" y="679699"/>
              <a:chExt cx="3051724" cy="3051724"/>
            </a:xfrm>
          </p:grpSpPr>
          <p:sp>
            <p:nvSpPr>
              <p:cNvPr id="9" name="Freeform 9"/>
              <p:cNvSpPr/>
              <p:nvPr/>
            </p:nvSpPr>
            <p:spPr>
              <a:xfrm>
                <a:off x="778204" y="679699"/>
                <a:ext cx="3051724" cy="30517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5BF8A"/>
              </a:solidFill>
            </p:spPr>
            <p:txBody>
              <a:bodyPr/>
              <a:lstStyle/>
              <a:p>
                <a:endParaRPr lang="en-US"/>
              </a:p>
            </p:txBody>
          </p:sp>
          <p:sp>
            <p:nvSpPr>
              <p:cNvPr id="12" name="Freeform 12"/>
              <p:cNvSpPr/>
              <p:nvPr/>
            </p:nvSpPr>
            <p:spPr>
              <a:xfrm>
                <a:off x="1015741" y="917236"/>
                <a:ext cx="2576650" cy="257665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grpSp>
        <p:sp>
          <p:nvSpPr>
            <p:cNvPr id="27" name="Freeform 27"/>
            <p:cNvSpPr/>
            <p:nvPr/>
          </p:nvSpPr>
          <p:spPr>
            <a:xfrm>
              <a:off x="2096742" y="3663268"/>
              <a:ext cx="3320569" cy="3486848"/>
            </a:xfrm>
            <a:custGeom>
              <a:avLst/>
              <a:gdLst/>
              <a:ahLst/>
              <a:cxnLst/>
              <a:rect l="l" t="t" r="r" b="b"/>
              <a:pathLst>
                <a:path w="2227037" h="2338557">
                  <a:moveTo>
                    <a:pt x="0" y="0"/>
                  </a:moveTo>
                  <a:lnTo>
                    <a:pt x="2227037" y="0"/>
                  </a:lnTo>
                  <a:lnTo>
                    <a:pt x="2227037" y="2338556"/>
                  </a:lnTo>
                  <a:lnTo>
                    <a:pt x="0" y="23385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35" name="Freeform 18">
            <a:extLst>
              <a:ext uri="{FF2B5EF4-FFF2-40B4-BE49-F238E27FC236}">
                <a16:creationId xmlns:a16="http://schemas.microsoft.com/office/drawing/2014/main" id="{4596F90B-723A-02D6-23BE-449ECD90D19D}"/>
              </a:ext>
            </a:extLst>
          </p:cNvPr>
          <p:cNvSpPr/>
          <p:nvPr/>
        </p:nvSpPr>
        <p:spPr>
          <a:xfrm>
            <a:off x="2815481" y="1380889"/>
            <a:ext cx="2035489" cy="203548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3EACE"/>
          </a:solidFill>
          <a:effectLst>
            <a:outerShdw blurRad="50800" dist="38100" dir="5400000" algn="t" rotWithShape="0">
              <a:prstClr val="black">
                <a:alpha val="40000"/>
              </a:prstClr>
            </a:outerShdw>
          </a:effectLst>
        </p:spPr>
        <p:txBody>
          <a:bodyPr anchor="ctr"/>
          <a:lstStyle/>
          <a:p>
            <a:pPr algn="ctr"/>
            <a:r>
              <a:rPr lang="en-US" sz="7200" b="1" dirty="0">
                <a:solidFill>
                  <a:srgbClr val="00B050"/>
                </a:solidFill>
                <a:latin typeface="Arial" panose="020B0604020202020204" pitchFamily="34" charset="0"/>
                <a:cs typeface="Arial" panose="020B0604020202020204" pitchFamily="34" charset="0"/>
              </a:rPr>
              <a:t>4</a:t>
            </a:r>
            <a:endParaRPr lang="vi-VN" sz="7200" b="1" dirty="0">
              <a:solidFill>
                <a:srgbClr val="00B050"/>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0E67A3">
              <a:alpha val="10980"/>
            </a:srgbClr>
          </a:solidFill>
        </p:spPr>
        <p:txBody>
          <a:bodyPr/>
          <a:lstStyle/>
          <a:p>
            <a:endParaRPr lang="en-US"/>
          </a:p>
        </p:txBody>
      </p:sp>
      <p:sp>
        <p:nvSpPr>
          <p:cNvPr id="9" name="TextBox 9"/>
          <p:cNvSpPr txBox="1"/>
          <p:nvPr/>
        </p:nvSpPr>
        <p:spPr>
          <a:xfrm>
            <a:off x="5816601" y="711612"/>
            <a:ext cx="6654798" cy="1276568"/>
          </a:xfrm>
          <a:prstGeom prst="rect">
            <a:avLst/>
          </a:prstGeom>
        </p:spPr>
        <p:txBody>
          <a:bodyPr wrap="square" lIns="0" tIns="0" rIns="0" bIns="0" rtlCol="0" anchor="t">
            <a:spAutoFit/>
          </a:bodyPr>
          <a:lstStyle/>
          <a:p>
            <a:pPr algn="ctr">
              <a:lnSpc>
                <a:spcPts val="10944"/>
              </a:lnSpc>
            </a:pPr>
            <a:r>
              <a:rPr lang="vi-VN" sz="6600" b="1" dirty="0">
                <a:solidFill>
                  <a:srgbClr val="227DA4"/>
                </a:solidFill>
                <a:latin typeface="Arial" panose="020B0604020202020204" pitchFamily="34" charset="0"/>
                <a:cs typeface="Arial" panose="020B0604020202020204" pitchFamily="34" charset="0"/>
              </a:rPr>
              <a:t>KHỞI ĐỘNG</a:t>
            </a:r>
            <a:endParaRPr lang="en-US" sz="6600" b="1" dirty="0">
              <a:solidFill>
                <a:srgbClr val="227DA4"/>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4C22F260-B055-E91E-AF2D-607B09F95C53}"/>
              </a:ext>
            </a:extLst>
          </p:cNvPr>
          <p:cNvGrpSpPr/>
          <p:nvPr/>
        </p:nvGrpSpPr>
        <p:grpSpPr>
          <a:xfrm>
            <a:off x="8706514" y="2428122"/>
            <a:ext cx="8484769" cy="7159025"/>
            <a:chOff x="1086514" y="2414186"/>
            <a:chExt cx="8484769" cy="7159025"/>
          </a:xfrm>
        </p:grpSpPr>
        <p:sp>
          <p:nvSpPr>
            <p:cNvPr id="11" name="Freeform 14">
              <a:extLst>
                <a:ext uri="{FF2B5EF4-FFF2-40B4-BE49-F238E27FC236}">
                  <a16:creationId xmlns:a16="http://schemas.microsoft.com/office/drawing/2014/main" id="{8EF93B6F-8B56-922E-8094-33384E9F58F1}"/>
                </a:ext>
              </a:extLst>
            </p:cNvPr>
            <p:cNvSpPr/>
            <p:nvPr/>
          </p:nvSpPr>
          <p:spPr>
            <a:xfrm>
              <a:off x="1086514" y="2414186"/>
              <a:ext cx="8484769" cy="7159025"/>
            </a:xfrm>
            <a:custGeom>
              <a:avLst/>
              <a:gdLst/>
              <a:ahLst/>
              <a:cxnLst/>
              <a:rect l="l" t="t" r="r" b="b"/>
              <a:pathLst>
                <a:path w="1358882" h="1146557">
                  <a:moveTo>
                    <a:pt x="0" y="0"/>
                  </a:moveTo>
                  <a:lnTo>
                    <a:pt x="1358882" y="0"/>
                  </a:lnTo>
                  <a:lnTo>
                    <a:pt x="1358882" y="1146557"/>
                  </a:lnTo>
                  <a:lnTo>
                    <a:pt x="0" y="1146557"/>
                  </a:lnTo>
                  <a:lnTo>
                    <a:pt x="0" y="0"/>
                  </a:lnTo>
                  <a:close/>
                </a:path>
              </a:pathLst>
            </a:custGeom>
            <a:blipFill>
              <a:blip r:embed="rId2"/>
              <a:stretch>
                <a:fillRect/>
              </a:stretch>
            </a:blipFill>
          </p:spPr>
          <p:txBody>
            <a:bodyPr/>
            <a:lstStyle/>
            <a:p>
              <a:endParaRPr lang="en-US"/>
            </a:p>
          </p:txBody>
        </p:sp>
        <p:sp>
          <p:nvSpPr>
            <p:cNvPr id="12" name="TextBox 27">
              <a:extLst>
                <a:ext uri="{FF2B5EF4-FFF2-40B4-BE49-F238E27FC236}">
                  <a16:creationId xmlns:a16="http://schemas.microsoft.com/office/drawing/2014/main" id="{1A08BF51-2612-1342-3AE9-ED5132F26E89}"/>
                </a:ext>
              </a:extLst>
            </p:cNvPr>
            <p:cNvSpPr txBox="1"/>
            <p:nvPr/>
          </p:nvSpPr>
          <p:spPr>
            <a:xfrm>
              <a:off x="5714999" y="3300764"/>
              <a:ext cx="2751002" cy="1015663"/>
            </a:xfrm>
            <a:prstGeom prst="rect">
              <a:avLst/>
            </a:prstGeom>
          </p:spPr>
          <p:txBody>
            <a:bodyPr wrap="square" lIns="0" tIns="0" rIns="0" bIns="0" rtlCol="0" anchor="t">
              <a:spAutoFit/>
            </a:bodyPr>
            <a:lstStyle/>
            <a:p>
              <a:pPr algn="ctr">
                <a:spcBef>
                  <a:spcPct val="0"/>
                </a:spcBef>
              </a:pPr>
              <a:r>
                <a:rPr lang="vi-VN" sz="6600" b="1" dirty="0">
                  <a:solidFill>
                    <a:srgbClr val="227DA4"/>
                  </a:solidFill>
                  <a:latin typeface="Arial" panose="020B0604020202020204" pitchFamily="34" charset="0"/>
                  <a:cs typeface="Arial" panose="020B0604020202020204" pitchFamily="34" charset="0"/>
                </a:rPr>
                <a:t>Đố vui</a:t>
              </a:r>
              <a:endParaRPr lang="en-US" sz="6600" b="1" dirty="0">
                <a:solidFill>
                  <a:srgbClr val="227DA4"/>
                </a:solidFill>
                <a:latin typeface="Arial" panose="020B0604020202020204" pitchFamily="34" charset="0"/>
                <a:cs typeface="Arial" panose="020B0604020202020204" pitchFamily="34" charset="0"/>
              </a:endParaRPr>
            </a:p>
          </p:txBody>
        </p:sp>
      </p:grpSp>
      <p:sp>
        <p:nvSpPr>
          <p:cNvPr id="14" name="Speech Bubble: Rectangle with Corners Rounded 13">
            <a:extLst>
              <a:ext uri="{FF2B5EF4-FFF2-40B4-BE49-F238E27FC236}">
                <a16:creationId xmlns:a16="http://schemas.microsoft.com/office/drawing/2014/main" id="{03BCBE31-2DB2-0A0B-22A2-FB8C4F209452}"/>
              </a:ext>
            </a:extLst>
          </p:cNvPr>
          <p:cNvSpPr/>
          <p:nvPr/>
        </p:nvSpPr>
        <p:spPr>
          <a:xfrm>
            <a:off x="1017169" y="2871436"/>
            <a:ext cx="6858000" cy="5486400"/>
          </a:xfrm>
          <a:prstGeom prst="wedgeRoundRectCallout">
            <a:avLst>
              <a:gd name="adj1" fmla="val 60437"/>
              <a:gd name="adj2" fmla="val -26389"/>
              <a:gd name="adj3" fmla="val 16667"/>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Trong khi đọc sách hay trao đổi cùng bạn bè, gặp một từ mà chúng ta không biết nghĩa của từ ấy, chúng ta phải làm gì?</a:t>
            </a:r>
            <a:endParaRPr lang="vi-VN" sz="4000" dirty="0">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07000" y="4302423"/>
            <a:ext cx="4806999" cy="5428342"/>
          </a:xfrm>
          <a:prstGeom prst="rect">
            <a:avLst/>
          </a:prstGeom>
        </p:spPr>
      </p:pic>
    </p:spTree>
    <p:extLst>
      <p:ext uri="{BB962C8B-B14F-4D97-AF65-F5344CB8AC3E}">
        <p14:creationId xmlns:p14="http://schemas.microsoft.com/office/powerpoint/2010/main" val="2702285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75BF8A">
              <a:alpha val="10980"/>
            </a:srgbClr>
          </a:solidFill>
        </p:spPr>
        <p:txBody>
          <a:bodyPr/>
          <a:lstStyle/>
          <a:p>
            <a:endParaRPr lang="en-US"/>
          </a:p>
        </p:txBody>
      </p:sp>
      <p:sp>
        <p:nvSpPr>
          <p:cNvPr id="5" name="Speech Bubble: Rectangle with Corners Rounded 4">
            <a:extLst>
              <a:ext uri="{FF2B5EF4-FFF2-40B4-BE49-F238E27FC236}">
                <a16:creationId xmlns:a16="http://schemas.microsoft.com/office/drawing/2014/main" id="{00421FDF-07C2-8664-4C34-3DA8AABCAEA2}"/>
              </a:ext>
            </a:extLst>
          </p:cNvPr>
          <p:cNvSpPr/>
          <p:nvPr/>
        </p:nvSpPr>
        <p:spPr>
          <a:xfrm>
            <a:off x="615640" y="647700"/>
            <a:ext cx="16992600" cy="1524000"/>
          </a:xfrm>
          <a:prstGeom prst="wedgeRoundRectCallout">
            <a:avLst/>
          </a:prstGeom>
          <a:solidFill>
            <a:schemeClr val="bg1"/>
          </a:solidFill>
          <a:ln>
            <a:solidFill>
              <a:srgbClr val="75B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200" b="1" dirty="0">
                <a:solidFill>
                  <a:schemeClr val="tx1"/>
                </a:solidFill>
                <a:latin typeface="Arial" panose="020B0604020202020204" pitchFamily="34" charset="0"/>
                <a:cs typeface="Arial" panose="020B0604020202020204" pitchFamily="34" charset="0"/>
              </a:rPr>
              <a:t>Nêu nghĩa của một trong những từ em vừa tìm được ở Bài tập 3</a:t>
            </a:r>
          </a:p>
        </p:txBody>
      </p:sp>
      <p:sp>
        <p:nvSpPr>
          <p:cNvPr id="7" name="Cloud 6">
            <a:extLst>
              <a:ext uri="{FF2B5EF4-FFF2-40B4-BE49-F238E27FC236}">
                <a16:creationId xmlns:a16="http://schemas.microsoft.com/office/drawing/2014/main" id="{15B24129-723F-4C2D-629A-3B22DE4935E7}"/>
              </a:ext>
            </a:extLst>
          </p:cNvPr>
          <p:cNvSpPr/>
          <p:nvPr/>
        </p:nvSpPr>
        <p:spPr>
          <a:xfrm>
            <a:off x="2667000" y="2857838"/>
            <a:ext cx="3048000" cy="1295059"/>
          </a:xfrm>
          <a:prstGeom prst="cloud">
            <a:avLst/>
          </a:prstGeom>
          <a:solidFill>
            <a:schemeClr val="bg1"/>
          </a:solidFill>
          <a:ln>
            <a:solidFill>
              <a:srgbClr val="75B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ai</a:t>
            </a:r>
          </a:p>
        </p:txBody>
      </p:sp>
      <p:sp>
        <p:nvSpPr>
          <p:cNvPr id="8" name="Cloud 7">
            <a:extLst>
              <a:ext uri="{FF2B5EF4-FFF2-40B4-BE49-F238E27FC236}">
                <a16:creationId xmlns:a16="http://schemas.microsoft.com/office/drawing/2014/main" id="{826D65F6-2C78-BA2D-38A6-26F9113DA40A}"/>
              </a:ext>
            </a:extLst>
          </p:cNvPr>
          <p:cNvSpPr/>
          <p:nvPr/>
        </p:nvSpPr>
        <p:spPr>
          <a:xfrm>
            <a:off x="11359128" y="2857839"/>
            <a:ext cx="3048000" cy="1295059"/>
          </a:xfrm>
          <a:prstGeom prst="cloud">
            <a:avLst/>
          </a:prstGeom>
          <a:solidFill>
            <a:schemeClr val="bg1"/>
          </a:solidFill>
          <a:ln>
            <a:solidFill>
              <a:srgbClr val="75B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bù đắp</a:t>
            </a:r>
            <a:endParaRPr lang="vi-VN" sz="4000" dirty="0">
              <a:solidFill>
                <a:schemeClr val="tx1"/>
              </a:solidFill>
              <a:latin typeface="Arial" panose="020B0604020202020204" pitchFamily="34" charset="0"/>
              <a:cs typeface="Arial" panose="020B0604020202020204" pitchFamily="34" charset="0"/>
            </a:endParaRPr>
          </a:p>
        </p:txBody>
      </p:sp>
      <p:pic>
        <p:nvPicPr>
          <p:cNvPr id="4098" name="Picture 2" descr="Nhà sản xuất - Người dùng - Khách hàng - họ là ai? - QuanTriMang.com">
            <a:extLst>
              <a:ext uri="{FF2B5EF4-FFF2-40B4-BE49-F238E27FC236}">
                <a16:creationId xmlns:a16="http://schemas.microsoft.com/office/drawing/2014/main" id="{8ED5C5F7-AFFF-717C-9314-ADBFBAB84C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46" t="1092" r="16293"/>
          <a:stretch/>
        </p:blipFill>
        <p:spPr bwMode="auto">
          <a:xfrm>
            <a:off x="2697480" y="4381499"/>
            <a:ext cx="3048000" cy="22098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45FA1A8-7F3C-40A6-F16E-B21A6BF49C0E}"/>
              </a:ext>
            </a:extLst>
          </p:cNvPr>
          <p:cNvSpPr txBox="1"/>
          <p:nvPr/>
        </p:nvSpPr>
        <p:spPr>
          <a:xfrm>
            <a:off x="710240" y="6819901"/>
            <a:ext cx="6681160" cy="2482667"/>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600" dirty="0">
                <a:solidFill>
                  <a:srgbClr val="000000"/>
                </a:solidFill>
                <a:latin typeface="Arial" panose="020B0604020202020204" pitchFamily="34" charset="0"/>
              </a:rPr>
              <a:t>T</a:t>
            </a:r>
            <a:r>
              <a:rPr lang="vi-VN" sz="3600" b="0" i="0" dirty="0">
                <a:solidFill>
                  <a:srgbClr val="000000"/>
                </a:solidFill>
                <a:effectLst/>
                <a:latin typeface="Arial" panose="020B0604020202020204" pitchFamily="34" charset="0"/>
              </a:rPr>
              <a:t>ừ dùng nói về người nào đó, không rõ (thường dùng để hỏi).</a:t>
            </a:r>
          </a:p>
        </p:txBody>
      </p:sp>
      <p:sp>
        <p:nvSpPr>
          <p:cNvPr id="2" name="TextBox 1">
            <a:extLst>
              <a:ext uri="{FF2B5EF4-FFF2-40B4-BE49-F238E27FC236}">
                <a16:creationId xmlns:a16="http://schemas.microsoft.com/office/drawing/2014/main" id="{44DF0769-5F39-0E3C-04E3-9A41D6ED4FE5}"/>
              </a:ext>
            </a:extLst>
          </p:cNvPr>
          <p:cNvSpPr txBox="1"/>
          <p:nvPr/>
        </p:nvSpPr>
        <p:spPr>
          <a:xfrm>
            <a:off x="8188497" y="6819901"/>
            <a:ext cx="9389263" cy="2482667"/>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600" dirty="0">
                <a:solidFill>
                  <a:srgbClr val="000000"/>
                </a:solidFill>
                <a:latin typeface="Arial" panose="020B0604020202020204" pitchFamily="34" charset="0"/>
              </a:rPr>
              <a:t>B</a:t>
            </a:r>
            <a:r>
              <a:rPr lang="vi-VN" sz="3600" b="0" i="0" dirty="0">
                <a:solidFill>
                  <a:srgbClr val="000000"/>
                </a:solidFill>
                <a:effectLst/>
                <a:latin typeface="Arial" panose="020B0604020202020204" pitchFamily="34" charset="0"/>
              </a:rPr>
              <a:t>ù vào để làm giảm bớt đi phần nào những mất mát, thiếu thốn (thường là về mặt tinh thần, tình cảm).</a:t>
            </a:r>
          </a:p>
        </p:txBody>
      </p:sp>
      <p:pic>
        <p:nvPicPr>
          <p:cNvPr id="6146" name="Picture 2" descr="Vật lộn với chứng &quot;thiếu thốn tình cảm&quot; - Sinh Viên Công Giáo">
            <a:extLst>
              <a:ext uri="{FF2B5EF4-FFF2-40B4-BE49-F238E27FC236}">
                <a16:creationId xmlns:a16="http://schemas.microsoft.com/office/drawing/2014/main" id="{F0DF59D8-AE58-6E94-8F75-5AC7FD464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4377" y="4381499"/>
            <a:ext cx="3808904"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4589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randombar(horizontal)">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6146"/>
                                        </p:tgtEl>
                                        <p:attrNameLst>
                                          <p:attrName>style.visibility</p:attrName>
                                        </p:attrNameLst>
                                      </p:cBhvr>
                                      <p:to>
                                        <p:strVal val="visible"/>
                                      </p:to>
                                    </p:set>
                                    <p:animEffect transition="in" filter="randombar(horizontal)">
                                      <p:cBhvr>
                                        <p:cTn id="28" dur="500"/>
                                        <p:tgtEl>
                                          <p:spTgt spid="614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7"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75BF8A">
              <a:alpha val="10980"/>
            </a:srgbClr>
          </a:solidFill>
        </p:spPr>
        <p:txBody>
          <a:bodyPr/>
          <a:lstStyle/>
          <a:p>
            <a:endParaRPr lang="en-US"/>
          </a:p>
        </p:txBody>
      </p:sp>
      <p:sp>
        <p:nvSpPr>
          <p:cNvPr id="7" name="Cloud 6">
            <a:extLst>
              <a:ext uri="{FF2B5EF4-FFF2-40B4-BE49-F238E27FC236}">
                <a16:creationId xmlns:a16="http://schemas.microsoft.com/office/drawing/2014/main" id="{15B24129-723F-4C2D-629A-3B22DE4935E7}"/>
              </a:ext>
            </a:extLst>
          </p:cNvPr>
          <p:cNvSpPr/>
          <p:nvPr/>
        </p:nvSpPr>
        <p:spPr>
          <a:xfrm>
            <a:off x="1575112" y="1409868"/>
            <a:ext cx="3048000" cy="1295059"/>
          </a:xfrm>
          <a:prstGeom prst="cloud">
            <a:avLst/>
          </a:prstGeom>
          <a:solidFill>
            <a:schemeClr val="bg1"/>
          </a:solidFill>
          <a:ln>
            <a:solidFill>
              <a:srgbClr val="75B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bám</a:t>
            </a:r>
          </a:p>
        </p:txBody>
      </p:sp>
      <p:sp>
        <p:nvSpPr>
          <p:cNvPr id="8" name="Cloud 7">
            <a:extLst>
              <a:ext uri="{FF2B5EF4-FFF2-40B4-BE49-F238E27FC236}">
                <a16:creationId xmlns:a16="http://schemas.microsoft.com/office/drawing/2014/main" id="{826D65F6-2C78-BA2D-38A6-26F9113DA40A}"/>
              </a:ext>
            </a:extLst>
          </p:cNvPr>
          <p:cNvSpPr/>
          <p:nvPr/>
        </p:nvSpPr>
        <p:spPr>
          <a:xfrm>
            <a:off x="7010264" y="1410039"/>
            <a:ext cx="3048000" cy="1295059"/>
          </a:xfrm>
          <a:prstGeom prst="cloud">
            <a:avLst/>
          </a:prstGeom>
          <a:solidFill>
            <a:schemeClr val="bg1"/>
          </a:solidFill>
          <a:ln>
            <a:solidFill>
              <a:srgbClr val="75B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nơ</a:t>
            </a:r>
          </a:p>
        </p:txBody>
      </p:sp>
      <p:sp>
        <p:nvSpPr>
          <p:cNvPr id="17" name="TextBox 16">
            <a:extLst>
              <a:ext uri="{FF2B5EF4-FFF2-40B4-BE49-F238E27FC236}">
                <a16:creationId xmlns:a16="http://schemas.microsoft.com/office/drawing/2014/main" id="{545FA1A8-7F3C-40A6-F16E-B21A6BF49C0E}"/>
              </a:ext>
            </a:extLst>
          </p:cNvPr>
          <p:cNvSpPr txBox="1"/>
          <p:nvPr/>
        </p:nvSpPr>
        <p:spPr>
          <a:xfrm>
            <a:off x="769843" y="5753268"/>
            <a:ext cx="4513755" cy="331366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rPr>
              <a:t>T</a:t>
            </a:r>
            <a:r>
              <a:rPr lang="vi-VN" sz="3600" b="0" i="0" dirty="0">
                <a:solidFill>
                  <a:srgbClr val="000000"/>
                </a:solidFill>
                <a:effectLst/>
                <a:latin typeface="Arial" panose="020B0604020202020204" pitchFamily="34" charset="0"/>
              </a:rPr>
              <a:t>ự giữ chặt vào hoặc dính chặt vào cho không rời ra khỏi.</a:t>
            </a:r>
          </a:p>
        </p:txBody>
      </p:sp>
      <p:sp>
        <p:nvSpPr>
          <p:cNvPr id="2" name="TextBox 1">
            <a:extLst>
              <a:ext uri="{FF2B5EF4-FFF2-40B4-BE49-F238E27FC236}">
                <a16:creationId xmlns:a16="http://schemas.microsoft.com/office/drawing/2014/main" id="{44DF0769-5F39-0E3C-04E3-9A41D6ED4FE5}"/>
              </a:ext>
            </a:extLst>
          </p:cNvPr>
          <p:cNvSpPr txBox="1"/>
          <p:nvPr/>
        </p:nvSpPr>
        <p:spPr>
          <a:xfrm>
            <a:off x="6087513" y="5753268"/>
            <a:ext cx="4893504" cy="331366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rPr>
              <a:t>V</a:t>
            </a:r>
            <a:r>
              <a:rPr lang="vi-VN" sz="3600" b="0" i="0" dirty="0">
                <a:solidFill>
                  <a:srgbClr val="000000"/>
                </a:solidFill>
                <a:effectLst/>
                <a:latin typeface="Arial" panose="020B0604020202020204" pitchFamily="34" charset="0"/>
              </a:rPr>
              <a:t>ật trang điểm thường tết bằng vải, lụa, để cài vào tóc, vào áo,...</a:t>
            </a:r>
          </a:p>
        </p:txBody>
      </p:sp>
      <p:pic>
        <p:nvPicPr>
          <p:cNvPr id="7170" name="Picture 2" descr="Khoa học chứng minh: Trẻ bám mẹ nhằng nhẵng không phải là những đứa trẻ hư">
            <a:extLst>
              <a:ext uri="{FF2B5EF4-FFF2-40B4-BE49-F238E27FC236}">
                <a16:creationId xmlns:a16="http://schemas.microsoft.com/office/drawing/2014/main" id="{716FE094-7A52-1206-AF93-3A0638F42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9370" y="3009728"/>
            <a:ext cx="3314700" cy="243873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Ơ ĐỎ 02 - Taats &amp; Ties - Tất, Cà vạt và phụ kiện Nam có sẵn Taats &amp; Ties –  Tất, Cà vạt và phụ kiện Nam có sẵn">
            <a:extLst>
              <a:ext uri="{FF2B5EF4-FFF2-40B4-BE49-F238E27FC236}">
                <a16:creationId xmlns:a16="http://schemas.microsoft.com/office/drawing/2014/main" id="{5C41DE6E-6168-20B7-0D2D-07033D58E75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22" t="33703" b="26297"/>
          <a:stretch/>
        </p:blipFill>
        <p:spPr bwMode="auto">
          <a:xfrm>
            <a:off x="6087512" y="2933700"/>
            <a:ext cx="4893504" cy="25147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F1A1D6-05A5-C95E-A579-3A04D07B37D6}"/>
              </a:ext>
            </a:extLst>
          </p:cNvPr>
          <p:cNvSpPr txBox="1"/>
          <p:nvPr/>
        </p:nvSpPr>
        <p:spPr>
          <a:xfrm>
            <a:off x="11817041" y="5753268"/>
            <a:ext cx="5721040" cy="331366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b="0" i="0" dirty="0">
                <a:solidFill>
                  <a:srgbClr val="000000"/>
                </a:solidFill>
                <a:effectLst/>
                <a:latin typeface="Arial" panose="020B0604020202020204" pitchFamily="34" charset="0"/>
              </a:rPr>
              <a:t>(Trẻ con) Chơi đùa những trò không nên hoặc không được phép vì có thể gây hại.</a:t>
            </a:r>
          </a:p>
        </p:txBody>
      </p:sp>
      <p:sp>
        <p:nvSpPr>
          <p:cNvPr id="6" name="Cloud 5">
            <a:extLst>
              <a:ext uri="{FF2B5EF4-FFF2-40B4-BE49-F238E27FC236}">
                <a16:creationId xmlns:a16="http://schemas.microsoft.com/office/drawing/2014/main" id="{BEFA8BD8-5A75-1857-7BE5-5D437FFE2E2F}"/>
              </a:ext>
            </a:extLst>
          </p:cNvPr>
          <p:cNvSpPr/>
          <p:nvPr/>
        </p:nvSpPr>
        <p:spPr>
          <a:xfrm>
            <a:off x="13153561" y="1409868"/>
            <a:ext cx="3048000" cy="1295059"/>
          </a:xfrm>
          <a:prstGeom prst="cloud">
            <a:avLst/>
          </a:prstGeom>
          <a:solidFill>
            <a:schemeClr val="bg1"/>
          </a:solidFill>
          <a:ln>
            <a:solidFill>
              <a:srgbClr val="75B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nghịch</a:t>
            </a:r>
          </a:p>
        </p:txBody>
      </p:sp>
      <p:pic>
        <p:nvPicPr>
          <p:cNvPr id="7174" name="Picture 6" descr="10 lời khuyên hữu hiệu để đối phó với một đứa trẻ nghịch ngợm | Vinmec">
            <a:extLst>
              <a:ext uri="{FF2B5EF4-FFF2-40B4-BE49-F238E27FC236}">
                <a16:creationId xmlns:a16="http://schemas.microsoft.com/office/drawing/2014/main" id="{236297E1-1B55-4CCF-7A46-E3530DA64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63255" y="2933700"/>
            <a:ext cx="4028611" cy="2514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771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randombar(horizontal)">
                                      <p:cBhvr>
                                        <p:cTn id="10" dur="5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7172"/>
                                        </p:tgtEl>
                                        <p:attrNameLst>
                                          <p:attrName>style.visibility</p:attrName>
                                        </p:attrNameLst>
                                      </p:cBhvr>
                                      <p:to>
                                        <p:strVal val="visible"/>
                                      </p:to>
                                    </p:set>
                                    <p:animEffect transition="in" filter="randombar(horizontal)">
                                      <p:cBhvr>
                                        <p:cTn id="21" dur="500"/>
                                        <p:tgtEl>
                                          <p:spTgt spid="717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par>
                                <p:cTn id="30" presetID="14" presetClass="entr" presetSubtype="10" fill="hold" nodeType="withEffect">
                                  <p:stCondLst>
                                    <p:cond delay="0"/>
                                  </p:stCondLst>
                                  <p:childTnLst>
                                    <p:set>
                                      <p:cBhvr>
                                        <p:cTn id="31" dur="1" fill="hold">
                                          <p:stCondLst>
                                            <p:cond delay="0"/>
                                          </p:stCondLst>
                                        </p:cTn>
                                        <p:tgtEl>
                                          <p:spTgt spid="7174"/>
                                        </p:tgtEl>
                                        <p:attrNameLst>
                                          <p:attrName>style.visibility</p:attrName>
                                        </p:attrNameLst>
                                      </p:cBhvr>
                                      <p:to>
                                        <p:strVal val="visible"/>
                                      </p:to>
                                    </p:set>
                                    <p:animEffect transition="in" filter="randombar(horizontal)">
                                      <p:cBhvr>
                                        <p:cTn id="32" dur="500"/>
                                        <p:tgtEl>
                                          <p:spTgt spid="717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7" grpId="0"/>
      <p:bldP spid="2" grpId="0"/>
      <p:bldP spid="4"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75BF8A">
              <a:alpha val="10980"/>
            </a:srgbClr>
          </a:solidFill>
        </p:spPr>
        <p:txBody>
          <a:bodyPr/>
          <a:lstStyle/>
          <a:p>
            <a:endParaRPr lang="en-US"/>
          </a:p>
        </p:txBody>
      </p:sp>
      <p:sp>
        <p:nvSpPr>
          <p:cNvPr id="7" name="Cloud 6">
            <a:extLst>
              <a:ext uri="{FF2B5EF4-FFF2-40B4-BE49-F238E27FC236}">
                <a16:creationId xmlns:a16="http://schemas.microsoft.com/office/drawing/2014/main" id="{15B24129-723F-4C2D-629A-3B22DE4935E7}"/>
              </a:ext>
            </a:extLst>
          </p:cNvPr>
          <p:cNvSpPr/>
          <p:nvPr/>
        </p:nvSpPr>
        <p:spPr>
          <a:xfrm>
            <a:off x="2127603" y="1053371"/>
            <a:ext cx="3048000" cy="1295059"/>
          </a:xfrm>
          <a:prstGeom prst="cloud">
            <a:avLst/>
          </a:prstGeom>
          <a:solidFill>
            <a:schemeClr val="bg1"/>
          </a:solidFill>
          <a:ln>
            <a:solidFill>
              <a:srgbClr val="75B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ngoan</a:t>
            </a:r>
          </a:p>
        </p:txBody>
      </p:sp>
      <p:sp>
        <p:nvSpPr>
          <p:cNvPr id="17" name="TextBox 16">
            <a:extLst>
              <a:ext uri="{FF2B5EF4-FFF2-40B4-BE49-F238E27FC236}">
                <a16:creationId xmlns:a16="http://schemas.microsoft.com/office/drawing/2014/main" id="{545FA1A8-7F3C-40A6-F16E-B21A6BF49C0E}"/>
              </a:ext>
            </a:extLst>
          </p:cNvPr>
          <p:cNvSpPr txBox="1"/>
          <p:nvPr/>
        </p:nvSpPr>
        <p:spPr>
          <a:xfrm>
            <a:off x="1175103" y="6319305"/>
            <a:ext cx="4953000" cy="248266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rPr>
              <a:t>D</a:t>
            </a:r>
            <a:r>
              <a:rPr lang="vi-VN" sz="3600" b="0" i="0" dirty="0">
                <a:solidFill>
                  <a:srgbClr val="000000"/>
                </a:solidFill>
                <a:effectLst/>
                <a:latin typeface="Arial" panose="020B0604020202020204" pitchFamily="34" charset="0"/>
              </a:rPr>
              <a:t>ễ bảo, biết nghe lời (Thường nói về trẻ em).</a:t>
            </a:r>
          </a:p>
        </p:txBody>
      </p:sp>
      <p:sp>
        <p:nvSpPr>
          <p:cNvPr id="4" name="TextBox 3">
            <a:extLst>
              <a:ext uri="{FF2B5EF4-FFF2-40B4-BE49-F238E27FC236}">
                <a16:creationId xmlns:a16="http://schemas.microsoft.com/office/drawing/2014/main" id="{4AF1A1D6-05A5-C95E-A579-3A04D07B37D6}"/>
              </a:ext>
            </a:extLst>
          </p:cNvPr>
          <p:cNvSpPr txBox="1"/>
          <p:nvPr/>
        </p:nvSpPr>
        <p:spPr>
          <a:xfrm>
            <a:off x="7086600" y="6324465"/>
            <a:ext cx="4855881" cy="165167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rPr>
              <a:t>N</a:t>
            </a:r>
            <a:r>
              <a:rPr lang="vi-VN" sz="3600" b="0" i="0" dirty="0">
                <a:solidFill>
                  <a:srgbClr val="000000"/>
                </a:solidFill>
                <a:effectLst/>
                <a:latin typeface="Arial" panose="020B0604020202020204" pitchFamily="34" charset="0"/>
              </a:rPr>
              <a:t>hận ra mà biết, mà hiểu được.</a:t>
            </a:r>
          </a:p>
        </p:txBody>
      </p:sp>
      <p:sp>
        <p:nvSpPr>
          <p:cNvPr id="6" name="Cloud 5">
            <a:extLst>
              <a:ext uri="{FF2B5EF4-FFF2-40B4-BE49-F238E27FC236}">
                <a16:creationId xmlns:a16="http://schemas.microsoft.com/office/drawing/2014/main" id="{BEFA8BD8-5A75-1857-7BE5-5D437FFE2E2F}"/>
              </a:ext>
            </a:extLst>
          </p:cNvPr>
          <p:cNvSpPr/>
          <p:nvPr/>
        </p:nvSpPr>
        <p:spPr>
          <a:xfrm>
            <a:off x="7348032" y="1053370"/>
            <a:ext cx="4333019" cy="1295059"/>
          </a:xfrm>
          <a:prstGeom prst="cloud">
            <a:avLst/>
          </a:prstGeom>
          <a:solidFill>
            <a:schemeClr val="bg1"/>
          </a:solidFill>
          <a:ln>
            <a:solidFill>
              <a:srgbClr val="75BF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nhận biết</a:t>
            </a:r>
          </a:p>
        </p:txBody>
      </p:sp>
      <p:pic>
        <p:nvPicPr>
          <p:cNvPr id="8194" name="Picture 2" descr="Ngoan ngoãn trong tiếng Trung là gì">
            <a:extLst>
              <a:ext uri="{FF2B5EF4-FFF2-40B4-BE49-F238E27FC236}">
                <a16:creationId xmlns:a16="http://schemas.microsoft.com/office/drawing/2014/main" id="{F9614A53-7067-3B5A-5243-8C59C9D81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103" y="2682867"/>
            <a:ext cx="4953000" cy="3302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Quỹ ETF ra đời sẽ giải quyết được những vấn đề gì? | Vietstock">
            <a:extLst>
              <a:ext uri="{FF2B5EF4-FFF2-40B4-BE49-F238E27FC236}">
                <a16:creationId xmlns:a16="http://schemas.microsoft.com/office/drawing/2014/main" id="{3C32BDFF-4C3B-D166-2570-BC365FC37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682868"/>
            <a:ext cx="4855881" cy="3301999"/>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27">
            <a:extLst>
              <a:ext uri="{FF2B5EF4-FFF2-40B4-BE49-F238E27FC236}">
                <a16:creationId xmlns:a16="http://schemas.microsoft.com/office/drawing/2014/main" id="{03E0A951-76EA-958C-E6C3-95B55E5F6732}"/>
              </a:ext>
            </a:extLst>
          </p:cNvPr>
          <p:cNvSpPr/>
          <p:nvPr/>
        </p:nvSpPr>
        <p:spPr>
          <a:xfrm>
            <a:off x="13335000" y="2999397"/>
            <a:ext cx="4059617" cy="7110795"/>
          </a:xfrm>
          <a:custGeom>
            <a:avLst/>
            <a:gdLst/>
            <a:ahLst/>
            <a:cxnLst/>
            <a:rect l="l" t="t" r="r" b="b"/>
            <a:pathLst>
              <a:path w="3585216" h="6279838">
                <a:moveTo>
                  <a:pt x="0" y="0"/>
                </a:moveTo>
                <a:lnTo>
                  <a:pt x="3585216" y="0"/>
                </a:lnTo>
                <a:lnTo>
                  <a:pt x="3585216" y="6279838"/>
                </a:lnTo>
                <a:lnTo>
                  <a:pt x="0" y="62798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11610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randombar(horizontal)">
                                      <p:cBhvr>
                                        <p:cTn id="10" dur="5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8196"/>
                                        </p:tgtEl>
                                        <p:attrNameLst>
                                          <p:attrName>style.visibility</p:attrName>
                                        </p:attrNameLst>
                                      </p:cBhvr>
                                      <p:to>
                                        <p:strVal val="visible"/>
                                      </p:to>
                                    </p:set>
                                    <p:animEffect transition="in" filter="randombar(horizontal)">
                                      <p:cBhvr>
                                        <p:cTn id="21" dur="500"/>
                                        <p:tgtEl>
                                          <p:spTgt spid="819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P spid="4"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CE72BA">
              <a:alpha val="10980"/>
            </a:srgbClr>
          </a:solidFill>
        </p:spPr>
        <p:txBody>
          <a:bodyPr/>
          <a:lstStyle/>
          <a:p>
            <a:endParaRPr lang="en-US"/>
          </a:p>
        </p:txBody>
      </p:sp>
      <p:grpSp>
        <p:nvGrpSpPr>
          <p:cNvPr id="5" name="Group 5"/>
          <p:cNvGrpSpPr/>
          <p:nvPr/>
        </p:nvGrpSpPr>
        <p:grpSpPr>
          <a:xfrm>
            <a:off x="1619402" y="850561"/>
            <a:ext cx="15085566" cy="1422110"/>
            <a:chOff x="0" y="0"/>
            <a:chExt cx="4088884" cy="385457"/>
          </a:xfrm>
        </p:grpSpPr>
        <p:sp>
          <p:nvSpPr>
            <p:cNvPr id="6" name="Freeform 6"/>
            <p:cNvSpPr/>
            <p:nvPr/>
          </p:nvSpPr>
          <p:spPr>
            <a:xfrm>
              <a:off x="0" y="0"/>
              <a:ext cx="4088885" cy="385457"/>
            </a:xfrm>
            <a:custGeom>
              <a:avLst/>
              <a:gdLst/>
              <a:ahLst/>
              <a:cxnLst/>
              <a:rect l="l" t="t" r="r" b="b"/>
              <a:pathLst>
                <a:path w="4088885" h="385457">
                  <a:moveTo>
                    <a:pt x="0" y="0"/>
                  </a:moveTo>
                  <a:lnTo>
                    <a:pt x="4088885" y="0"/>
                  </a:lnTo>
                  <a:lnTo>
                    <a:pt x="4088885" y="385457"/>
                  </a:lnTo>
                  <a:lnTo>
                    <a:pt x="0" y="385457"/>
                  </a:lnTo>
                  <a:close/>
                </a:path>
              </a:pathLst>
            </a:custGeom>
            <a:solidFill>
              <a:srgbClr val="CE72BA"/>
            </a:solidFill>
          </p:spPr>
          <p:txBody>
            <a:bodyPr/>
            <a:lstStyle/>
            <a:p>
              <a:endParaRPr lang="en-US"/>
            </a:p>
          </p:txBody>
        </p:sp>
        <p:sp>
          <p:nvSpPr>
            <p:cNvPr id="7" name="TextBox 7"/>
            <p:cNvSpPr txBox="1"/>
            <p:nvPr/>
          </p:nvSpPr>
          <p:spPr>
            <a:xfrm>
              <a:off x="0" y="-9525"/>
              <a:ext cx="4088884" cy="394982"/>
            </a:xfrm>
            <a:prstGeom prst="rect">
              <a:avLst/>
            </a:prstGeom>
          </p:spPr>
          <p:txBody>
            <a:bodyPr lIns="27432" tIns="27432" rIns="27432" bIns="27432" rtlCol="0" anchor="t"/>
            <a:lstStyle/>
            <a:p>
              <a:pPr algn="ctr">
                <a:lnSpc>
                  <a:spcPts val="1191"/>
                </a:lnSpc>
              </a:pPr>
              <a:endParaRPr b="1">
                <a:latin typeface="Arial" panose="020B0604020202020204" pitchFamily="34" charset="0"/>
                <a:cs typeface="Arial" panose="020B0604020202020204" pitchFamily="34" charset="0"/>
              </a:endParaRPr>
            </a:p>
          </p:txBody>
        </p:sp>
      </p:grpSp>
      <p:grpSp>
        <p:nvGrpSpPr>
          <p:cNvPr id="8" name="Group 8"/>
          <p:cNvGrpSpPr/>
          <p:nvPr/>
        </p:nvGrpSpPr>
        <p:grpSpPr>
          <a:xfrm>
            <a:off x="778204" y="679699"/>
            <a:ext cx="3051724" cy="305172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72BA"/>
            </a:solidFill>
          </p:spPr>
          <p:txBody>
            <a:bodyPr/>
            <a:lstStyle/>
            <a:p>
              <a:endParaRPr lang="en-US"/>
            </a:p>
          </p:txBody>
        </p:sp>
        <p:sp>
          <p:nvSpPr>
            <p:cNvPr id="10" name="TextBox 10"/>
            <p:cNvSpPr txBox="1"/>
            <p:nvPr/>
          </p:nvSpPr>
          <p:spPr>
            <a:xfrm>
              <a:off x="76200" y="-9525"/>
              <a:ext cx="660400" cy="746125"/>
            </a:xfrm>
            <a:prstGeom prst="rect">
              <a:avLst/>
            </a:prstGeom>
          </p:spPr>
          <p:txBody>
            <a:bodyPr lIns="50800" tIns="50800" rIns="50800" bIns="50800" rtlCol="0" anchor="ctr"/>
            <a:lstStyle/>
            <a:p>
              <a:pPr algn="ctr">
                <a:lnSpc>
                  <a:spcPts val="3281"/>
                </a:lnSpc>
              </a:pPr>
              <a:endParaRPr>
                <a:latin typeface="Arial" panose="020B0604020202020204" pitchFamily="34" charset="0"/>
                <a:cs typeface="Arial" panose="020B0604020202020204" pitchFamily="34" charset="0"/>
              </a:endParaRPr>
            </a:p>
          </p:txBody>
        </p:sp>
      </p:grpSp>
      <p:grpSp>
        <p:nvGrpSpPr>
          <p:cNvPr id="11" name="Group 11"/>
          <p:cNvGrpSpPr/>
          <p:nvPr/>
        </p:nvGrpSpPr>
        <p:grpSpPr>
          <a:xfrm>
            <a:off x="1015741" y="917236"/>
            <a:ext cx="2576650" cy="257665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3" name="TextBox 13"/>
            <p:cNvSpPr txBox="1"/>
            <p:nvPr/>
          </p:nvSpPr>
          <p:spPr>
            <a:xfrm>
              <a:off x="76200" y="-9525"/>
              <a:ext cx="660400" cy="746125"/>
            </a:xfrm>
            <a:prstGeom prst="rect">
              <a:avLst/>
            </a:prstGeom>
          </p:spPr>
          <p:txBody>
            <a:bodyPr lIns="50800" tIns="50800" rIns="50800" bIns="50800" rtlCol="0" anchor="ctr"/>
            <a:lstStyle/>
            <a:p>
              <a:pPr algn="ctr">
                <a:lnSpc>
                  <a:spcPts val="3281"/>
                </a:lnSpc>
              </a:pPr>
              <a:endParaRPr>
                <a:latin typeface="Arial" panose="020B0604020202020204" pitchFamily="34" charset="0"/>
                <a:cs typeface="Arial" panose="020B0604020202020204" pitchFamily="34" charset="0"/>
              </a:endParaRPr>
            </a:p>
          </p:txBody>
        </p:sp>
      </p:grpSp>
      <p:sp>
        <p:nvSpPr>
          <p:cNvPr id="18" name="TextBox 18"/>
          <p:cNvSpPr txBox="1"/>
          <p:nvPr/>
        </p:nvSpPr>
        <p:spPr>
          <a:xfrm>
            <a:off x="1619402" y="4010530"/>
            <a:ext cx="7935142" cy="5425909"/>
          </a:xfrm>
          <a:prstGeom prst="rect">
            <a:avLst/>
          </a:prstGeom>
        </p:spPr>
        <p:txBody>
          <a:bodyPr wrap="square" lIns="0" tIns="0" rIns="0" bIns="0" rtlCol="0" anchor="t">
            <a:spAutoFit/>
          </a:bodyPr>
          <a:lstStyle/>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tìm nghĩa của từ trong từ điển, chúng ta sẽ gặp hiện tượng một từ có nhiều nghĩa. </a:t>
            </a: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Chúng ta cần chọn nghĩa của từ phủ hợp với nội dung bài đọc (tức ngữ cảnh tử xuất hiện). </a:t>
            </a:r>
            <a:endParaRPr lang="vi-VN" sz="4000" dirty="0">
              <a:effectLst/>
              <a:latin typeface="Arial" panose="020B0604020202020204" pitchFamily="34" charset="0"/>
              <a:cs typeface="Arial" panose="020B0604020202020204" pitchFamily="34" charset="0"/>
            </a:endParaRPr>
          </a:p>
        </p:txBody>
      </p:sp>
      <p:sp>
        <p:nvSpPr>
          <p:cNvPr id="32" name="TextBox 32"/>
          <p:cNvSpPr txBox="1"/>
          <p:nvPr/>
        </p:nvSpPr>
        <p:spPr>
          <a:xfrm>
            <a:off x="7985178" y="1041478"/>
            <a:ext cx="2532343" cy="853439"/>
          </a:xfrm>
          <a:prstGeom prst="rect">
            <a:avLst/>
          </a:prstGeom>
        </p:spPr>
        <p:txBody>
          <a:bodyPr wrap="square" lIns="0" tIns="0" rIns="0" bIns="0" rtlCol="0" anchor="t">
            <a:spAutoFit/>
          </a:bodyPr>
          <a:lstStyle/>
          <a:p>
            <a:pPr algn="ctr">
              <a:lnSpc>
                <a:spcPts val="7258"/>
              </a:lnSpc>
            </a:pPr>
            <a:r>
              <a:rPr lang="vi-VN" sz="5000" b="1" dirty="0">
                <a:solidFill>
                  <a:srgbClr val="FFFFFF"/>
                </a:solidFill>
                <a:latin typeface="Arial" panose="020B0604020202020204" pitchFamily="34" charset="0"/>
                <a:cs typeface="Arial" panose="020B0604020202020204" pitchFamily="34" charset="0"/>
              </a:rPr>
              <a:t>Lưu ý</a:t>
            </a:r>
            <a:endParaRPr lang="en-US" sz="5000" b="1" dirty="0">
              <a:solidFill>
                <a:srgbClr val="FFFFFF"/>
              </a:solidFill>
              <a:latin typeface="Arial" panose="020B0604020202020204" pitchFamily="34" charset="0"/>
              <a:cs typeface="Arial" panose="020B0604020202020204" pitchFamily="34" charset="0"/>
            </a:endParaRPr>
          </a:p>
        </p:txBody>
      </p:sp>
      <p:sp>
        <p:nvSpPr>
          <p:cNvPr id="36" name="Freeform 25">
            <a:extLst>
              <a:ext uri="{FF2B5EF4-FFF2-40B4-BE49-F238E27FC236}">
                <a16:creationId xmlns:a16="http://schemas.microsoft.com/office/drawing/2014/main" id="{D4C63C21-4D2A-C87F-5390-A09A4BAE6694}"/>
              </a:ext>
            </a:extLst>
          </p:cNvPr>
          <p:cNvSpPr/>
          <p:nvPr/>
        </p:nvSpPr>
        <p:spPr>
          <a:xfrm flipH="1">
            <a:off x="1431257" y="1333856"/>
            <a:ext cx="1688157" cy="1688157"/>
          </a:xfrm>
          <a:custGeom>
            <a:avLst/>
            <a:gdLst/>
            <a:ahLst/>
            <a:cxnLst/>
            <a:rect l="l" t="t" r="r" b="b"/>
            <a:pathLst>
              <a:path w="1688157" h="1688157">
                <a:moveTo>
                  <a:pt x="1688157" y="0"/>
                </a:moveTo>
                <a:lnTo>
                  <a:pt x="0" y="0"/>
                </a:lnTo>
                <a:lnTo>
                  <a:pt x="0" y="1688157"/>
                </a:lnTo>
                <a:lnTo>
                  <a:pt x="1688157" y="1688157"/>
                </a:lnTo>
                <a:lnTo>
                  <a:pt x="168815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7" name="Freeform 25">
            <a:extLst>
              <a:ext uri="{FF2B5EF4-FFF2-40B4-BE49-F238E27FC236}">
                <a16:creationId xmlns:a16="http://schemas.microsoft.com/office/drawing/2014/main" id="{1E40327A-7551-868C-4FEE-2A91FACD4306}"/>
              </a:ext>
            </a:extLst>
          </p:cNvPr>
          <p:cNvSpPr/>
          <p:nvPr/>
        </p:nvSpPr>
        <p:spPr>
          <a:xfrm>
            <a:off x="10131359" y="2884582"/>
            <a:ext cx="6537239" cy="5425909"/>
          </a:xfrm>
          <a:custGeom>
            <a:avLst/>
            <a:gdLst/>
            <a:ahLst/>
            <a:cxnLst/>
            <a:rect l="l" t="t" r="r" b="b"/>
            <a:pathLst>
              <a:path w="5182908" h="4301814">
                <a:moveTo>
                  <a:pt x="0" y="0"/>
                </a:moveTo>
                <a:lnTo>
                  <a:pt x="5182909" y="0"/>
                </a:lnTo>
                <a:lnTo>
                  <a:pt x="5182909" y="4301814"/>
                </a:lnTo>
                <a:lnTo>
                  <a:pt x="0" y="43018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6FAAD1">
              <a:alpha val="10980"/>
            </a:srgbClr>
          </a:solidFill>
        </p:spPr>
        <p:txBody>
          <a:bodyPr/>
          <a:lstStyle/>
          <a:p>
            <a:endParaRPr lang="en-US"/>
          </a:p>
        </p:txBody>
      </p:sp>
      <p:grpSp>
        <p:nvGrpSpPr>
          <p:cNvPr id="5" name="Group 5"/>
          <p:cNvGrpSpPr/>
          <p:nvPr/>
        </p:nvGrpSpPr>
        <p:grpSpPr>
          <a:xfrm>
            <a:off x="1708567" y="837299"/>
            <a:ext cx="15085566" cy="1422110"/>
            <a:chOff x="0" y="0"/>
            <a:chExt cx="4088884" cy="385457"/>
          </a:xfrm>
        </p:grpSpPr>
        <p:sp>
          <p:nvSpPr>
            <p:cNvPr id="6" name="Freeform 6"/>
            <p:cNvSpPr/>
            <p:nvPr/>
          </p:nvSpPr>
          <p:spPr>
            <a:xfrm>
              <a:off x="0" y="0"/>
              <a:ext cx="4088885" cy="385457"/>
            </a:xfrm>
            <a:custGeom>
              <a:avLst/>
              <a:gdLst/>
              <a:ahLst/>
              <a:cxnLst/>
              <a:rect l="l" t="t" r="r" b="b"/>
              <a:pathLst>
                <a:path w="4088885" h="385457">
                  <a:moveTo>
                    <a:pt x="0" y="0"/>
                  </a:moveTo>
                  <a:lnTo>
                    <a:pt x="4088885" y="0"/>
                  </a:lnTo>
                  <a:lnTo>
                    <a:pt x="4088885" y="385457"/>
                  </a:lnTo>
                  <a:lnTo>
                    <a:pt x="0" y="385457"/>
                  </a:lnTo>
                  <a:close/>
                </a:path>
              </a:pathLst>
            </a:custGeom>
            <a:solidFill>
              <a:srgbClr val="6FAAD1"/>
            </a:solidFill>
          </p:spPr>
          <p:txBody>
            <a:bodyPr/>
            <a:lstStyle/>
            <a:p>
              <a:endParaRPr lang="en-US"/>
            </a:p>
          </p:txBody>
        </p:sp>
        <p:sp>
          <p:nvSpPr>
            <p:cNvPr id="7" name="TextBox 7"/>
            <p:cNvSpPr txBox="1"/>
            <p:nvPr/>
          </p:nvSpPr>
          <p:spPr>
            <a:xfrm>
              <a:off x="0" y="-9525"/>
              <a:ext cx="4088884" cy="394982"/>
            </a:xfrm>
            <a:prstGeom prst="rect">
              <a:avLst/>
            </a:prstGeom>
          </p:spPr>
          <p:txBody>
            <a:bodyPr lIns="27432" tIns="27432" rIns="27432" bIns="27432" rtlCol="0" anchor="t"/>
            <a:lstStyle/>
            <a:p>
              <a:pPr algn="ctr">
                <a:lnSpc>
                  <a:spcPts val="1191"/>
                </a:lnSpc>
              </a:pPr>
              <a:endParaRPr>
                <a:latin typeface="Arial" panose="020B0604020202020204" pitchFamily="34" charset="0"/>
                <a:cs typeface="Arial" panose="020B0604020202020204" pitchFamily="34" charset="0"/>
              </a:endParaRPr>
            </a:p>
          </p:txBody>
        </p:sp>
      </p:grpSp>
      <p:grpSp>
        <p:nvGrpSpPr>
          <p:cNvPr id="8" name="Group 8"/>
          <p:cNvGrpSpPr/>
          <p:nvPr/>
        </p:nvGrpSpPr>
        <p:grpSpPr>
          <a:xfrm>
            <a:off x="778204" y="679699"/>
            <a:ext cx="3051724" cy="305172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FAAD1"/>
            </a:solidFill>
          </p:spPr>
          <p:txBody>
            <a:bodyPr/>
            <a:lstStyle/>
            <a:p>
              <a:endParaRPr lang="en-US"/>
            </a:p>
          </p:txBody>
        </p:sp>
        <p:sp>
          <p:nvSpPr>
            <p:cNvPr id="10" name="TextBox 10"/>
            <p:cNvSpPr txBox="1"/>
            <p:nvPr/>
          </p:nvSpPr>
          <p:spPr>
            <a:xfrm>
              <a:off x="76200" y="-9525"/>
              <a:ext cx="660400" cy="746125"/>
            </a:xfrm>
            <a:prstGeom prst="rect">
              <a:avLst/>
            </a:prstGeom>
          </p:spPr>
          <p:txBody>
            <a:bodyPr lIns="50800" tIns="50800" rIns="50800" bIns="50800" rtlCol="0" anchor="ctr"/>
            <a:lstStyle/>
            <a:p>
              <a:pPr algn="ctr">
                <a:lnSpc>
                  <a:spcPts val="3281"/>
                </a:lnSpc>
              </a:pPr>
              <a:endParaRPr>
                <a:latin typeface="Arial" panose="020B0604020202020204" pitchFamily="34" charset="0"/>
                <a:cs typeface="Arial" panose="020B0604020202020204" pitchFamily="34" charset="0"/>
              </a:endParaRPr>
            </a:p>
          </p:txBody>
        </p:sp>
      </p:grpSp>
      <p:grpSp>
        <p:nvGrpSpPr>
          <p:cNvPr id="11" name="Group 11"/>
          <p:cNvGrpSpPr/>
          <p:nvPr/>
        </p:nvGrpSpPr>
        <p:grpSpPr>
          <a:xfrm>
            <a:off x="1015741" y="917236"/>
            <a:ext cx="2576650" cy="257665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3" name="TextBox 13"/>
            <p:cNvSpPr txBox="1"/>
            <p:nvPr/>
          </p:nvSpPr>
          <p:spPr>
            <a:xfrm>
              <a:off x="76200" y="-9525"/>
              <a:ext cx="660400" cy="746125"/>
            </a:xfrm>
            <a:prstGeom prst="rect">
              <a:avLst/>
            </a:prstGeom>
          </p:spPr>
          <p:txBody>
            <a:bodyPr lIns="50800" tIns="50800" rIns="50800" bIns="50800" rtlCol="0" anchor="ctr"/>
            <a:lstStyle/>
            <a:p>
              <a:pPr algn="ctr">
                <a:lnSpc>
                  <a:spcPts val="3281"/>
                </a:lnSpc>
              </a:pPr>
              <a:endParaRPr>
                <a:latin typeface="Arial" panose="020B0604020202020204" pitchFamily="34" charset="0"/>
                <a:cs typeface="Arial" panose="020B0604020202020204" pitchFamily="34" charset="0"/>
              </a:endParaRPr>
            </a:p>
          </p:txBody>
        </p:sp>
      </p:grpSp>
      <p:sp>
        <p:nvSpPr>
          <p:cNvPr id="15" name="Freeform 15"/>
          <p:cNvSpPr/>
          <p:nvPr/>
        </p:nvSpPr>
        <p:spPr>
          <a:xfrm>
            <a:off x="1708567" y="4448829"/>
            <a:ext cx="10788233" cy="2106749"/>
          </a:xfrm>
          <a:custGeom>
            <a:avLst/>
            <a:gdLst/>
            <a:ahLst/>
            <a:cxnLst/>
            <a:rect l="l" t="t" r="r" b="b"/>
            <a:pathLst>
              <a:path w="4088885" h="643507">
                <a:moveTo>
                  <a:pt x="0" y="0"/>
                </a:moveTo>
                <a:lnTo>
                  <a:pt x="4088885" y="0"/>
                </a:lnTo>
                <a:lnTo>
                  <a:pt x="4088885" y="643507"/>
                </a:lnTo>
                <a:lnTo>
                  <a:pt x="0" y="643507"/>
                </a:lnTo>
                <a:close/>
              </a:path>
            </a:pathLst>
          </a:custGeom>
          <a:solidFill>
            <a:srgbClr val="D2EDFF"/>
          </a:solidFill>
        </p:spPr>
        <p:txBody>
          <a:bodyPr lIns="360000" rIns="360000"/>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Tra từ điển để tìm nghĩa của từ trong bài đọc đã học.</a:t>
            </a:r>
            <a:endParaRPr lang="vi-VN" sz="4000" dirty="0">
              <a:effectLst/>
              <a:latin typeface="Arial" panose="020B0604020202020204" pitchFamily="34" charset="0"/>
              <a:cs typeface="Arial" panose="020B0604020202020204" pitchFamily="34" charset="0"/>
            </a:endParaRPr>
          </a:p>
        </p:txBody>
      </p:sp>
      <p:sp>
        <p:nvSpPr>
          <p:cNvPr id="25" name="Freeform 25"/>
          <p:cNvSpPr/>
          <p:nvPr/>
        </p:nvSpPr>
        <p:spPr>
          <a:xfrm>
            <a:off x="13222482" y="3481975"/>
            <a:ext cx="2868373" cy="5975778"/>
          </a:xfrm>
          <a:custGeom>
            <a:avLst/>
            <a:gdLst/>
            <a:ahLst/>
            <a:cxnLst/>
            <a:rect l="l" t="t" r="r" b="b"/>
            <a:pathLst>
              <a:path w="2868373" h="5975778">
                <a:moveTo>
                  <a:pt x="0" y="0"/>
                </a:moveTo>
                <a:lnTo>
                  <a:pt x="2868374" y="0"/>
                </a:lnTo>
                <a:lnTo>
                  <a:pt x="2868374" y="5975778"/>
                </a:lnTo>
                <a:lnTo>
                  <a:pt x="0" y="59757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9" name="TextBox 29"/>
          <p:cNvSpPr txBox="1"/>
          <p:nvPr/>
        </p:nvSpPr>
        <p:spPr>
          <a:xfrm>
            <a:off x="5151783" y="1040688"/>
            <a:ext cx="8965296" cy="1015663"/>
          </a:xfrm>
          <a:prstGeom prst="rect">
            <a:avLst/>
          </a:prstGeom>
        </p:spPr>
        <p:txBody>
          <a:bodyPr wrap="square" lIns="0" tIns="0" rIns="0" bIns="0" rtlCol="0" anchor="t">
            <a:spAutoFit/>
          </a:bodyPr>
          <a:lstStyle/>
          <a:p>
            <a:r>
              <a:rPr lang="vi-VN" sz="6600" b="1" dirty="0">
                <a:solidFill>
                  <a:srgbClr val="FFFFFF"/>
                </a:solidFill>
                <a:latin typeface="Arial" panose="020B0604020202020204" pitchFamily="34" charset="0"/>
                <a:cs typeface="Arial" panose="020B0604020202020204" pitchFamily="34" charset="0"/>
              </a:rPr>
              <a:t>HƯỚNG DẪN VỀ NHÀ</a:t>
            </a:r>
            <a:endParaRPr lang="en-US" sz="6600" b="1" dirty="0">
              <a:solidFill>
                <a:srgbClr val="FFFFFF"/>
              </a:solidFill>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F8D183A1-BC04-0D7B-37E0-61DE6063F6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303" t="28552" r="7305" b="10930"/>
          <a:stretch/>
        </p:blipFill>
        <p:spPr>
          <a:xfrm>
            <a:off x="1257302" y="1362409"/>
            <a:ext cx="2124161" cy="1751532"/>
          </a:xfrm>
          <a:prstGeom prst="rect">
            <a:avLst/>
          </a:prstGeom>
        </p:spPr>
      </p:pic>
      <p:sp>
        <p:nvSpPr>
          <p:cNvPr id="34" name="Freeform 15">
            <a:extLst>
              <a:ext uri="{FF2B5EF4-FFF2-40B4-BE49-F238E27FC236}">
                <a16:creationId xmlns:a16="http://schemas.microsoft.com/office/drawing/2014/main" id="{6D09DACD-682F-FB52-688D-E21EC889818A}"/>
              </a:ext>
            </a:extLst>
          </p:cNvPr>
          <p:cNvSpPr/>
          <p:nvPr/>
        </p:nvSpPr>
        <p:spPr>
          <a:xfrm>
            <a:off x="1708567" y="6987530"/>
            <a:ext cx="10788233" cy="2106749"/>
          </a:xfrm>
          <a:custGeom>
            <a:avLst/>
            <a:gdLst/>
            <a:ahLst/>
            <a:cxnLst/>
            <a:rect l="l" t="t" r="r" b="b"/>
            <a:pathLst>
              <a:path w="4088885" h="643507">
                <a:moveTo>
                  <a:pt x="0" y="0"/>
                </a:moveTo>
                <a:lnTo>
                  <a:pt x="4088885" y="0"/>
                </a:lnTo>
                <a:lnTo>
                  <a:pt x="4088885" y="643507"/>
                </a:lnTo>
                <a:lnTo>
                  <a:pt x="0" y="643507"/>
                </a:lnTo>
                <a:close/>
              </a:path>
            </a:pathLst>
          </a:custGeom>
          <a:solidFill>
            <a:srgbClr val="D2EDFF"/>
          </a:solidFill>
        </p:spPr>
        <p:txBody>
          <a:bodyPr lIns="360000" rIns="360000"/>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Chuẩn bị </a:t>
            </a: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viết 2: Luyện tập viết thư thăm hỏi (Viết nội dung chính).</a:t>
            </a:r>
            <a:endParaRPr lang="vi-VN" sz="4000" i="1" dirty="0">
              <a:effectLst/>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9" grpId="0"/>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5" y="238650"/>
            <a:ext cx="8968336"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0E67A3">
              <a:alpha val="10980"/>
            </a:srgbClr>
          </a:solidFill>
        </p:spPr>
        <p:txBody>
          <a:bodyPr lIns="180000" rIns="180000" bIns="180000" anchor="ctr"/>
          <a:lstStyle/>
          <a:p>
            <a:pPr algn="ctr">
              <a:lnSpc>
                <a:spcPct val="150000"/>
              </a:lnSpc>
            </a:pPr>
            <a:r>
              <a:rPr lang="vi-VN" sz="8000" b="1" dirty="0">
                <a:solidFill>
                  <a:srgbClr val="2B3244"/>
                </a:solidFill>
                <a:latin typeface="Arial" panose="020B0604020202020204" pitchFamily="34" charset="0"/>
                <a:cs typeface="Arial" panose="020B0604020202020204" pitchFamily="34" charset="0"/>
              </a:rPr>
              <a:t>CẢM ƠN </a:t>
            </a:r>
          </a:p>
          <a:p>
            <a:pPr algn="ctr">
              <a:lnSpc>
                <a:spcPct val="150000"/>
              </a:lnSpc>
            </a:pPr>
            <a:r>
              <a:rPr lang="vi-VN" sz="8000" b="1" dirty="0">
                <a:solidFill>
                  <a:srgbClr val="2B3244"/>
                </a:solidFill>
                <a:latin typeface="Arial" panose="020B0604020202020204" pitchFamily="34" charset="0"/>
                <a:cs typeface="Arial" panose="020B0604020202020204" pitchFamily="34" charset="0"/>
              </a:rPr>
              <a:t>CÁC BẠN </a:t>
            </a:r>
          </a:p>
          <a:p>
            <a:pPr algn="ctr">
              <a:lnSpc>
                <a:spcPct val="150000"/>
              </a:lnSpc>
            </a:pPr>
            <a:r>
              <a:rPr lang="vi-VN" sz="8000" b="1" dirty="0">
                <a:solidFill>
                  <a:srgbClr val="2B3244"/>
                </a:solidFill>
                <a:latin typeface="Arial" panose="020B0604020202020204" pitchFamily="34" charset="0"/>
                <a:cs typeface="Arial" panose="020B0604020202020204" pitchFamily="34" charset="0"/>
              </a:rPr>
              <a:t>ĐÃ CHÚ Ý </a:t>
            </a:r>
          </a:p>
          <a:p>
            <a:pPr algn="ctr">
              <a:lnSpc>
                <a:spcPct val="150000"/>
              </a:lnSpc>
            </a:pPr>
            <a:r>
              <a:rPr lang="vi-VN" sz="8000" b="1" dirty="0">
                <a:solidFill>
                  <a:srgbClr val="2B3244"/>
                </a:solidFill>
                <a:latin typeface="Arial" panose="020B0604020202020204" pitchFamily="34" charset="0"/>
                <a:cs typeface="Arial" panose="020B0604020202020204" pitchFamily="34" charset="0"/>
              </a:rPr>
              <a:t>LẮNG NGHE!</a:t>
            </a:r>
            <a:endParaRPr lang="en-US" sz="8000" b="1" dirty="0">
              <a:solidFill>
                <a:srgbClr val="2B3244"/>
              </a:solidFill>
              <a:latin typeface="Arial" panose="020B0604020202020204" pitchFamily="34" charset="0"/>
              <a:cs typeface="Arial" panose="020B0604020202020204" pitchFamily="34" charset="0"/>
            </a:endParaRPr>
          </a:p>
        </p:txBody>
      </p:sp>
      <p:sp>
        <p:nvSpPr>
          <p:cNvPr id="11" name="Freeform 23">
            <a:extLst>
              <a:ext uri="{FF2B5EF4-FFF2-40B4-BE49-F238E27FC236}">
                <a16:creationId xmlns:a16="http://schemas.microsoft.com/office/drawing/2014/main" id="{6EE72A93-B0F4-C630-7542-1A8E50EF7C53}"/>
              </a:ext>
            </a:extLst>
          </p:cNvPr>
          <p:cNvSpPr/>
          <p:nvPr/>
        </p:nvSpPr>
        <p:spPr>
          <a:xfrm>
            <a:off x="9829800" y="2324100"/>
            <a:ext cx="7872676" cy="5638800"/>
          </a:xfrm>
          <a:custGeom>
            <a:avLst/>
            <a:gdLst/>
            <a:ahLst/>
            <a:cxnLst/>
            <a:rect l="l" t="t" r="r" b="b"/>
            <a:pathLst>
              <a:path w="1851601" h="1326209">
                <a:moveTo>
                  <a:pt x="0" y="0"/>
                </a:moveTo>
                <a:lnTo>
                  <a:pt x="1851601" y="0"/>
                </a:lnTo>
                <a:lnTo>
                  <a:pt x="1851601" y="1326209"/>
                </a:lnTo>
                <a:lnTo>
                  <a:pt x="0" y="1326209"/>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287769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0E67A3">
              <a:alpha val="10980"/>
            </a:srgbClr>
          </a:solidFill>
        </p:spPr>
        <p:txBody>
          <a:bodyPr/>
          <a:lstStyle/>
          <a:p>
            <a:endParaRPr lang="en-US"/>
          </a:p>
        </p:txBody>
      </p:sp>
      <p:sp>
        <p:nvSpPr>
          <p:cNvPr id="5" name="Freeform 5"/>
          <p:cNvSpPr/>
          <p:nvPr/>
        </p:nvSpPr>
        <p:spPr>
          <a:xfrm>
            <a:off x="7357782" y="6697551"/>
            <a:ext cx="3508322" cy="3412641"/>
          </a:xfrm>
          <a:custGeom>
            <a:avLst/>
            <a:gdLst/>
            <a:ahLst/>
            <a:cxnLst/>
            <a:rect l="l" t="t" r="r" b="b"/>
            <a:pathLst>
              <a:path w="3508322" h="3412641">
                <a:moveTo>
                  <a:pt x="0" y="0"/>
                </a:moveTo>
                <a:lnTo>
                  <a:pt x="3508322" y="0"/>
                </a:lnTo>
                <a:lnTo>
                  <a:pt x="3508322" y="3412640"/>
                </a:lnTo>
                <a:lnTo>
                  <a:pt x="0" y="34126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2402081" y="1028700"/>
            <a:ext cx="1922609" cy="1090644"/>
          </a:xfrm>
          <a:custGeom>
            <a:avLst/>
            <a:gdLst/>
            <a:ahLst/>
            <a:cxnLst/>
            <a:rect l="l" t="t" r="r" b="b"/>
            <a:pathLst>
              <a:path w="1922609" h="1090644">
                <a:moveTo>
                  <a:pt x="0" y="0"/>
                </a:moveTo>
                <a:lnTo>
                  <a:pt x="1922609" y="0"/>
                </a:lnTo>
                <a:lnTo>
                  <a:pt x="1922609" y="1090644"/>
                </a:lnTo>
                <a:lnTo>
                  <a:pt x="0" y="10906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5842000" y="4742013"/>
            <a:ext cx="7112000" cy="1231106"/>
          </a:xfrm>
          <a:prstGeom prst="rect">
            <a:avLst/>
          </a:prstGeom>
        </p:spPr>
        <p:txBody>
          <a:bodyPr wrap="square" lIns="0" tIns="0" rIns="0" bIns="0" rtlCol="0" anchor="t">
            <a:spAutoFit/>
          </a:bodyPr>
          <a:lstStyle/>
          <a:p>
            <a:pPr algn="ctr"/>
            <a:r>
              <a:rPr lang="vi-VN" sz="8000" b="1" dirty="0">
                <a:solidFill>
                  <a:srgbClr val="2B3244"/>
                </a:solidFill>
                <a:latin typeface="Arial" panose="020B0604020202020204" pitchFamily="34" charset="0"/>
                <a:cs typeface="Arial" panose="020B0604020202020204" pitchFamily="34" charset="0"/>
              </a:rPr>
              <a:t>TRA TỪ ĐIỂN</a:t>
            </a:r>
            <a:endParaRPr lang="en-US" sz="8000" b="1" dirty="0">
              <a:solidFill>
                <a:srgbClr val="2B3244"/>
              </a:solidFill>
              <a:latin typeface="Arial" panose="020B0604020202020204" pitchFamily="34" charset="0"/>
              <a:cs typeface="Arial" panose="020B0604020202020204" pitchFamily="34" charset="0"/>
            </a:endParaRPr>
          </a:p>
        </p:txBody>
      </p:sp>
      <p:sp>
        <p:nvSpPr>
          <p:cNvPr id="9" name="TextBox 9"/>
          <p:cNvSpPr txBox="1"/>
          <p:nvPr/>
        </p:nvSpPr>
        <p:spPr>
          <a:xfrm>
            <a:off x="4474939" y="2970672"/>
            <a:ext cx="9853380" cy="1276568"/>
          </a:xfrm>
          <a:prstGeom prst="rect">
            <a:avLst/>
          </a:prstGeom>
        </p:spPr>
        <p:txBody>
          <a:bodyPr lIns="0" tIns="0" rIns="0" bIns="0" rtlCol="0" anchor="t">
            <a:spAutoFit/>
          </a:bodyPr>
          <a:lstStyle/>
          <a:p>
            <a:pPr algn="ctr">
              <a:lnSpc>
                <a:spcPts val="10944"/>
              </a:lnSpc>
            </a:pPr>
            <a:r>
              <a:rPr lang="vi-VN" sz="8000" b="1" dirty="0">
                <a:solidFill>
                  <a:srgbClr val="227DA4"/>
                </a:solidFill>
                <a:latin typeface="Arial" panose="020B0604020202020204" pitchFamily="34" charset="0"/>
                <a:cs typeface="Arial" panose="020B0604020202020204" pitchFamily="34" charset="0"/>
              </a:rPr>
              <a:t>LUYỆN TỪ VÀ CÂU</a:t>
            </a:r>
            <a:endParaRPr lang="en-US" sz="8000" b="1" dirty="0">
              <a:solidFill>
                <a:srgbClr val="227DA4"/>
              </a:solidFill>
              <a:latin typeface="Arial" panose="020B0604020202020204" pitchFamily="34" charset="0"/>
              <a:cs typeface="Arial" panose="020B0604020202020204" pitchFamily="34" charset="0"/>
            </a:endParaRPr>
          </a:p>
        </p:txBody>
      </p:sp>
      <p:sp>
        <p:nvSpPr>
          <p:cNvPr id="10" name="Freeform 10"/>
          <p:cNvSpPr/>
          <p:nvPr/>
        </p:nvSpPr>
        <p:spPr>
          <a:xfrm rot="-332062">
            <a:off x="2622036" y="1558295"/>
            <a:ext cx="1801262" cy="1835208"/>
          </a:xfrm>
          <a:custGeom>
            <a:avLst/>
            <a:gdLst/>
            <a:ahLst/>
            <a:cxnLst/>
            <a:rect l="l" t="t" r="r" b="b"/>
            <a:pathLst>
              <a:path w="1801262" h="1835208">
                <a:moveTo>
                  <a:pt x="0" y="0"/>
                </a:moveTo>
                <a:lnTo>
                  <a:pt x="1801262" y="0"/>
                </a:lnTo>
                <a:lnTo>
                  <a:pt x="1801262" y="1835209"/>
                </a:lnTo>
                <a:lnTo>
                  <a:pt x="0" y="18352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8">
            <a:extLst>
              <a:ext uri="{FF2B5EF4-FFF2-40B4-BE49-F238E27FC236}">
                <a16:creationId xmlns:a16="http://schemas.microsoft.com/office/drawing/2014/main" id="{3CAE9352-BAC0-AADF-71BA-82FEF41C3B87}"/>
              </a:ext>
            </a:extLst>
          </p:cNvPr>
          <p:cNvSpPr txBox="1"/>
          <p:nvPr/>
        </p:nvSpPr>
        <p:spPr>
          <a:xfrm>
            <a:off x="7366000" y="1249095"/>
            <a:ext cx="4064000" cy="1231106"/>
          </a:xfrm>
          <a:prstGeom prst="rect">
            <a:avLst/>
          </a:prstGeom>
        </p:spPr>
        <p:txBody>
          <a:bodyPr wrap="square" lIns="0" tIns="0" rIns="0" bIns="0" rtlCol="0" anchor="t">
            <a:spAutoFit/>
          </a:bodyPr>
          <a:lstStyle/>
          <a:p>
            <a:pPr algn="ctr"/>
            <a:r>
              <a:rPr lang="vi-VN" sz="8000" b="1" dirty="0">
                <a:solidFill>
                  <a:srgbClr val="2B3244"/>
                </a:solidFill>
                <a:latin typeface="Arial" panose="020B0604020202020204" pitchFamily="34" charset="0"/>
                <a:cs typeface="Arial" panose="020B0604020202020204" pitchFamily="34" charset="0"/>
              </a:rPr>
              <a:t>BÀI 11</a:t>
            </a:r>
            <a:endParaRPr lang="en-US" sz="8000" b="1" dirty="0">
              <a:solidFill>
                <a:srgbClr val="2B32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6352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3FA4AE">
              <a:alpha val="10980"/>
            </a:srgbClr>
          </a:solidFill>
        </p:spPr>
        <p:txBody>
          <a:bodyPr/>
          <a:lstStyle/>
          <a:p>
            <a:endParaRPr lang="en-US"/>
          </a:p>
        </p:txBody>
      </p:sp>
      <p:grpSp>
        <p:nvGrpSpPr>
          <p:cNvPr id="28" name="Group 27">
            <a:extLst>
              <a:ext uri="{FF2B5EF4-FFF2-40B4-BE49-F238E27FC236}">
                <a16:creationId xmlns:a16="http://schemas.microsoft.com/office/drawing/2014/main" id="{BB685A5F-58BE-6D5B-A1E7-AB19F064FD85}"/>
              </a:ext>
            </a:extLst>
          </p:cNvPr>
          <p:cNvGrpSpPr/>
          <p:nvPr/>
        </p:nvGrpSpPr>
        <p:grpSpPr>
          <a:xfrm>
            <a:off x="1851257" y="761229"/>
            <a:ext cx="15085570" cy="1422110"/>
            <a:chOff x="1851257" y="761229"/>
            <a:chExt cx="15085570" cy="1422110"/>
          </a:xfrm>
        </p:grpSpPr>
        <p:sp>
          <p:nvSpPr>
            <p:cNvPr id="6" name="Freeform 6"/>
            <p:cNvSpPr/>
            <p:nvPr/>
          </p:nvSpPr>
          <p:spPr>
            <a:xfrm>
              <a:off x="1851257" y="761229"/>
              <a:ext cx="15085570" cy="1422110"/>
            </a:xfrm>
            <a:custGeom>
              <a:avLst/>
              <a:gdLst/>
              <a:ahLst/>
              <a:cxnLst/>
              <a:rect l="l" t="t" r="r" b="b"/>
              <a:pathLst>
                <a:path w="4088885" h="385457">
                  <a:moveTo>
                    <a:pt x="0" y="0"/>
                  </a:moveTo>
                  <a:lnTo>
                    <a:pt x="4088885" y="0"/>
                  </a:lnTo>
                  <a:lnTo>
                    <a:pt x="4088885" y="385457"/>
                  </a:lnTo>
                  <a:lnTo>
                    <a:pt x="0" y="385457"/>
                  </a:lnTo>
                  <a:close/>
                </a:path>
              </a:pathLst>
            </a:custGeom>
            <a:solidFill>
              <a:srgbClr val="3FA4AE"/>
            </a:solidFill>
          </p:spPr>
          <p:txBody>
            <a:bodyPr/>
            <a:lstStyle/>
            <a:p>
              <a:endParaRPr lang="en-US"/>
            </a:p>
          </p:txBody>
        </p:sp>
        <p:sp>
          <p:nvSpPr>
            <p:cNvPr id="29" name="TextBox 29"/>
            <p:cNvSpPr txBox="1"/>
            <p:nvPr/>
          </p:nvSpPr>
          <p:spPr>
            <a:xfrm>
              <a:off x="4530668" y="1047905"/>
              <a:ext cx="9226663" cy="936154"/>
            </a:xfrm>
            <a:prstGeom prst="rect">
              <a:avLst/>
            </a:prstGeom>
          </p:spPr>
          <p:txBody>
            <a:bodyPr lIns="0" tIns="0" rIns="0" bIns="0" rtlCol="0" anchor="t">
              <a:spAutoFit/>
            </a:bodyPr>
            <a:lstStyle/>
            <a:p>
              <a:pPr algn="ctr">
                <a:lnSpc>
                  <a:spcPts val="7258"/>
                </a:lnSpc>
              </a:pPr>
              <a:r>
                <a:rPr lang="vi-VN" sz="6600" b="1" dirty="0">
                  <a:solidFill>
                    <a:srgbClr val="FFFFFF"/>
                  </a:solidFill>
                  <a:latin typeface="Arial" panose="020B0604020202020204" pitchFamily="34" charset="0"/>
                  <a:cs typeface="Arial" panose="020B0604020202020204" pitchFamily="34" charset="0"/>
                </a:rPr>
                <a:t>NỘI DUNG BÀI HỌC</a:t>
              </a:r>
              <a:endParaRPr lang="en-US" sz="6600" b="1" dirty="0">
                <a:solidFill>
                  <a:srgbClr val="FFFFFF"/>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0726675B-8577-1797-F96E-ACF5E6B75EB1}"/>
              </a:ext>
            </a:extLst>
          </p:cNvPr>
          <p:cNvGrpSpPr/>
          <p:nvPr/>
        </p:nvGrpSpPr>
        <p:grpSpPr>
          <a:xfrm>
            <a:off x="4477401" y="2625121"/>
            <a:ext cx="11673370" cy="1431075"/>
            <a:chOff x="4477401" y="2625121"/>
            <a:chExt cx="11673370" cy="1431075"/>
          </a:xfrm>
        </p:grpSpPr>
        <p:sp>
          <p:nvSpPr>
            <p:cNvPr id="15" name="Freeform 15"/>
            <p:cNvSpPr/>
            <p:nvPr/>
          </p:nvSpPr>
          <p:spPr>
            <a:xfrm>
              <a:off x="5170291" y="2764414"/>
              <a:ext cx="10980480" cy="1150967"/>
            </a:xfrm>
            <a:custGeom>
              <a:avLst/>
              <a:gdLst/>
              <a:ahLst/>
              <a:cxnLst/>
              <a:rect l="l" t="t" r="r" b="b"/>
              <a:pathLst>
                <a:path w="4088885" h="820266">
                  <a:moveTo>
                    <a:pt x="0" y="0"/>
                  </a:moveTo>
                  <a:lnTo>
                    <a:pt x="4088885" y="0"/>
                  </a:lnTo>
                  <a:lnTo>
                    <a:pt x="4088885" y="820266"/>
                  </a:lnTo>
                  <a:lnTo>
                    <a:pt x="0" y="820266"/>
                  </a:lnTo>
                  <a:close/>
                </a:path>
              </a:pathLst>
            </a:custGeom>
            <a:solidFill>
              <a:srgbClr val="CBECEF"/>
            </a:solidFill>
          </p:spPr>
          <p:txBody>
            <a:bodyPr anchor="ctr"/>
            <a:lstStyle/>
            <a:p>
              <a:pPr algn="ctr"/>
              <a:r>
                <a:rPr lang="vi-VN" sz="4000" dirty="0">
                  <a:solidFill>
                    <a:srgbClr val="000000"/>
                  </a:solidFill>
                  <a:latin typeface="Arial" panose="020B0604020202020204" pitchFamily="34" charset="0"/>
                  <a:cs typeface="Arial" panose="020B0604020202020204" pitchFamily="34" charset="0"/>
                </a:rPr>
                <a:t>Nêu tác dụng của từ điển</a:t>
              </a:r>
              <a:endParaRPr lang="en-US" sz="4000" dirty="0">
                <a:solidFill>
                  <a:srgbClr val="000000"/>
                </a:solidFill>
                <a:latin typeface="Arial" panose="020B0604020202020204" pitchFamily="34" charset="0"/>
                <a:cs typeface="Arial" panose="020B0604020202020204" pitchFamily="34" charset="0"/>
              </a:endParaRPr>
            </a:p>
          </p:txBody>
        </p:sp>
        <p:sp>
          <p:nvSpPr>
            <p:cNvPr id="18" name="Freeform 18"/>
            <p:cNvSpPr/>
            <p:nvPr/>
          </p:nvSpPr>
          <p:spPr>
            <a:xfrm>
              <a:off x="4477401" y="2625121"/>
              <a:ext cx="1431075" cy="143107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ECEF"/>
            </a:solidFill>
            <a:effectLst>
              <a:outerShdw blurRad="50800" dist="38100" dir="5400000" algn="t" rotWithShape="0">
                <a:prstClr val="black">
                  <a:alpha val="40000"/>
                </a:prstClr>
              </a:outerShdw>
            </a:effectLst>
          </p:spPr>
          <p:txBody>
            <a:bodyPr anchor="ctr"/>
            <a:lstStyle/>
            <a:p>
              <a:pPr algn="ctr"/>
              <a:r>
                <a:rPr lang="en-US" sz="4800" b="1" dirty="0">
                  <a:latin typeface="Arial" panose="020B0604020202020204" pitchFamily="34" charset="0"/>
                  <a:cs typeface="Arial" panose="020B0604020202020204" pitchFamily="34" charset="0"/>
                </a:rPr>
                <a:t>1</a:t>
              </a:r>
              <a:endParaRPr lang="vi-VN" sz="4800" b="1" dirty="0">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BEAB55A1-25D4-5CA7-E3D7-6E696457D430}"/>
              </a:ext>
            </a:extLst>
          </p:cNvPr>
          <p:cNvGrpSpPr/>
          <p:nvPr/>
        </p:nvGrpSpPr>
        <p:grpSpPr>
          <a:xfrm>
            <a:off x="778204" y="679699"/>
            <a:ext cx="3051724" cy="3051724"/>
            <a:chOff x="778204" y="679699"/>
            <a:chExt cx="3051724" cy="3051724"/>
          </a:xfrm>
        </p:grpSpPr>
        <p:grpSp>
          <p:nvGrpSpPr>
            <p:cNvPr id="8" name="Group 8"/>
            <p:cNvGrpSpPr/>
            <p:nvPr/>
          </p:nvGrpSpPr>
          <p:grpSpPr>
            <a:xfrm>
              <a:off x="778204" y="679699"/>
              <a:ext cx="3051724" cy="305172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FA4AE"/>
              </a:solidFill>
            </p:spPr>
            <p:txBody>
              <a:bodyPr/>
              <a:lstStyle/>
              <a:p>
                <a:endParaRPr lang="en-US"/>
              </a:p>
            </p:txBody>
          </p:sp>
          <p:sp>
            <p:nvSpPr>
              <p:cNvPr id="10" name="TextBox 10"/>
              <p:cNvSpPr txBox="1"/>
              <p:nvPr/>
            </p:nvSpPr>
            <p:spPr>
              <a:xfrm>
                <a:off x="76200" y="-9525"/>
                <a:ext cx="660400" cy="746125"/>
              </a:xfrm>
              <a:prstGeom prst="rect">
                <a:avLst/>
              </a:prstGeom>
            </p:spPr>
            <p:txBody>
              <a:bodyPr lIns="50800" tIns="50800" rIns="50800" bIns="50800" rtlCol="0" anchor="ctr"/>
              <a:lstStyle/>
              <a:p>
                <a:pPr algn="ctr">
                  <a:lnSpc>
                    <a:spcPts val="3281"/>
                  </a:lnSpc>
                </a:pPr>
                <a:endParaRPr>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7B96DC0D-710B-6FAB-6B7F-55204F85FFE5}"/>
                </a:ext>
              </a:extLst>
            </p:cNvPr>
            <p:cNvGrpSpPr/>
            <p:nvPr/>
          </p:nvGrpSpPr>
          <p:grpSpPr>
            <a:xfrm>
              <a:off x="1015741" y="917236"/>
              <a:ext cx="2576650" cy="2576650"/>
              <a:chOff x="1015741" y="917236"/>
              <a:chExt cx="2576650" cy="2576650"/>
            </a:xfrm>
          </p:grpSpPr>
          <p:grpSp>
            <p:nvGrpSpPr>
              <p:cNvPr id="11" name="Group 11"/>
              <p:cNvGrpSpPr/>
              <p:nvPr/>
            </p:nvGrpSpPr>
            <p:grpSpPr>
              <a:xfrm>
                <a:off x="1015741" y="917236"/>
                <a:ext cx="2576650" cy="257665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3" name="TextBox 13"/>
                <p:cNvSpPr txBox="1"/>
                <p:nvPr/>
              </p:nvSpPr>
              <p:spPr>
                <a:xfrm>
                  <a:off x="76200" y="-9525"/>
                  <a:ext cx="660400" cy="746125"/>
                </a:xfrm>
                <a:prstGeom prst="rect">
                  <a:avLst/>
                </a:prstGeom>
              </p:spPr>
              <p:txBody>
                <a:bodyPr lIns="50800" tIns="50800" rIns="50800" bIns="50800" rtlCol="0" anchor="ctr"/>
                <a:lstStyle/>
                <a:p>
                  <a:pPr algn="ctr">
                    <a:lnSpc>
                      <a:spcPts val="3281"/>
                    </a:lnSpc>
                  </a:pPr>
                  <a:endParaRPr>
                    <a:latin typeface="Arial" panose="020B0604020202020204" pitchFamily="34" charset="0"/>
                    <a:cs typeface="Arial" panose="020B0604020202020204" pitchFamily="34" charset="0"/>
                  </a:endParaRPr>
                </a:p>
              </p:txBody>
            </p:sp>
          </p:grpSp>
          <p:sp>
            <p:nvSpPr>
              <p:cNvPr id="25" name="Freeform 25"/>
              <p:cNvSpPr/>
              <p:nvPr/>
            </p:nvSpPr>
            <p:spPr>
              <a:xfrm>
                <a:off x="1267001" y="1459957"/>
                <a:ext cx="1736479" cy="1755631"/>
              </a:xfrm>
              <a:custGeom>
                <a:avLst/>
                <a:gdLst/>
                <a:ahLst/>
                <a:cxnLst/>
                <a:rect l="l" t="t" r="r" b="b"/>
                <a:pathLst>
                  <a:path w="1736479" h="1755631">
                    <a:moveTo>
                      <a:pt x="0" y="0"/>
                    </a:moveTo>
                    <a:lnTo>
                      <a:pt x="1736479" y="0"/>
                    </a:lnTo>
                    <a:lnTo>
                      <a:pt x="1736479" y="1755632"/>
                    </a:lnTo>
                    <a:lnTo>
                      <a:pt x="0" y="17556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grpSp>
        <p:nvGrpSpPr>
          <p:cNvPr id="4" name="Group 3">
            <a:extLst>
              <a:ext uri="{FF2B5EF4-FFF2-40B4-BE49-F238E27FC236}">
                <a16:creationId xmlns:a16="http://schemas.microsoft.com/office/drawing/2014/main" id="{D45AA24A-E487-C106-C63A-2913B59D033C}"/>
              </a:ext>
            </a:extLst>
          </p:cNvPr>
          <p:cNvGrpSpPr/>
          <p:nvPr/>
        </p:nvGrpSpPr>
        <p:grpSpPr>
          <a:xfrm>
            <a:off x="4452002" y="4355376"/>
            <a:ext cx="11698769" cy="1431075"/>
            <a:chOff x="4452002" y="4355376"/>
            <a:chExt cx="11698769" cy="1431075"/>
          </a:xfrm>
        </p:grpSpPr>
        <p:sp>
          <p:nvSpPr>
            <p:cNvPr id="32" name="Freeform 15">
              <a:extLst>
                <a:ext uri="{FF2B5EF4-FFF2-40B4-BE49-F238E27FC236}">
                  <a16:creationId xmlns:a16="http://schemas.microsoft.com/office/drawing/2014/main" id="{01D452D5-7A06-2724-5BB3-1B8448B76797}"/>
                </a:ext>
              </a:extLst>
            </p:cNvPr>
            <p:cNvSpPr/>
            <p:nvPr/>
          </p:nvSpPr>
          <p:spPr>
            <a:xfrm>
              <a:off x="5170291" y="4496456"/>
              <a:ext cx="10980480" cy="1150967"/>
            </a:xfrm>
            <a:custGeom>
              <a:avLst/>
              <a:gdLst/>
              <a:ahLst/>
              <a:cxnLst/>
              <a:rect l="l" t="t" r="r" b="b"/>
              <a:pathLst>
                <a:path w="4088885" h="820266">
                  <a:moveTo>
                    <a:pt x="0" y="0"/>
                  </a:moveTo>
                  <a:lnTo>
                    <a:pt x="4088885" y="0"/>
                  </a:lnTo>
                  <a:lnTo>
                    <a:pt x="4088885" y="820266"/>
                  </a:lnTo>
                  <a:lnTo>
                    <a:pt x="0" y="820266"/>
                  </a:lnTo>
                  <a:close/>
                </a:path>
              </a:pathLst>
            </a:custGeom>
            <a:solidFill>
              <a:srgbClr val="CBECEF"/>
            </a:solidFill>
          </p:spPr>
          <p:txBody>
            <a:bodyPr anchor="ctr"/>
            <a:lstStyle/>
            <a:p>
              <a:pPr algn="ctr">
                <a:lnSpc>
                  <a:spcPct val="114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cách sắp xếp từ trong từ điển</a:t>
              </a:r>
              <a:endParaRPr lang="vi-VN" sz="4000" dirty="0">
                <a:effectLst/>
                <a:latin typeface="Arial" panose="020B0604020202020204" pitchFamily="34" charset="0"/>
                <a:cs typeface="Arial" panose="020B0604020202020204" pitchFamily="34" charset="0"/>
              </a:endParaRPr>
            </a:p>
          </p:txBody>
        </p:sp>
        <p:sp>
          <p:nvSpPr>
            <p:cNvPr id="33" name="Freeform 18">
              <a:extLst>
                <a:ext uri="{FF2B5EF4-FFF2-40B4-BE49-F238E27FC236}">
                  <a16:creationId xmlns:a16="http://schemas.microsoft.com/office/drawing/2014/main" id="{54E9B3EE-10DE-10C2-7246-98A7165AA926}"/>
                </a:ext>
              </a:extLst>
            </p:cNvPr>
            <p:cNvSpPr/>
            <p:nvPr/>
          </p:nvSpPr>
          <p:spPr>
            <a:xfrm>
              <a:off x="4452002" y="4355376"/>
              <a:ext cx="1431075" cy="143107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ECEF"/>
            </a:solidFill>
            <a:effectLst>
              <a:outerShdw blurRad="50800" dist="38100" dir="5400000" algn="t" rotWithShape="0">
                <a:prstClr val="black">
                  <a:alpha val="40000"/>
                </a:prstClr>
              </a:outerShdw>
            </a:effectLst>
          </p:spPr>
          <p:txBody>
            <a:bodyPr anchor="ctr"/>
            <a:lstStyle/>
            <a:p>
              <a:pPr algn="ctr"/>
              <a:r>
                <a:rPr lang="en-US" sz="4800" b="1" dirty="0">
                  <a:latin typeface="Arial" panose="020B0604020202020204" pitchFamily="34" charset="0"/>
                  <a:cs typeface="Arial" panose="020B0604020202020204" pitchFamily="34" charset="0"/>
                </a:rPr>
                <a:t>2</a:t>
              </a:r>
              <a:endParaRPr lang="vi-VN" sz="4800" b="1" dirty="0">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8BF9350B-00F0-2F89-BE91-FD427DC88AB6}"/>
              </a:ext>
            </a:extLst>
          </p:cNvPr>
          <p:cNvGrpSpPr/>
          <p:nvPr/>
        </p:nvGrpSpPr>
        <p:grpSpPr>
          <a:xfrm>
            <a:off x="4452002" y="6227471"/>
            <a:ext cx="11698769" cy="1431075"/>
            <a:chOff x="4452002" y="6227471"/>
            <a:chExt cx="11698769" cy="1431075"/>
          </a:xfrm>
        </p:grpSpPr>
        <p:sp>
          <p:nvSpPr>
            <p:cNvPr id="34" name="Freeform 15">
              <a:extLst>
                <a:ext uri="{FF2B5EF4-FFF2-40B4-BE49-F238E27FC236}">
                  <a16:creationId xmlns:a16="http://schemas.microsoft.com/office/drawing/2014/main" id="{D4442331-E4E0-7DE9-D4CA-924184910C44}"/>
                </a:ext>
              </a:extLst>
            </p:cNvPr>
            <p:cNvSpPr/>
            <p:nvPr/>
          </p:nvSpPr>
          <p:spPr>
            <a:xfrm>
              <a:off x="5170291" y="6367526"/>
              <a:ext cx="10980480" cy="1150967"/>
            </a:xfrm>
            <a:custGeom>
              <a:avLst/>
              <a:gdLst/>
              <a:ahLst/>
              <a:cxnLst/>
              <a:rect l="l" t="t" r="r" b="b"/>
              <a:pathLst>
                <a:path w="4088885" h="820266">
                  <a:moveTo>
                    <a:pt x="0" y="0"/>
                  </a:moveTo>
                  <a:lnTo>
                    <a:pt x="4088885" y="0"/>
                  </a:lnTo>
                  <a:lnTo>
                    <a:pt x="4088885" y="820266"/>
                  </a:lnTo>
                  <a:lnTo>
                    <a:pt x="0" y="820266"/>
                  </a:lnTo>
                  <a:close/>
                </a:path>
              </a:pathLst>
            </a:custGeom>
            <a:solidFill>
              <a:srgbClr val="CBECEF"/>
            </a:solidFill>
          </p:spPr>
          <p:txBody>
            <a:bodyPr anchor="ctr"/>
            <a:lstStyle/>
            <a:p>
              <a:pPr algn="ctr">
                <a:lnSpc>
                  <a:spcPct val="114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Luyện tập</a:t>
              </a:r>
              <a:endParaRPr lang="vi-VN" sz="4000" dirty="0">
                <a:effectLst/>
                <a:latin typeface="Arial" panose="020B0604020202020204" pitchFamily="34" charset="0"/>
                <a:cs typeface="Arial" panose="020B0604020202020204" pitchFamily="34" charset="0"/>
              </a:endParaRPr>
            </a:p>
          </p:txBody>
        </p:sp>
        <p:sp>
          <p:nvSpPr>
            <p:cNvPr id="35" name="Freeform 18">
              <a:extLst>
                <a:ext uri="{FF2B5EF4-FFF2-40B4-BE49-F238E27FC236}">
                  <a16:creationId xmlns:a16="http://schemas.microsoft.com/office/drawing/2014/main" id="{FCED1E45-979A-D812-E984-48190E3B6F28}"/>
                </a:ext>
              </a:extLst>
            </p:cNvPr>
            <p:cNvSpPr/>
            <p:nvPr/>
          </p:nvSpPr>
          <p:spPr>
            <a:xfrm>
              <a:off x="4452002" y="6227471"/>
              <a:ext cx="1431075" cy="143107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ECEF"/>
            </a:solidFill>
            <a:effectLst>
              <a:outerShdw blurRad="50800" dist="38100" dir="5400000" algn="t" rotWithShape="0">
                <a:prstClr val="black">
                  <a:alpha val="40000"/>
                </a:prstClr>
              </a:outerShdw>
            </a:effectLst>
          </p:spPr>
          <p:txBody>
            <a:bodyPr anchor="ctr"/>
            <a:lstStyle/>
            <a:p>
              <a:pPr algn="ctr"/>
              <a:r>
                <a:rPr lang="en-US" sz="4800" b="1" dirty="0">
                  <a:latin typeface="Arial" panose="020B0604020202020204" pitchFamily="34" charset="0"/>
                  <a:cs typeface="Arial" panose="020B0604020202020204" pitchFamily="34" charset="0"/>
                </a:rPr>
                <a:t>3</a:t>
              </a:r>
              <a:endParaRPr lang="vi-VN" sz="4800" b="1" dirty="0">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21891196-97EE-FCC5-0CB0-646D3907E77B}"/>
              </a:ext>
            </a:extLst>
          </p:cNvPr>
          <p:cNvGrpSpPr/>
          <p:nvPr/>
        </p:nvGrpSpPr>
        <p:grpSpPr>
          <a:xfrm>
            <a:off x="4455631" y="8128786"/>
            <a:ext cx="11698769" cy="1431075"/>
            <a:chOff x="4455631" y="8128786"/>
            <a:chExt cx="11698769" cy="1431075"/>
          </a:xfrm>
        </p:grpSpPr>
        <p:sp>
          <p:nvSpPr>
            <p:cNvPr id="36" name="Freeform 15">
              <a:extLst>
                <a:ext uri="{FF2B5EF4-FFF2-40B4-BE49-F238E27FC236}">
                  <a16:creationId xmlns:a16="http://schemas.microsoft.com/office/drawing/2014/main" id="{E539254B-5465-3D15-C43F-9502C227ABEB}"/>
                </a:ext>
              </a:extLst>
            </p:cNvPr>
            <p:cNvSpPr/>
            <p:nvPr/>
          </p:nvSpPr>
          <p:spPr>
            <a:xfrm>
              <a:off x="5173920" y="8268841"/>
              <a:ext cx="10980480" cy="1150967"/>
            </a:xfrm>
            <a:custGeom>
              <a:avLst/>
              <a:gdLst/>
              <a:ahLst/>
              <a:cxnLst/>
              <a:rect l="l" t="t" r="r" b="b"/>
              <a:pathLst>
                <a:path w="4088885" h="820266">
                  <a:moveTo>
                    <a:pt x="0" y="0"/>
                  </a:moveTo>
                  <a:lnTo>
                    <a:pt x="4088885" y="0"/>
                  </a:lnTo>
                  <a:lnTo>
                    <a:pt x="4088885" y="820266"/>
                  </a:lnTo>
                  <a:lnTo>
                    <a:pt x="0" y="820266"/>
                  </a:lnTo>
                  <a:close/>
                </a:path>
              </a:pathLst>
            </a:custGeom>
            <a:solidFill>
              <a:srgbClr val="CBECEF"/>
            </a:solidFill>
          </p:spPr>
          <p:txBody>
            <a:bodyPr anchor="ctr"/>
            <a:lstStyle/>
            <a:p>
              <a:pPr algn="ctr">
                <a:lnSpc>
                  <a:spcPct val="114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Nêu ý nghĩa của một trong các từ ở BT3</a:t>
              </a:r>
              <a:endParaRPr lang="vi-VN" sz="4000" dirty="0">
                <a:effectLst/>
                <a:latin typeface="Arial" panose="020B0604020202020204" pitchFamily="34" charset="0"/>
                <a:cs typeface="Arial" panose="020B0604020202020204" pitchFamily="34" charset="0"/>
              </a:endParaRPr>
            </a:p>
          </p:txBody>
        </p:sp>
        <p:sp>
          <p:nvSpPr>
            <p:cNvPr id="37" name="Freeform 18">
              <a:extLst>
                <a:ext uri="{FF2B5EF4-FFF2-40B4-BE49-F238E27FC236}">
                  <a16:creationId xmlns:a16="http://schemas.microsoft.com/office/drawing/2014/main" id="{6CF47D54-DAA4-BB38-C299-723E26E4DC1A}"/>
                </a:ext>
              </a:extLst>
            </p:cNvPr>
            <p:cNvSpPr/>
            <p:nvPr/>
          </p:nvSpPr>
          <p:spPr>
            <a:xfrm>
              <a:off x="4455631" y="8128786"/>
              <a:ext cx="1431075" cy="143107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ECEF"/>
            </a:solidFill>
            <a:effectLst>
              <a:outerShdw blurRad="50800" dist="38100" dir="5400000" algn="t" rotWithShape="0">
                <a:prstClr val="black">
                  <a:alpha val="40000"/>
                </a:prstClr>
              </a:outerShdw>
            </a:effectLst>
          </p:spPr>
          <p:txBody>
            <a:bodyPr anchor="ctr"/>
            <a:lstStyle/>
            <a:p>
              <a:pPr algn="ctr"/>
              <a:r>
                <a:rPr lang="en-US" sz="4800" b="1" dirty="0">
                  <a:latin typeface="Arial" panose="020B0604020202020204" pitchFamily="34" charset="0"/>
                  <a:cs typeface="Arial" panose="020B0604020202020204" pitchFamily="34" charset="0"/>
                </a:rPr>
                <a:t>4</a:t>
              </a:r>
              <a:endParaRPr lang="vi-VN" sz="4800" b="1" dirty="0">
                <a:latin typeface="Arial" panose="020B0604020202020204" pitchFamily="34" charset="0"/>
                <a:cs typeface="Arial" panose="020B0604020202020204" pitchFamily="34" charset="0"/>
              </a:endParaRPr>
            </a:p>
          </p:txBody>
        </p:sp>
      </p:grpSp>
      <p:sp>
        <p:nvSpPr>
          <p:cNvPr id="38" name="Freeform 57">
            <a:extLst>
              <a:ext uri="{FF2B5EF4-FFF2-40B4-BE49-F238E27FC236}">
                <a16:creationId xmlns:a16="http://schemas.microsoft.com/office/drawing/2014/main" id="{AFDB1B69-AF41-70DC-7596-AA998A5CE078}"/>
              </a:ext>
            </a:extLst>
          </p:cNvPr>
          <p:cNvSpPr/>
          <p:nvPr/>
        </p:nvSpPr>
        <p:spPr>
          <a:xfrm flipH="1">
            <a:off x="558740" y="4172472"/>
            <a:ext cx="3490652" cy="6832232"/>
          </a:xfrm>
          <a:custGeom>
            <a:avLst/>
            <a:gdLst/>
            <a:ahLst/>
            <a:cxnLst/>
            <a:rect l="l" t="t" r="r" b="b"/>
            <a:pathLst>
              <a:path w="776343" h="1519532">
                <a:moveTo>
                  <a:pt x="0" y="0"/>
                </a:moveTo>
                <a:lnTo>
                  <a:pt x="776343" y="0"/>
                </a:lnTo>
                <a:lnTo>
                  <a:pt x="776343" y="1519532"/>
                </a:lnTo>
                <a:lnTo>
                  <a:pt x="0" y="15195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3692082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0E67A3">
              <a:alpha val="10980"/>
            </a:srgbClr>
          </a:solidFill>
        </p:spPr>
        <p:txBody>
          <a:bodyPr/>
          <a:lstStyle/>
          <a:p>
            <a:endParaRPr lang="en-US"/>
          </a:p>
        </p:txBody>
      </p:sp>
      <p:sp>
        <p:nvSpPr>
          <p:cNvPr id="37" name="Freeform 15">
            <a:extLst>
              <a:ext uri="{FF2B5EF4-FFF2-40B4-BE49-F238E27FC236}">
                <a16:creationId xmlns:a16="http://schemas.microsoft.com/office/drawing/2014/main" id="{1B109691-11A2-D475-2626-637501A4D125}"/>
              </a:ext>
            </a:extLst>
          </p:cNvPr>
          <p:cNvSpPr/>
          <p:nvPr/>
        </p:nvSpPr>
        <p:spPr>
          <a:xfrm>
            <a:off x="5791200" y="3467100"/>
            <a:ext cx="10980480" cy="4176640"/>
          </a:xfrm>
          <a:custGeom>
            <a:avLst/>
            <a:gdLst/>
            <a:ahLst/>
            <a:cxnLst/>
            <a:rect l="l" t="t" r="r" b="b"/>
            <a:pathLst>
              <a:path w="4088885" h="820266">
                <a:moveTo>
                  <a:pt x="0" y="0"/>
                </a:moveTo>
                <a:lnTo>
                  <a:pt x="4088885" y="0"/>
                </a:lnTo>
                <a:lnTo>
                  <a:pt x="4088885" y="820266"/>
                </a:lnTo>
                <a:lnTo>
                  <a:pt x="0" y="820266"/>
                </a:lnTo>
                <a:close/>
              </a:path>
            </a:pathLst>
          </a:custGeom>
          <a:solidFill>
            <a:srgbClr val="BED4E6"/>
          </a:solidFill>
        </p:spPr>
        <p:txBody>
          <a:bodyPr bIns="180000" anchor="ctr"/>
          <a:lstStyle/>
          <a:p>
            <a:pPr algn="ctr">
              <a:lnSpc>
                <a:spcPct val="150000"/>
              </a:lnSpc>
            </a:pPr>
            <a:r>
              <a:rPr lang="vi-VN" sz="7200" b="1" dirty="0">
                <a:solidFill>
                  <a:srgbClr val="3981BF"/>
                </a:solidFill>
                <a:latin typeface="Arial" panose="020B0604020202020204" pitchFamily="34" charset="0"/>
                <a:cs typeface="Arial" panose="020B0604020202020204" pitchFamily="34" charset="0"/>
              </a:rPr>
              <a:t>NÊU TÁC DỤNG </a:t>
            </a:r>
          </a:p>
          <a:p>
            <a:pPr algn="ctr">
              <a:lnSpc>
                <a:spcPct val="150000"/>
              </a:lnSpc>
            </a:pPr>
            <a:r>
              <a:rPr lang="vi-VN" sz="7200" b="1" dirty="0">
                <a:solidFill>
                  <a:srgbClr val="3981BF"/>
                </a:solidFill>
                <a:latin typeface="Arial" panose="020B0604020202020204" pitchFamily="34" charset="0"/>
                <a:cs typeface="Arial" panose="020B0604020202020204" pitchFamily="34" charset="0"/>
              </a:rPr>
              <a:t>CỦA TỪ ĐIỂN</a:t>
            </a:r>
            <a:endParaRPr lang="en-US" sz="7200" b="1" dirty="0">
              <a:solidFill>
                <a:srgbClr val="3981BF"/>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471AF19-1DD0-2D94-69FA-27EFC90AE77A}"/>
              </a:ext>
            </a:extLst>
          </p:cNvPr>
          <p:cNvGrpSpPr/>
          <p:nvPr/>
        </p:nvGrpSpPr>
        <p:grpSpPr>
          <a:xfrm>
            <a:off x="1458148" y="2877369"/>
            <a:ext cx="5356101" cy="5356101"/>
            <a:chOff x="778204" y="679699"/>
            <a:chExt cx="3051724" cy="3051724"/>
          </a:xfrm>
        </p:grpSpPr>
        <p:grpSp>
          <p:nvGrpSpPr>
            <p:cNvPr id="8" name="Group 8"/>
            <p:cNvGrpSpPr/>
            <p:nvPr/>
          </p:nvGrpSpPr>
          <p:grpSpPr>
            <a:xfrm>
              <a:off x="778204" y="679699"/>
              <a:ext cx="3051724" cy="305172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981BF"/>
              </a:solidFill>
            </p:spPr>
            <p:txBody>
              <a:bodyPr/>
              <a:lstStyle/>
              <a:p>
                <a:endParaRPr lang="en-US"/>
              </a:p>
            </p:txBody>
          </p:sp>
          <p:sp>
            <p:nvSpPr>
              <p:cNvPr id="10" name="TextBox 10"/>
              <p:cNvSpPr txBox="1"/>
              <p:nvPr/>
            </p:nvSpPr>
            <p:spPr>
              <a:xfrm>
                <a:off x="76200" y="-9525"/>
                <a:ext cx="660400" cy="746125"/>
              </a:xfrm>
              <a:prstGeom prst="rect">
                <a:avLst/>
              </a:prstGeom>
            </p:spPr>
            <p:txBody>
              <a:bodyPr lIns="50800" tIns="50800" rIns="50800" bIns="50800" rtlCol="0" anchor="ctr"/>
              <a:lstStyle/>
              <a:p>
                <a:pPr algn="ctr">
                  <a:lnSpc>
                    <a:spcPts val="3281"/>
                  </a:lnSpc>
                </a:pPr>
                <a:endParaRPr>
                  <a:solidFill>
                    <a:srgbClr val="3981BF"/>
                  </a:solidFill>
                  <a:latin typeface="Arial" panose="020B0604020202020204" pitchFamily="34" charset="0"/>
                  <a:cs typeface="Arial" panose="020B0604020202020204" pitchFamily="34" charset="0"/>
                </a:endParaRPr>
              </a:p>
            </p:txBody>
          </p:sp>
        </p:grpSp>
        <p:grpSp>
          <p:nvGrpSpPr>
            <p:cNvPr id="11" name="Group 11"/>
            <p:cNvGrpSpPr/>
            <p:nvPr/>
          </p:nvGrpSpPr>
          <p:grpSpPr>
            <a:xfrm>
              <a:off x="1015741" y="917236"/>
              <a:ext cx="2576650" cy="257665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3" name="TextBox 13"/>
              <p:cNvSpPr txBox="1"/>
              <p:nvPr/>
            </p:nvSpPr>
            <p:spPr>
              <a:xfrm>
                <a:off x="76200" y="-9525"/>
                <a:ext cx="660400" cy="746125"/>
              </a:xfrm>
              <a:prstGeom prst="rect">
                <a:avLst/>
              </a:prstGeom>
            </p:spPr>
            <p:txBody>
              <a:bodyPr lIns="50800" tIns="50800" rIns="50800" bIns="50800" rtlCol="0" anchor="ctr"/>
              <a:lstStyle/>
              <a:p>
                <a:pPr algn="ctr">
                  <a:lnSpc>
                    <a:spcPts val="3281"/>
                  </a:lnSpc>
                </a:pPr>
                <a:endParaRPr>
                  <a:solidFill>
                    <a:srgbClr val="3981BF"/>
                  </a:solidFill>
                  <a:latin typeface="Arial" panose="020B0604020202020204" pitchFamily="34" charset="0"/>
                  <a:cs typeface="Arial" panose="020B0604020202020204" pitchFamily="34" charset="0"/>
                </a:endParaRPr>
              </a:p>
            </p:txBody>
          </p:sp>
        </p:grpSp>
        <p:pic>
          <p:nvPicPr>
            <p:cNvPr id="34" name="Picture 33">
              <a:extLst>
                <a:ext uri="{FF2B5EF4-FFF2-40B4-BE49-F238E27FC236}">
                  <a16:creationId xmlns:a16="http://schemas.microsoft.com/office/drawing/2014/main" id="{27F0225D-CFD8-16CA-747E-7909C7E75469}"/>
                </a:ext>
              </a:extLst>
            </p:cNvPr>
            <p:cNvPicPr>
              <a:picLocks noChangeAspect="1"/>
            </p:cNvPicPr>
            <p:nvPr/>
          </p:nvPicPr>
          <p:blipFill rotWithShape="1">
            <a:blip r:embed="rId2">
              <a:extLst>
                <a:ext uri="{28A0092B-C50C-407E-A947-70E740481C1C}">
                  <a14:useLocalDpi xmlns:a14="http://schemas.microsoft.com/office/drawing/2010/main" val="0"/>
                </a:ext>
              </a:extLst>
            </a:blip>
            <a:srcRect l="19303" t="28552" r="7305" b="10930"/>
            <a:stretch/>
          </p:blipFill>
          <p:spPr>
            <a:xfrm>
              <a:off x="1235531" y="1380949"/>
              <a:ext cx="2130695" cy="1756920"/>
            </a:xfrm>
            <a:prstGeom prst="rect">
              <a:avLst/>
            </a:prstGeom>
          </p:spPr>
        </p:pic>
      </p:grpSp>
      <p:sp>
        <p:nvSpPr>
          <p:cNvPr id="38" name="Freeform 18">
            <a:extLst>
              <a:ext uri="{FF2B5EF4-FFF2-40B4-BE49-F238E27FC236}">
                <a16:creationId xmlns:a16="http://schemas.microsoft.com/office/drawing/2014/main" id="{10BD9BDB-E836-C361-A0C3-CBFACEEDB78B}"/>
              </a:ext>
            </a:extLst>
          </p:cNvPr>
          <p:cNvSpPr/>
          <p:nvPr/>
        </p:nvSpPr>
        <p:spPr>
          <a:xfrm>
            <a:off x="2937363" y="1520775"/>
            <a:ext cx="2386482" cy="238648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D4E6"/>
          </a:solidFill>
          <a:effectLst>
            <a:outerShdw blurRad="50800" dist="38100" dir="5400000" algn="t" rotWithShape="0">
              <a:prstClr val="black">
                <a:alpha val="40000"/>
              </a:prstClr>
            </a:outerShdw>
          </a:effectLst>
        </p:spPr>
        <p:txBody>
          <a:bodyPr anchor="ctr"/>
          <a:lstStyle/>
          <a:p>
            <a:pPr algn="ctr"/>
            <a:r>
              <a:rPr lang="en-US" sz="7200" b="1" dirty="0">
                <a:solidFill>
                  <a:srgbClr val="227DA4"/>
                </a:solidFill>
                <a:latin typeface="Arial" panose="020B0604020202020204" pitchFamily="34" charset="0"/>
                <a:cs typeface="Arial" panose="020B0604020202020204" pitchFamily="34" charset="0"/>
              </a:rPr>
              <a:t>1</a:t>
            </a:r>
            <a:endParaRPr lang="vi-VN" sz="7200" b="1" dirty="0">
              <a:solidFill>
                <a:srgbClr val="227DA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5933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0E67A3">
              <a:alpha val="10980"/>
            </a:srgbClr>
          </a:solidFill>
        </p:spPr>
        <p:txBody>
          <a:bodyPr/>
          <a:lstStyle/>
          <a:p>
            <a:endParaRPr lang="vi-VN" dirty="0">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83E0B447-6071-104E-F784-89BE77214903}"/>
              </a:ext>
            </a:extLst>
          </p:cNvPr>
          <p:cNvPicPr>
            <a:picLocks noChangeAspect="1"/>
          </p:cNvPicPr>
          <p:nvPr/>
        </p:nvPicPr>
        <p:blipFill rotWithShape="1">
          <a:blip r:embed="rId2"/>
          <a:srcRect l="6476" t="3072" r="1234" b="1847"/>
          <a:stretch/>
        </p:blipFill>
        <p:spPr>
          <a:xfrm>
            <a:off x="1682440" y="3554089"/>
            <a:ext cx="3887015" cy="5932811"/>
          </a:xfrm>
          <a:prstGeom prst="rect">
            <a:avLst/>
          </a:prstGeom>
        </p:spPr>
      </p:pic>
      <p:pic>
        <p:nvPicPr>
          <p:cNvPr id="36" name="Picture 35">
            <a:extLst>
              <a:ext uri="{FF2B5EF4-FFF2-40B4-BE49-F238E27FC236}">
                <a16:creationId xmlns:a16="http://schemas.microsoft.com/office/drawing/2014/main" id="{CBE1623C-F5E8-839D-EDDC-90D3B7C15622}"/>
              </a:ext>
            </a:extLst>
          </p:cNvPr>
          <p:cNvPicPr>
            <a:picLocks noChangeAspect="1"/>
          </p:cNvPicPr>
          <p:nvPr/>
        </p:nvPicPr>
        <p:blipFill rotWithShape="1">
          <a:blip r:embed="rId3"/>
          <a:srcRect l="3153" t="2115" r="3814" b="2973"/>
          <a:stretch/>
        </p:blipFill>
        <p:spPr>
          <a:xfrm>
            <a:off x="5867400" y="3554089"/>
            <a:ext cx="3902621" cy="5932811"/>
          </a:xfrm>
          <a:prstGeom prst="rect">
            <a:avLst/>
          </a:prstGeom>
        </p:spPr>
      </p:pic>
      <p:sp>
        <p:nvSpPr>
          <p:cNvPr id="37" name="Speech Bubble: Rectangle with Corners Rounded 36">
            <a:extLst>
              <a:ext uri="{FF2B5EF4-FFF2-40B4-BE49-F238E27FC236}">
                <a16:creationId xmlns:a16="http://schemas.microsoft.com/office/drawing/2014/main" id="{250F5E77-F96A-3DF9-EB49-ED68DF556292}"/>
              </a:ext>
            </a:extLst>
          </p:cNvPr>
          <p:cNvSpPr/>
          <p:nvPr/>
        </p:nvSpPr>
        <p:spPr>
          <a:xfrm>
            <a:off x="1682440" y="800100"/>
            <a:ext cx="14858999" cy="2438400"/>
          </a:xfrm>
          <a:prstGeom prst="wedgeRoundRectCallout">
            <a:avLst>
              <a:gd name="adj1" fmla="val 24995"/>
              <a:gd name="adj2" fmla="val 67244"/>
              <a:gd name="adj3" fmla="val 16667"/>
            </a:avLst>
          </a:prstGeom>
          <a:solidFill>
            <a:schemeClr val="bg1"/>
          </a:solidFill>
          <a:ln>
            <a:solidFill>
              <a:srgbClr val="3981BF"/>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Quan sát một số quyển từ điển tiếng Việt (sổ tay từ ngữ tiếng Việt) và cho biết quyển sách đó được dùng để làm gì?</a:t>
            </a:r>
            <a:endParaRPr lang="vi-VN" sz="4000" b="1" dirty="0">
              <a:effectLst/>
              <a:latin typeface="Arial" panose="020B0604020202020204" pitchFamily="34" charset="0"/>
              <a:cs typeface="Arial" panose="020B0604020202020204" pitchFamily="34" charset="0"/>
            </a:endParaRPr>
          </a:p>
        </p:txBody>
      </p:sp>
      <p:sp>
        <p:nvSpPr>
          <p:cNvPr id="38" name="Freeform 78">
            <a:extLst>
              <a:ext uri="{FF2B5EF4-FFF2-40B4-BE49-F238E27FC236}">
                <a16:creationId xmlns:a16="http://schemas.microsoft.com/office/drawing/2014/main" id="{8DAF76AF-5BAE-B76C-9F10-47B989853692}"/>
              </a:ext>
            </a:extLst>
          </p:cNvPr>
          <p:cNvSpPr/>
          <p:nvPr/>
        </p:nvSpPr>
        <p:spPr>
          <a:xfrm>
            <a:off x="10744200" y="4076700"/>
            <a:ext cx="5281218" cy="6450345"/>
          </a:xfrm>
          <a:custGeom>
            <a:avLst/>
            <a:gdLst/>
            <a:ahLst/>
            <a:cxnLst/>
            <a:rect l="l" t="t" r="r" b="b"/>
            <a:pathLst>
              <a:path w="1002365" h="1224263">
                <a:moveTo>
                  <a:pt x="0" y="0"/>
                </a:moveTo>
                <a:lnTo>
                  <a:pt x="1002365" y="0"/>
                </a:lnTo>
                <a:lnTo>
                  <a:pt x="1002365" y="1224263"/>
                </a:lnTo>
                <a:lnTo>
                  <a:pt x="0" y="122426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093760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0E67A3">
              <a:alpha val="10980"/>
            </a:srgbClr>
          </a:solidFill>
        </p:spPr>
        <p:txBody>
          <a:bodyPr/>
          <a:lstStyle/>
          <a:p>
            <a:endParaRPr lang="vi-VN"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B25FD1EE-C132-6264-F205-738137454528}"/>
              </a:ext>
            </a:extLst>
          </p:cNvPr>
          <p:cNvGrpSpPr/>
          <p:nvPr/>
        </p:nvGrpSpPr>
        <p:grpSpPr>
          <a:xfrm>
            <a:off x="914401" y="723900"/>
            <a:ext cx="4648200" cy="2819400"/>
            <a:chOff x="1143000" y="800100"/>
            <a:chExt cx="5434270" cy="3376040"/>
          </a:xfrm>
        </p:grpSpPr>
        <p:sp>
          <p:nvSpPr>
            <p:cNvPr id="2" name="Freeform 85">
              <a:extLst>
                <a:ext uri="{FF2B5EF4-FFF2-40B4-BE49-F238E27FC236}">
                  <a16:creationId xmlns:a16="http://schemas.microsoft.com/office/drawing/2014/main" id="{0DF1BAD2-FCB7-C703-882E-264DD5281AA3}"/>
                </a:ext>
              </a:extLst>
            </p:cNvPr>
            <p:cNvSpPr/>
            <p:nvPr/>
          </p:nvSpPr>
          <p:spPr>
            <a:xfrm>
              <a:off x="1143000" y="800100"/>
              <a:ext cx="5434270" cy="3376040"/>
            </a:xfrm>
            <a:custGeom>
              <a:avLst/>
              <a:gdLst/>
              <a:ahLst/>
              <a:cxnLst/>
              <a:rect l="l" t="t" r="r" b="b"/>
              <a:pathLst>
                <a:path w="986610" h="612932">
                  <a:moveTo>
                    <a:pt x="0" y="0"/>
                  </a:moveTo>
                  <a:lnTo>
                    <a:pt x="986610" y="0"/>
                  </a:lnTo>
                  <a:lnTo>
                    <a:pt x="986610" y="612932"/>
                  </a:lnTo>
                  <a:lnTo>
                    <a:pt x="0" y="612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09B3F4F1-F411-5D66-8815-14C74945B814}"/>
                </a:ext>
              </a:extLst>
            </p:cNvPr>
            <p:cNvSpPr txBox="1"/>
            <p:nvPr/>
          </p:nvSpPr>
          <p:spPr>
            <a:xfrm>
              <a:off x="2033864" y="1347566"/>
              <a:ext cx="3733800" cy="2392680"/>
            </a:xfrm>
            <a:prstGeom prst="rect">
              <a:avLst/>
            </a:prstGeom>
            <a:noFill/>
          </p:spPr>
          <p:txBody>
            <a:bodyPr wrap="square">
              <a:spAutoFit/>
            </a:bodyP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Trò chơi phỏng vấn</a:t>
              </a:r>
              <a:endParaRPr lang="vi-VN" sz="4400" b="1" dirty="0">
                <a:effectLst/>
                <a:latin typeface="Arial" panose="020B0604020202020204" pitchFamily="34" charset="0"/>
                <a:cs typeface="Arial" panose="020B0604020202020204" pitchFamily="34" charset="0"/>
              </a:endParaRPr>
            </a:p>
          </p:txBody>
        </p:sp>
      </p:grpSp>
      <p:sp>
        <p:nvSpPr>
          <p:cNvPr id="7" name="Freeform 37">
            <a:extLst>
              <a:ext uri="{FF2B5EF4-FFF2-40B4-BE49-F238E27FC236}">
                <a16:creationId xmlns:a16="http://schemas.microsoft.com/office/drawing/2014/main" id="{C1D18012-C6BC-2EDD-BB4F-A0048191F838}"/>
              </a:ext>
            </a:extLst>
          </p:cNvPr>
          <p:cNvSpPr/>
          <p:nvPr/>
        </p:nvSpPr>
        <p:spPr>
          <a:xfrm>
            <a:off x="7010400" y="4820925"/>
            <a:ext cx="6541222" cy="4897745"/>
          </a:xfrm>
          <a:custGeom>
            <a:avLst/>
            <a:gdLst/>
            <a:ahLst/>
            <a:cxnLst/>
            <a:rect l="l" t="t" r="r" b="b"/>
            <a:pathLst>
              <a:path w="1305156" h="977236">
                <a:moveTo>
                  <a:pt x="0" y="0"/>
                </a:moveTo>
                <a:lnTo>
                  <a:pt x="1305156" y="0"/>
                </a:lnTo>
                <a:lnTo>
                  <a:pt x="1305156" y="977236"/>
                </a:lnTo>
                <a:lnTo>
                  <a:pt x="0" y="977236"/>
                </a:lnTo>
                <a:lnTo>
                  <a:pt x="0" y="0"/>
                </a:lnTo>
                <a:close/>
              </a:path>
            </a:pathLst>
          </a:custGeom>
          <a:blipFill>
            <a:blip r:embed="rId5"/>
            <a:stretch>
              <a:fillRect/>
            </a:stretch>
          </a:blipFill>
        </p:spPr>
        <p:txBody>
          <a:bodyPr/>
          <a:lstStyle/>
          <a:p>
            <a:endParaRPr lang="en-US"/>
          </a:p>
        </p:txBody>
      </p:sp>
      <p:sp>
        <p:nvSpPr>
          <p:cNvPr id="8" name="Speech Bubble: Rectangle with Corners Rounded 7">
            <a:extLst>
              <a:ext uri="{FF2B5EF4-FFF2-40B4-BE49-F238E27FC236}">
                <a16:creationId xmlns:a16="http://schemas.microsoft.com/office/drawing/2014/main" id="{BB528D97-0E6F-DA06-B28C-F48E2D23163E}"/>
              </a:ext>
            </a:extLst>
          </p:cNvPr>
          <p:cNvSpPr/>
          <p:nvPr/>
        </p:nvSpPr>
        <p:spPr>
          <a:xfrm>
            <a:off x="12268199" y="1790700"/>
            <a:ext cx="5105400" cy="3138305"/>
          </a:xfrm>
          <a:prstGeom prst="wedgeRoundRectCallout">
            <a:avLst>
              <a:gd name="adj1" fmla="val -48694"/>
              <a:gd name="adj2" fmla="val 69718"/>
              <a:gd name="adj3" fmla="val 16667"/>
            </a:avLst>
          </a:prstGeom>
          <a:solidFill>
            <a:schemeClr val="bg1"/>
          </a:solidFill>
          <a:ln>
            <a:solidFill>
              <a:srgbClr val="BED4E6"/>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Quyển Từ điển tiếng Việt được dùng để làm gì?</a:t>
            </a:r>
            <a:endParaRPr lang="vi-VN" sz="4000" dirty="0">
              <a:effectLst/>
              <a:latin typeface="Arial" panose="020B0604020202020204" pitchFamily="34" charset="0"/>
              <a:cs typeface="Arial" panose="020B0604020202020204" pitchFamily="34" charset="0"/>
            </a:endParaRPr>
          </a:p>
        </p:txBody>
      </p:sp>
      <p:sp>
        <p:nvSpPr>
          <p:cNvPr id="9" name="Speech Bubble: Rectangle with Corners Rounded 8">
            <a:extLst>
              <a:ext uri="{FF2B5EF4-FFF2-40B4-BE49-F238E27FC236}">
                <a16:creationId xmlns:a16="http://schemas.microsoft.com/office/drawing/2014/main" id="{341CA8F5-CBD4-FE7C-12CD-D28C46469314}"/>
              </a:ext>
            </a:extLst>
          </p:cNvPr>
          <p:cNvSpPr/>
          <p:nvPr/>
        </p:nvSpPr>
        <p:spPr>
          <a:xfrm>
            <a:off x="914401" y="4131494"/>
            <a:ext cx="5867399" cy="3138304"/>
          </a:xfrm>
          <a:prstGeom prst="wedgeRoundRectCallout">
            <a:avLst>
              <a:gd name="adj1" fmla="val 71017"/>
              <a:gd name="adj2" fmla="val 5427"/>
              <a:gd name="adj3" fmla="val 16667"/>
            </a:avLst>
          </a:prstGeom>
          <a:solidFill>
            <a:schemeClr val="bg1"/>
          </a:solidFill>
          <a:ln>
            <a:solidFill>
              <a:srgbClr val="BED4E6"/>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Quyển Từ điển tiếng Việt dùng để tra nghĩa của từ tiếng Việt.</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920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0E67A3">
              <a:alpha val="10980"/>
            </a:srgbClr>
          </a:solidFill>
        </p:spPr>
        <p:txBody>
          <a:bodyPr/>
          <a:lstStyle/>
          <a:p>
            <a:endParaRPr lang="vi-VN"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B25FD1EE-C132-6264-F205-738137454528}"/>
              </a:ext>
            </a:extLst>
          </p:cNvPr>
          <p:cNvGrpSpPr/>
          <p:nvPr/>
        </p:nvGrpSpPr>
        <p:grpSpPr>
          <a:xfrm>
            <a:off x="685800" y="723900"/>
            <a:ext cx="4648200" cy="2819400"/>
            <a:chOff x="1143000" y="800100"/>
            <a:chExt cx="5434270" cy="3376040"/>
          </a:xfrm>
        </p:grpSpPr>
        <p:sp>
          <p:nvSpPr>
            <p:cNvPr id="2" name="Freeform 85">
              <a:extLst>
                <a:ext uri="{FF2B5EF4-FFF2-40B4-BE49-F238E27FC236}">
                  <a16:creationId xmlns:a16="http://schemas.microsoft.com/office/drawing/2014/main" id="{0DF1BAD2-FCB7-C703-882E-264DD5281AA3}"/>
                </a:ext>
              </a:extLst>
            </p:cNvPr>
            <p:cNvSpPr/>
            <p:nvPr/>
          </p:nvSpPr>
          <p:spPr>
            <a:xfrm>
              <a:off x="1143000" y="800100"/>
              <a:ext cx="5434270" cy="3376040"/>
            </a:xfrm>
            <a:custGeom>
              <a:avLst/>
              <a:gdLst/>
              <a:ahLst/>
              <a:cxnLst/>
              <a:rect l="l" t="t" r="r" b="b"/>
              <a:pathLst>
                <a:path w="986610" h="612932">
                  <a:moveTo>
                    <a:pt x="0" y="0"/>
                  </a:moveTo>
                  <a:lnTo>
                    <a:pt x="986610" y="0"/>
                  </a:lnTo>
                  <a:lnTo>
                    <a:pt x="986610" y="612932"/>
                  </a:lnTo>
                  <a:lnTo>
                    <a:pt x="0" y="6129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09B3F4F1-F411-5D66-8815-14C74945B814}"/>
                </a:ext>
              </a:extLst>
            </p:cNvPr>
            <p:cNvSpPr txBox="1"/>
            <p:nvPr/>
          </p:nvSpPr>
          <p:spPr>
            <a:xfrm>
              <a:off x="2033864" y="1347566"/>
              <a:ext cx="3733800" cy="2392680"/>
            </a:xfrm>
            <a:prstGeom prst="rect">
              <a:avLst/>
            </a:prstGeom>
            <a:noFill/>
          </p:spPr>
          <p:txBody>
            <a:bodyPr wrap="square">
              <a:spAutoFit/>
            </a:bodyP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Trò chơi phỏng vấn</a:t>
              </a:r>
              <a:endParaRPr lang="vi-VN" sz="4400" b="1" dirty="0">
                <a:effectLst/>
                <a:latin typeface="Arial" panose="020B0604020202020204" pitchFamily="34" charset="0"/>
                <a:cs typeface="Arial" panose="020B0604020202020204" pitchFamily="34" charset="0"/>
              </a:endParaRPr>
            </a:p>
          </p:txBody>
        </p:sp>
      </p:grpSp>
      <p:sp>
        <p:nvSpPr>
          <p:cNvPr id="7" name="Freeform 37">
            <a:extLst>
              <a:ext uri="{FF2B5EF4-FFF2-40B4-BE49-F238E27FC236}">
                <a16:creationId xmlns:a16="http://schemas.microsoft.com/office/drawing/2014/main" id="{C1D18012-C6BC-2EDD-BB4F-A0048191F838}"/>
              </a:ext>
            </a:extLst>
          </p:cNvPr>
          <p:cNvSpPr/>
          <p:nvPr/>
        </p:nvSpPr>
        <p:spPr>
          <a:xfrm>
            <a:off x="5203918" y="4377873"/>
            <a:ext cx="6541222" cy="4897745"/>
          </a:xfrm>
          <a:custGeom>
            <a:avLst/>
            <a:gdLst/>
            <a:ahLst/>
            <a:cxnLst/>
            <a:rect l="l" t="t" r="r" b="b"/>
            <a:pathLst>
              <a:path w="1305156" h="977236">
                <a:moveTo>
                  <a:pt x="0" y="0"/>
                </a:moveTo>
                <a:lnTo>
                  <a:pt x="1305156" y="0"/>
                </a:lnTo>
                <a:lnTo>
                  <a:pt x="1305156" y="977236"/>
                </a:lnTo>
                <a:lnTo>
                  <a:pt x="0" y="977236"/>
                </a:lnTo>
                <a:lnTo>
                  <a:pt x="0" y="0"/>
                </a:lnTo>
                <a:close/>
              </a:path>
            </a:pathLst>
          </a:custGeom>
          <a:blipFill>
            <a:blip r:embed="rId4"/>
            <a:stretch>
              <a:fillRect/>
            </a:stretch>
          </a:blipFill>
        </p:spPr>
        <p:txBody>
          <a:bodyPr/>
          <a:lstStyle/>
          <a:p>
            <a:endParaRPr lang="en-US"/>
          </a:p>
        </p:txBody>
      </p:sp>
      <p:sp>
        <p:nvSpPr>
          <p:cNvPr id="8" name="Speech Bubble: Rectangle with Corners Rounded 7">
            <a:extLst>
              <a:ext uri="{FF2B5EF4-FFF2-40B4-BE49-F238E27FC236}">
                <a16:creationId xmlns:a16="http://schemas.microsoft.com/office/drawing/2014/main" id="{BB528D97-0E6F-DA06-B28C-F48E2D23163E}"/>
              </a:ext>
            </a:extLst>
          </p:cNvPr>
          <p:cNvSpPr/>
          <p:nvPr/>
        </p:nvSpPr>
        <p:spPr>
          <a:xfrm>
            <a:off x="12072258" y="952500"/>
            <a:ext cx="5526312" cy="7924800"/>
          </a:xfrm>
          <a:prstGeom prst="wedgeRoundRectCallout">
            <a:avLst>
              <a:gd name="adj1" fmla="val -63169"/>
              <a:gd name="adj2" fmla="val -6239"/>
              <a:gd name="adj3" fmla="val 16667"/>
            </a:avLst>
          </a:prstGeom>
          <a:solidFill>
            <a:schemeClr val="bg1"/>
          </a:solidFill>
          <a:ln>
            <a:solidFill>
              <a:srgbClr val="BED4E6"/>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Quyển sách này giúp học sinh tra nghĩa của từ ngữ chưa hiểu khi học (thường là từ ngữ trong SGK). Từ điển loại này nhỏ hơn cuốn Từ điển tiếng Việt.</a:t>
            </a:r>
            <a:endParaRPr lang="vi-VN" sz="4000" dirty="0">
              <a:effectLst/>
              <a:latin typeface="Arial" panose="020B0604020202020204" pitchFamily="34" charset="0"/>
              <a:cs typeface="Arial" panose="020B0604020202020204" pitchFamily="34" charset="0"/>
            </a:endParaRPr>
          </a:p>
        </p:txBody>
      </p:sp>
      <p:sp>
        <p:nvSpPr>
          <p:cNvPr id="9" name="Speech Bubble: Rectangle with Corners Rounded 8">
            <a:extLst>
              <a:ext uri="{FF2B5EF4-FFF2-40B4-BE49-F238E27FC236}">
                <a16:creationId xmlns:a16="http://schemas.microsoft.com/office/drawing/2014/main" id="{341CA8F5-CBD4-FE7C-12CD-D28C46469314}"/>
              </a:ext>
            </a:extLst>
          </p:cNvPr>
          <p:cNvSpPr/>
          <p:nvPr/>
        </p:nvSpPr>
        <p:spPr>
          <a:xfrm>
            <a:off x="722087" y="4028550"/>
            <a:ext cx="4154713" cy="3138304"/>
          </a:xfrm>
          <a:prstGeom prst="wedgeRoundRectCallout">
            <a:avLst>
              <a:gd name="adj1" fmla="val 71454"/>
              <a:gd name="adj2" fmla="val 3578"/>
              <a:gd name="adj3" fmla="val 16667"/>
            </a:avLst>
          </a:prstGeom>
          <a:solidFill>
            <a:schemeClr val="bg1"/>
          </a:solidFill>
          <a:ln>
            <a:solidFill>
              <a:srgbClr val="BED4E6"/>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Quyển Từ điển học sinh được dùng để làm gì?</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94336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5664" y="238650"/>
            <a:ext cx="17872553" cy="987154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0E67A3">
              <a:alpha val="10980"/>
            </a:srgbClr>
          </a:solidFill>
        </p:spPr>
        <p:txBody>
          <a:bodyPr/>
          <a:lstStyle/>
          <a:p>
            <a:endParaRPr lang="vi-VN" dirty="0">
              <a:latin typeface="Arial" panose="020B0604020202020204" pitchFamily="34" charset="0"/>
              <a:cs typeface="Arial" panose="020B0604020202020204" pitchFamily="34" charset="0"/>
            </a:endParaRPr>
          </a:p>
        </p:txBody>
      </p:sp>
      <p:sp>
        <p:nvSpPr>
          <p:cNvPr id="37" name="Speech Bubble: Rectangle with Corners Rounded 36">
            <a:extLst>
              <a:ext uri="{FF2B5EF4-FFF2-40B4-BE49-F238E27FC236}">
                <a16:creationId xmlns:a16="http://schemas.microsoft.com/office/drawing/2014/main" id="{250F5E77-F96A-3DF9-EB49-ED68DF556292}"/>
              </a:ext>
            </a:extLst>
          </p:cNvPr>
          <p:cNvSpPr/>
          <p:nvPr/>
        </p:nvSpPr>
        <p:spPr>
          <a:xfrm>
            <a:off x="1714500" y="508278"/>
            <a:ext cx="14858999" cy="2590800"/>
          </a:xfrm>
          <a:prstGeom prst="wedgeRoundRectCallout">
            <a:avLst>
              <a:gd name="adj1" fmla="val 24995"/>
              <a:gd name="adj2" fmla="val 50185"/>
              <a:gd name="adj3" fmla="val 16667"/>
            </a:avLst>
          </a:prstGeom>
          <a:solidFill>
            <a:schemeClr val="bg1"/>
          </a:solidFill>
          <a:ln>
            <a:solidFill>
              <a:srgbClr val="3981BF"/>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just">
              <a:lnSpc>
                <a:spcPct val="114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Người ta còn làm một loại từ điển nhỏ nữa là sổ tay từ ngữ tiếng Việt của một lớp nhất định. Sách này chỉ tập hợp các từ ngữ trong SGK Tiếng Việt (Cánh Diều).</a:t>
            </a:r>
            <a:endParaRPr lang="vi-VN" sz="4000" dirty="0">
              <a:effectLst/>
              <a:latin typeface="Arial" panose="020B0604020202020204" pitchFamily="34" charset="0"/>
              <a:cs typeface="Arial" panose="020B0604020202020204" pitchFamily="34" charset="0"/>
            </a:endParaRPr>
          </a:p>
        </p:txBody>
      </p:sp>
      <p:pic>
        <p:nvPicPr>
          <p:cNvPr id="1026" name="Picture 2" descr="Sách Tham Khảo Lớp 04 – Cửa hàng Sách Cánh Diều">
            <a:extLst>
              <a:ext uri="{FF2B5EF4-FFF2-40B4-BE49-F238E27FC236}">
                <a16:creationId xmlns:a16="http://schemas.microsoft.com/office/drawing/2014/main" id="{29050985-56D4-22EB-F52D-FB042DD62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199" y="3361086"/>
            <a:ext cx="4802825" cy="65798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8274BB5-5919-88C9-2815-11DE8B3FF39A}"/>
              </a:ext>
            </a:extLst>
          </p:cNvPr>
          <p:cNvPicPr>
            <a:picLocks noChangeAspect="1"/>
          </p:cNvPicPr>
          <p:nvPr/>
        </p:nvPicPr>
        <p:blipFill rotWithShape="1">
          <a:blip r:embed="rId3"/>
          <a:srcRect l="22266" t="6267" r="20165" b="6267"/>
          <a:stretch/>
        </p:blipFill>
        <p:spPr>
          <a:xfrm>
            <a:off x="7086600" y="3361086"/>
            <a:ext cx="4343400" cy="6579870"/>
          </a:xfrm>
          <a:prstGeom prst="rect">
            <a:avLst/>
          </a:prstGeom>
        </p:spPr>
      </p:pic>
      <p:pic>
        <p:nvPicPr>
          <p:cNvPr id="6" name="Picture 5">
            <a:extLst>
              <a:ext uri="{FF2B5EF4-FFF2-40B4-BE49-F238E27FC236}">
                <a16:creationId xmlns:a16="http://schemas.microsoft.com/office/drawing/2014/main" id="{D2DA079C-02CF-CADD-47A5-9EB2D2CF2B10}"/>
              </a:ext>
            </a:extLst>
          </p:cNvPr>
          <p:cNvPicPr>
            <a:picLocks noChangeAspect="1"/>
          </p:cNvPicPr>
          <p:nvPr/>
        </p:nvPicPr>
        <p:blipFill rotWithShape="1">
          <a:blip r:embed="rId4"/>
          <a:srcRect l="20165" t="7894" r="20165" b="7334"/>
          <a:stretch/>
        </p:blipFill>
        <p:spPr>
          <a:xfrm>
            <a:off x="11732575" y="3361086"/>
            <a:ext cx="4612323" cy="6552622"/>
          </a:xfrm>
          <a:prstGeom prst="rect">
            <a:avLst/>
          </a:prstGeom>
        </p:spPr>
      </p:pic>
    </p:spTree>
    <p:extLst>
      <p:ext uri="{BB962C8B-B14F-4D97-AF65-F5344CB8AC3E}">
        <p14:creationId xmlns:p14="http://schemas.microsoft.com/office/powerpoint/2010/main" val="16713088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vertical)">
                                      <p:cBhvr>
                                        <p:cTn id="12" dur="500"/>
                                        <p:tgtEl>
                                          <p:spTgt spid="1026"/>
                                        </p:tgtEl>
                                      </p:cBhvr>
                                    </p:animEffect>
                                  </p:childTnLst>
                                </p:cTn>
                              </p:par>
                              <p:par>
                                <p:cTn id="13" presetID="14" presetClass="entr" presetSubtype="5"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vertical)">
                                      <p:cBhvr>
                                        <p:cTn id="15" dur="500"/>
                                        <p:tgtEl>
                                          <p:spTgt spid="4"/>
                                        </p:tgtEl>
                                      </p:cBhvr>
                                    </p:animEffect>
                                  </p:childTnLst>
                                </p:cTn>
                              </p:par>
                              <p:par>
                                <p:cTn id="16" presetID="14" presetClass="entr" presetSubtype="5"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936</Words>
  <Application>Microsoft Office PowerPoint</Application>
  <PresentationFormat>Custom</PresentationFormat>
  <Paragraphs>100</Paragraphs>
  <Slides>25</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kenhgiaovien_b11_luyen_tu_va_cau_tra_tu_dien</dc:title>
  <cp:lastModifiedBy>Le Huyen</cp:lastModifiedBy>
  <cp:revision>23</cp:revision>
  <dcterms:created xsi:type="dcterms:W3CDTF">2006-08-16T00:00:00Z</dcterms:created>
  <dcterms:modified xsi:type="dcterms:W3CDTF">2024-08-13T09:17:08Z</dcterms:modified>
  <dc:identifier>DAFzwAQqTN4</dc:identifier>
</cp:coreProperties>
</file>