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ctiveX/activeX1.xml" ContentType="application/vnd.ms-office.activeX+xml"/>
  <Override PartName="/ppt/activeX/activeX1.bin" ContentType="application/vnd.ms-office.activeX"/>
  <Override PartName="/ppt/activeX/activeX2.xml" ContentType="application/vnd.ms-office.activeX+xml"/>
  <Override PartName="/ppt/activeX/activeX2.bin" ContentType="application/vnd.ms-office.activeX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5"/>
  </p:notesMasterIdLst>
  <p:sldIdLst>
    <p:sldId id="2876" r:id="rId3"/>
    <p:sldId id="2877" r:id="rId4"/>
    <p:sldId id="315" r:id="rId5"/>
    <p:sldId id="2892" r:id="rId6"/>
    <p:sldId id="281" r:id="rId7"/>
    <p:sldId id="302" r:id="rId8"/>
    <p:sldId id="2908" r:id="rId9"/>
    <p:sldId id="303" r:id="rId10"/>
    <p:sldId id="304" r:id="rId11"/>
    <p:sldId id="2909" r:id="rId12"/>
    <p:sldId id="2905" r:id="rId13"/>
    <p:sldId id="2893" r:id="rId14"/>
    <p:sldId id="2898" r:id="rId15"/>
    <p:sldId id="2899" r:id="rId16"/>
    <p:sldId id="2900" r:id="rId17"/>
    <p:sldId id="2901" r:id="rId18"/>
    <p:sldId id="2902" r:id="rId19"/>
    <p:sldId id="2904" r:id="rId20"/>
    <p:sldId id="2907" r:id="rId21"/>
    <p:sldId id="2895" r:id="rId22"/>
    <p:sldId id="2903" r:id="rId23"/>
    <p:sldId id="2906" r:id="rId24"/>
    <p:sldId id="301" r:id="rId25"/>
    <p:sldId id="2885" r:id="rId26"/>
    <p:sldId id="2886" r:id="rId27"/>
    <p:sldId id="307" r:id="rId28"/>
    <p:sldId id="2887" r:id="rId29"/>
    <p:sldId id="2888" r:id="rId30"/>
    <p:sldId id="2889" r:id="rId31"/>
    <p:sldId id="320" r:id="rId32"/>
    <p:sldId id="305" r:id="rId33"/>
    <p:sldId id="2890" r:id="rId3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4622" autoAdjust="0"/>
  </p:normalViewPr>
  <p:slideViewPr>
    <p:cSldViewPr>
      <p:cViewPr>
        <p:scale>
          <a:sx n="39" d="100"/>
          <a:sy n="39" d="100"/>
        </p:scale>
        <p:origin x="-1194" y="-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22CF0-A4DF-403F-ADBD-73E06A88FA4D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FEFAB-90F5-474B-B3B0-860E49A1C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67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269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977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83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31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181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647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Đánh</a:t>
            </a:r>
            <a:r>
              <a:rPr lang="en-US" altLang="zh-CN" dirty="0"/>
              <a:t> </a:t>
            </a:r>
            <a:r>
              <a:rPr lang="en-US" altLang="zh-CN" dirty="0" err="1"/>
              <a:t>trực</a:t>
            </a:r>
            <a:r>
              <a:rPr lang="en-US" altLang="zh-CN" dirty="0"/>
              <a:t> </a:t>
            </a:r>
            <a:r>
              <a:rPr lang="en-US" altLang="zh-CN" dirty="0" err="1"/>
              <a:t>tiếp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ô </a:t>
            </a:r>
            <a:r>
              <a:rPr lang="en-US" altLang="zh-CN" dirty="0" err="1"/>
              <a:t>trống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843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797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32657"/>
            <a:ext cx="18288000" cy="10287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214190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33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03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68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83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1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38830A-A4BE-4A80-B557-7079588BC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DEC5EFC-7EC6-4E23-ADFE-5A58ED2E0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73A147-6788-41F7-A5B6-F2251965B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D3C0FF-9C9B-460E-BDB5-511268452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C9FA36-727F-40A4-B2C9-CF2F3D3EC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1152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16ADC0-EC82-4788-8842-7F6CA8846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496FCBE-ACE2-4B7C-8E14-DAB0DA59E2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181926C-75F2-4997-8FBE-A52FC6D7D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FF9D82D-99C2-41BD-9022-79EE230E2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A51F268-3DA0-4B9C-A5E2-74D13CCBC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49BA81-213C-41E6-9DF4-AE05FA359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1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77733D-0F9C-4229-AD43-1E2355A4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3928169-1AF7-48E6-A5D4-90B256129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3F5F291-049A-438B-AE2C-BCA5FD1B2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ED9C967-1572-4E8C-B5EA-8F0D9873F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6975C6E-D0A8-4C41-B7A2-961A2C4FC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CA569F3-B50F-4F63-B29A-7D913096D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0B045A3-1ABF-47E0-A6F7-586ADAB25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1EC1A70-11A8-4B8D-AFCD-6D5796696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43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7E6392-6666-47E9-8AC7-877D228F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F097F68-5D14-441E-9CE8-4CD949E2D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F877702-20E7-4D03-9527-1951E65D3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2259B02-0888-4FB9-BBCB-896BE13A5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993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389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899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3744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372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975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9612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435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186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4865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6645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260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00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581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252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550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846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04B429-B77F-4433-9B71-968D827BC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6F803BD-4D33-4A17-8E4B-F455A4F8E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8934E3A-03CA-49A9-8F35-7E0932419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AC74B69-5080-4E08-9E99-450ED62A5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45DB05-46FA-4D0D-B1F3-013B5E7DD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800A5B5-AF59-43E2-8CF8-32A7DF49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4443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101912-7DDA-443C-BE0A-9980BE108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FC386E0-2FAD-4EFC-A93B-202AAF921E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9A048D6-17F2-4167-BF0E-08170329F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1953CB0-5D2E-4BF5-AF25-66CD70E2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2B186E-3A21-4BD7-A0A2-75BE1EC87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1EC412-58E6-41D9-8627-014C7235A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2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0E57A5-29AB-4658-A476-49EA43CCE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C77589D-A38A-4937-9F1E-ABD776664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E5BD64-51B2-49F0-AE42-E4DCD1959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F924C4-5806-442E-A608-2D7F4F8F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7897BC-3D1C-4589-9390-6193A1765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5915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128D72E-A043-4FD4-93F5-4F42106D67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10471FE-6275-4F2B-80B0-C469C58BC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6A5C3EA-3C96-4A79-9330-39A4AD507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A26C3D7-CBB1-47A2-9D2B-9588C72FC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A003CB-ACFF-48E0-9A45-35C0CB9A5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405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="" xmlns:a16="http://schemas.microsoft.com/office/drawing/2014/main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45131" y="1560910"/>
            <a:ext cx="5831214" cy="5774534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5478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="" xmlns:a16="http://schemas.microsoft.com/office/drawing/2014/main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45131" y="1560910"/>
            <a:ext cx="5831214" cy="5774534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94695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297" y="444843"/>
            <a:ext cx="14606703" cy="984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1BAFEBC8-3041-57DB-46BC-DE0D2A3CC76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8326" y="213160"/>
            <a:ext cx="1958539" cy="195853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9B9181C-1727-4CA8-A0D3-61B275A98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BC885CA-D8E4-48A0-BA58-5C5802B13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2861B6B-B760-4EDD-A8C4-9BBDA85BF5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88630-1E1C-48BF-8D8F-AD0475FF693E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53DDACB-B241-46F8-8603-7E856B9FE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EDD29E-13B8-40DF-991E-50FA64307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AB0FA61B-7063-7504-63E3-6E9DF4D228CD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8326" y="213160"/>
            <a:ext cx="1958539" cy="195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8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image" Target="../media/image30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image" Target="../media/image12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2.svg"/><Relationship Id="rId5" Type="http://schemas.openxmlformats.org/officeDocument/2006/relationships/image" Target="../media/image30.png"/><Relationship Id="rId4" Type="http://schemas.openxmlformats.org/officeDocument/2006/relationships/image" Target="../media/image2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5.sv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control" Target="../activeX/activeX2.xml"/><Relationship Id="rId7" Type="http://schemas.openxmlformats.org/officeDocument/2006/relationships/image" Target="../media/image40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9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2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5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1273342"/>
            <a:ext cx="5829300" cy="92041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1E7793E-9892-5F1F-FE1D-44EB29BCD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816" y="3904322"/>
            <a:ext cx="12263168" cy="38499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895600" y="266700"/>
            <a:ext cx="3676650" cy="182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5E</a:t>
            </a:r>
          </a:p>
          <a:p>
            <a:pPr algn="ctr"/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97334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66" y="1"/>
            <a:ext cx="18296930" cy="1028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CF8"/>
              </a:clrFrom>
              <a:clrTo>
                <a:srgbClr val="FFFC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29800" y="2476500"/>
            <a:ext cx="7467600" cy="6516313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724400" y="0"/>
            <a:ext cx="9372601" cy="3124200"/>
          </a:xfrm>
          <a:prstGeom prst="cloudCallout">
            <a:avLst>
              <a:gd name="adj1" fmla="val 33656"/>
              <a:gd name="adj2" fmla="val 5787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?</a:t>
            </a:r>
          </a:p>
        </p:txBody>
      </p:sp>
      <p:sp>
        <p:nvSpPr>
          <p:cNvPr id="5" name="Rectangle 4"/>
          <p:cNvSpPr/>
          <p:nvPr/>
        </p:nvSpPr>
        <p:spPr>
          <a:xfrm>
            <a:off x="-2895600" y="266700"/>
            <a:ext cx="3676650" cy="182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5E</a:t>
            </a:r>
          </a:p>
          <a:p>
            <a:pPr algn="ctr"/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7472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13518A1C-197C-92D5-D91A-B715891866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200" y="4610100"/>
            <a:ext cx="4372987" cy="56769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0219923"/>
              </p:ext>
            </p:extLst>
          </p:nvPr>
        </p:nvGraphicFramePr>
        <p:xfrm>
          <a:off x="7772400" y="2392045"/>
          <a:ext cx="4702175" cy="275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Packager Shell Object" showAsIcon="1" r:id="rId7" imgW="1196640" imgH="488520" progId="Package">
                  <p:embed/>
                </p:oleObj>
              </mc:Choice>
              <mc:Fallback>
                <p:oleObj name="Packager Shell Object" showAsIcon="1" r:id="rId7" imgW="1196640" imgH="48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772400" y="2392045"/>
                        <a:ext cx="4702175" cy="2759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-2895600" y="266700"/>
            <a:ext cx="3676650" cy="182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5E</a:t>
            </a:r>
          </a:p>
          <a:p>
            <a:pPr algn="ctr"/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7596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1A36DCB-516D-B318-0F6D-4588BDE6C86A}"/>
              </a:ext>
            </a:extLst>
          </p:cNvPr>
          <p:cNvGrpSpPr/>
          <p:nvPr/>
        </p:nvGrpSpPr>
        <p:grpSpPr>
          <a:xfrm>
            <a:off x="3429000" y="190500"/>
            <a:ext cx="14859000" cy="4419600"/>
            <a:chOff x="3959383" y="989838"/>
            <a:chExt cx="8708435" cy="4646222"/>
          </a:xfrm>
        </p:grpSpPr>
        <p:grpSp>
          <p:nvGrpSpPr>
            <p:cNvPr id="6" name="Group 2">
              <a:extLst>
                <a:ext uri="{FF2B5EF4-FFF2-40B4-BE49-F238E27FC236}">
                  <a16:creationId xmlns="" xmlns:a16="http://schemas.microsoft.com/office/drawing/2014/main" id="{D4E6D960-76D6-661C-5CFD-C5E06791CA27}"/>
                </a:ext>
              </a:extLst>
            </p:cNvPr>
            <p:cNvGrpSpPr/>
            <p:nvPr/>
          </p:nvGrpSpPr>
          <p:grpSpPr>
            <a:xfrm>
              <a:off x="3959383" y="989838"/>
              <a:ext cx="8708435" cy="4646222"/>
              <a:chOff x="-898184" y="711780"/>
              <a:chExt cx="11522691" cy="6220842"/>
            </a:xfrm>
          </p:grpSpPr>
          <p:sp>
            <p:nvSpPr>
              <p:cNvPr id="14" name="Freeform 3">
                <a:extLst>
                  <a:ext uri="{FF2B5EF4-FFF2-40B4-BE49-F238E27FC236}">
                    <a16:creationId xmlns="" xmlns:a16="http://schemas.microsoft.com/office/drawing/2014/main" id="{547B0F60-5561-C3A0-FD76-93F34619DB17}"/>
                  </a:ext>
                </a:extLst>
              </p:cNvPr>
              <p:cNvSpPr/>
              <p:nvPr/>
            </p:nvSpPr>
            <p:spPr>
              <a:xfrm>
                <a:off x="-898184" y="711780"/>
                <a:ext cx="11522691" cy="6220842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TextBox 8">
              <a:extLst>
                <a:ext uri="{FF2B5EF4-FFF2-40B4-BE49-F238E27FC236}">
                  <a16:creationId xmlns="" xmlns:a16="http://schemas.microsoft.com/office/drawing/2014/main" id="{83540733-2D67-F514-C0FE-5201E60D9A38}"/>
                </a:ext>
              </a:extLst>
            </p:cNvPr>
            <p:cNvSpPr txBox="1"/>
            <p:nvPr/>
          </p:nvSpPr>
          <p:spPr>
            <a:xfrm>
              <a:off x="4102294" y="1167043"/>
              <a:ext cx="8431548" cy="38827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THẢO LUẬN NHÓM </a:t>
              </a:r>
              <a:r>
                <a:rPr lang="en-US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r>
                <a:rPr lang="en-US" sz="6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ĐIỀN TỪ SAU (</a:t>
              </a:r>
              <a:r>
                <a:rPr lang="en-US" sz="6000" dirty="0" smtClean="0">
                  <a:solidFill>
                    <a:srgbClr val="FF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TINH TRÙNG, TRỨNG,THỤ TINH, HỢP TỬ, CƠ THỂ MỚI, PHÔI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) VÀO DẤU … CHO THÍCH HỢP</a:t>
              </a:r>
              <a:endParaRPr lang="vi-VN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13518A1C-197C-92D5-D91A-B71589186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87151" y="2705100"/>
            <a:ext cx="3759997" cy="56769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914418" y="4610100"/>
            <a:ext cx="13944600" cy="533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AutoNum type="arabicPeriod"/>
            </a:pPr>
            <a:r>
              <a:rPr lang="vi-VN" sz="5400" b="1" dirty="0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Cơ </a:t>
            </a:r>
            <a:r>
              <a:rPr lang="vi-VN" sz="54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quan sinh dục của con đực </a:t>
            </a:r>
            <a:r>
              <a:rPr lang="en-US" sz="54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tạo</a:t>
            </a:r>
            <a:r>
              <a:rPr lang="en-US" sz="54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ra</a:t>
            </a:r>
            <a:r>
              <a:rPr lang="en-US" sz="54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 </a:t>
            </a:r>
            <a:r>
              <a:rPr lang="en-US" sz="5400" b="1" dirty="0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……</a:t>
            </a:r>
          </a:p>
          <a:p>
            <a:pPr marL="342900" indent="-342900" algn="just">
              <a:buFontTx/>
              <a:buAutoNum type="arabicPeriod"/>
            </a:pPr>
            <a:r>
              <a:rPr lang="vi-VN" sz="54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Cơ quan sinh dục của con </a:t>
            </a:r>
            <a:r>
              <a:rPr lang="en-US" sz="54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cái</a:t>
            </a:r>
            <a:r>
              <a:rPr lang="vi-VN" sz="54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tạo</a:t>
            </a:r>
            <a:r>
              <a:rPr lang="en-US" sz="54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ra</a:t>
            </a:r>
            <a:r>
              <a:rPr lang="en-US" sz="54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 …….</a:t>
            </a:r>
            <a:endParaRPr lang="vi-VN" sz="5400" b="1" dirty="0">
              <a:solidFill>
                <a:schemeClr val="tx1"/>
              </a:solidFill>
              <a:latin typeface="+mj-lt"/>
              <a:ea typeface="Cambria" panose="02040503050406030204" pitchFamily="18" charset="0"/>
            </a:endParaRPr>
          </a:p>
          <a:p>
            <a:pPr marL="342900" indent="-342900" algn="just">
              <a:buFontTx/>
              <a:buAutoNum type="arabicPeriod"/>
            </a:pPr>
            <a:r>
              <a:rPr lang="en-US" sz="54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Trứng</a:t>
            </a:r>
            <a:r>
              <a:rPr lang="en-US" sz="54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kết</a:t>
            </a:r>
            <a:r>
              <a:rPr lang="en-US" sz="54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hợp</a:t>
            </a:r>
            <a:r>
              <a:rPr lang="en-US" sz="54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với</a:t>
            </a:r>
            <a:r>
              <a:rPr lang="en-US" sz="54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tinh</a:t>
            </a:r>
            <a:r>
              <a:rPr lang="en-US" sz="54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trùng</a:t>
            </a:r>
            <a:r>
              <a:rPr lang="en-US" sz="54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trong</a:t>
            </a:r>
            <a:r>
              <a:rPr lang="en-US" sz="54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quá</a:t>
            </a:r>
            <a:r>
              <a:rPr lang="en-US" sz="54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trình</a:t>
            </a:r>
            <a:r>
              <a:rPr lang="en-US" sz="54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…………          </a:t>
            </a:r>
            <a:r>
              <a:rPr lang="en-US" sz="54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tạo</a:t>
            </a:r>
            <a:r>
              <a:rPr lang="en-US" sz="54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thành</a:t>
            </a:r>
            <a:r>
              <a:rPr lang="en-US" sz="54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 …………….</a:t>
            </a:r>
          </a:p>
          <a:p>
            <a:pPr marL="342900" indent="-342900" algn="just">
              <a:buFontTx/>
              <a:buAutoNum type="arabicPeriod"/>
            </a:pPr>
            <a:r>
              <a:rPr lang="en-US" sz="54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Hợp</a:t>
            </a:r>
            <a:r>
              <a:rPr lang="en-US" sz="54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tử</a:t>
            </a:r>
            <a:r>
              <a:rPr lang="en-US" sz="54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phát</a:t>
            </a:r>
            <a:r>
              <a:rPr lang="en-US" sz="54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triển</a:t>
            </a:r>
            <a:r>
              <a:rPr lang="en-US" sz="54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thành</a:t>
            </a:r>
            <a:r>
              <a:rPr lang="en-US" sz="54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……</a:t>
            </a:r>
            <a:endParaRPr lang="vi-VN" sz="5400" b="1" dirty="0">
              <a:solidFill>
                <a:schemeClr val="tx1"/>
              </a:solidFill>
              <a:latin typeface="+mj-lt"/>
              <a:ea typeface="Cambria" panose="02040503050406030204" pitchFamily="18" charset="0"/>
            </a:endParaRPr>
          </a:p>
          <a:p>
            <a:pPr marL="342900" indent="-342900" algn="just">
              <a:buFontTx/>
              <a:buAutoNum type="arabicPeriod"/>
            </a:pPr>
            <a:r>
              <a:rPr lang="en-US" sz="54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Phôi</a:t>
            </a:r>
            <a:r>
              <a:rPr lang="en-US" sz="54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phát</a:t>
            </a:r>
            <a:r>
              <a:rPr lang="en-US" sz="54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triển</a:t>
            </a:r>
            <a:r>
              <a:rPr lang="en-US" sz="54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thành</a:t>
            </a:r>
            <a:r>
              <a:rPr lang="en-US" sz="54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5400" b="1" dirty="0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…….</a:t>
            </a:r>
            <a:endParaRPr lang="vi-VN" sz="5400" b="1" dirty="0">
              <a:solidFill>
                <a:schemeClr val="tx1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895600" y="266700"/>
            <a:ext cx="3676650" cy="182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5E</a:t>
            </a:r>
          </a:p>
          <a:p>
            <a:pPr algn="ctr"/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227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759548" y="-3124182"/>
            <a:ext cx="10532079" cy="826768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1A36DCB-516D-B318-0F6D-4588BDE6C86A}"/>
              </a:ext>
            </a:extLst>
          </p:cNvPr>
          <p:cNvGrpSpPr/>
          <p:nvPr/>
        </p:nvGrpSpPr>
        <p:grpSpPr>
          <a:xfrm>
            <a:off x="4876800" y="2095500"/>
            <a:ext cx="12192000" cy="2743200"/>
            <a:chOff x="4638198" y="989838"/>
            <a:chExt cx="7145383" cy="2883862"/>
          </a:xfrm>
        </p:grpSpPr>
        <p:grpSp>
          <p:nvGrpSpPr>
            <p:cNvPr id="6" name="Group 2">
              <a:extLst>
                <a:ext uri="{FF2B5EF4-FFF2-40B4-BE49-F238E27FC236}">
                  <a16:creationId xmlns="" xmlns:a16="http://schemas.microsoft.com/office/drawing/2014/main" id="{D4E6D960-76D6-661C-5CFD-C5E06791CA27}"/>
                </a:ext>
              </a:extLst>
            </p:cNvPr>
            <p:cNvGrpSpPr/>
            <p:nvPr/>
          </p:nvGrpSpPr>
          <p:grpSpPr>
            <a:xfrm>
              <a:off x="4638198" y="989838"/>
              <a:ext cx="7145383" cy="2883862"/>
              <a:chOff x="0" y="711780"/>
              <a:chExt cx="9454516" cy="3861212"/>
            </a:xfrm>
          </p:grpSpPr>
          <p:sp>
            <p:nvSpPr>
              <p:cNvPr id="14" name="Freeform 3">
                <a:extLst>
                  <a:ext uri="{FF2B5EF4-FFF2-40B4-BE49-F238E27FC236}">
                    <a16:creationId xmlns="" xmlns:a16="http://schemas.microsoft.com/office/drawing/2014/main" id="{547B0F60-5561-C3A0-FD76-93F34619DB17}"/>
                  </a:ext>
                </a:extLst>
              </p:cNvPr>
              <p:cNvSpPr/>
              <p:nvPr/>
            </p:nvSpPr>
            <p:spPr>
              <a:xfrm>
                <a:off x="0" y="711780"/>
                <a:ext cx="9454516" cy="3861212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TextBox 8">
              <a:extLst>
                <a:ext uri="{FF2B5EF4-FFF2-40B4-BE49-F238E27FC236}">
                  <a16:creationId xmlns="" xmlns:a16="http://schemas.microsoft.com/office/drawing/2014/main" id="{83540733-2D67-F514-C0FE-5201E60D9A38}"/>
                </a:ext>
              </a:extLst>
            </p:cNvPr>
            <p:cNvSpPr txBox="1"/>
            <p:nvPr/>
          </p:nvSpPr>
          <p:spPr>
            <a:xfrm>
              <a:off x="4906150" y="1167043"/>
              <a:ext cx="6673411" cy="9706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Điền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…. </a:t>
              </a:r>
              <a:r>
                <a:rPr lang="en-US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ừ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thiếu</a:t>
              </a:r>
              <a:endParaRPr lang="vi-VN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13518A1C-197C-92D5-D91A-B71589186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4610100"/>
            <a:ext cx="4372987" cy="56769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7">
            <a:extLst>
              <a:ext uri="{FF2B5EF4-FFF2-40B4-BE49-F238E27FC236}">
                <a16:creationId xmlns="" xmlns:a16="http://schemas.microsoft.com/office/drawing/2014/main" id="{55899ECF-BA85-B34E-27C1-11640749BE2F}"/>
              </a:ext>
            </a:extLst>
          </p:cNvPr>
          <p:cNvGrpSpPr/>
          <p:nvPr/>
        </p:nvGrpSpPr>
        <p:grpSpPr>
          <a:xfrm>
            <a:off x="5867400" y="5829300"/>
            <a:ext cx="10134600" cy="2971800"/>
            <a:chOff x="0" y="0"/>
            <a:chExt cx="2031273" cy="812800"/>
          </a:xfrm>
        </p:grpSpPr>
        <p:sp>
          <p:nvSpPr>
            <p:cNvPr id="21" name="Freeform 8">
              <a:extLst>
                <a:ext uri="{FF2B5EF4-FFF2-40B4-BE49-F238E27FC236}">
                  <a16:creationId xmlns="" xmlns:a16="http://schemas.microsoft.com/office/drawing/2014/main" id="{AF173144-A98D-6FAC-8B7F-8010BF1D8D47}"/>
                </a:ext>
              </a:extLst>
            </p:cNvPr>
            <p:cNvSpPr/>
            <p:nvPr/>
          </p:nvSpPr>
          <p:spPr>
            <a:xfrm>
              <a:off x="0" y="0"/>
              <a:ext cx="2031273" cy="812800"/>
            </a:xfrm>
            <a:custGeom>
              <a:avLst/>
              <a:gdLst/>
              <a:ahLst/>
              <a:cxnLst/>
              <a:rect l="l" t="t" r="r" b="b"/>
              <a:pathLst>
                <a:path w="2031273" h="812800">
                  <a:moveTo>
                    <a:pt x="62237" y="0"/>
                  </a:moveTo>
                  <a:lnTo>
                    <a:pt x="1969036" y="0"/>
                  </a:lnTo>
                  <a:cubicBezTo>
                    <a:pt x="2003409" y="0"/>
                    <a:pt x="2031273" y="27864"/>
                    <a:pt x="2031273" y="62237"/>
                  </a:cubicBezTo>
                  <a:lnTo>
                    <a:pt x="2031273" y="750563"/>
                  </a:lnTo>
                  <a:cubicBezTo>
                    <a:pt x="2031273" y="767070"/>
                    <a:pt x="2024716" y="782900"/>
                    <a:pt x="2013044" y="794571"/>
                  </a:cubicBezTo>
                  <a:cubicBezTo>
                    <a:pt x="2001372" y="806243"/>
                    <a:pt x="1985542" y="812800"/>
                    <a:pt x="1969036" y="812800"/>
                  </a:cubicBezTo>
                  <a:lnTo>
                    <a:pt x="62237" y="812800"/>
                  </a:lnTo>
                  <a:cubicBezTo>
                    <a:pt x="45730" y="812800"/>
                    <a:pt x="29900" y="806243"/>
                    <a:pt x="18229" y="794571"/>
                  </a:cubicBezTo>
                  <a:cubicBezTo>
                    <a:pt x="6557" y="782900"/>
                    <a:pt x="0" y="767070"/>
                    <a:pt x="0" y="750563"/>
                  </a:cubicBezTo>
                  <a:lnTo>
                    <a:pt x="0" y="62237"/>
                  </a:lnTo>
                  <a:cubicBezTo>
                    <a:pt x="0" y="45730"/>
                    <a:pt x="6557" y="29900"/>
                    <a:pt x="18229" y="18229"/>
                  </a:cubicBezTo>
                  <a:cubicBezTo>
                    <a:pt x="29900" y="6557"/>
                    <a:pt x="45730" y="0"/>
                    <a:pt x="62237" y="0"/>
                  </a:cubicBezTo>
                  <a:close/>
                </a:path>
              </a:pathLst>
            </a:custGeom>
            <a:solidFill>
              <a:srgbClr val="5D853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9">
              <a:extLst>
                <a:ext uri="{FF2B5EF4-FFF2-40B4-BE49-F238E27FC236}">
                  <a16:creationId xmlns="" xmlns:a16="http://schemas.microsoft.com/office/drawing/2014/main" id="{0A6ACE7A-EA9E-E7FA-66A0-A84BFE53B019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8D2F5B4-9125-2E8A-25B2-E4966A43FB81}"/>
              </a:ext>
            </a:extLst>
          </p:cNvPr>
          <p:cNvSpPr txBox="1"/>
          <p:nvPr/>
        </p:nvSpPr>
        <p:spPr>
          <a:xfrm>
            <a:off x="6324600" y="613410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7188" algn="just">
              <a:buFontTx/>
              <a:buChar char="-"/>
            </a:pPr>
            <a:r>
              <a:rPr lang="vi-VN" sz="5400" b="1" dirty="0">
                <a:latin typeface="+mj-lt"/>
                <a:ea typeface="Cambria" panose="02040503050406030204" pitchFamily="18" charset="0"/>
              </a:rPr>
              <a:t>Cơ quan sinh dục của con đực </a:t>
            </a:r>
            <a:r>
              <a:rPr lang="en-US" sz="5400" b="1" dirty="0" err="1">
                <a:latin typeface="+mj-lt"/>
                <a:ea typeface="Cambria" panose="02040503050406030204" pitchFamily="18" charset="0"/>
              </a:rPr>
              <a:t>tạo</a:t>
            </a:r>
            <a:r>
              <a:rPr lang="en-US" sz="5400" b="1" dirty="0">
                <a:latin typeface="+mj-lt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+mj-lt"/>
                <a:ea typeface="Cambria" panose="02040503050406030204" pitchFamily="18" charset="0"/>
              </a:rPr>
              <a:t>ra</a:t>
            </a:r>
            <a:r>
              <a:rPr lang="en-US" sz="5400" b="1" dirty="0">
                <a:latin typeface="+mj-lt"/>
                <a:ea typeface="Cambria" panose="02040503050406030204" pitchFamily="18" charset="0"/>
              </a:rPr>
              <a:t>  </a:t>
            </a:r>
            <a:r>
              <a:rPr lang="en-US" sz="5400" b="1" dirty="0" smtClean="0">
                <a:latin typeface="+mj-lt"/>
                <a:ea typeface="Cambria" panose="02040503050406030204" pitchFamily="18" charset="0"/>
              </a:rPr>
              <a:t>…….</a:t>
            </a:r>
            <a:endParaRPr lang="vi-VN" sz="5400" b="1" dirty="0"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763000" y="6918930"/>
            <a:ext cx="37338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trùng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3777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759548" y="-3124182"/>
            <a:ext cx="10532079" cy="826768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1A36DCB-516D-B318-0F6D-4588BDE6C86A}"/>
              </a:ext>
            </a:extLst>
          </p:cNvPr>
          <p:cNvGrpSpPr/>
          <p:nvPr/>
        </p:nvGrpSpPr>
        <p:grpSpPr>
          <a:xfrm>
            <a:off x="4876800" y="2095500"/>
            <a:ext cx="12192000" cy="2743200"/>
            <a:chOff x="4638198" y="989838"/>
            <a:chExt cx="7145383" cy="2883862"/>
          </a:xfrm>
        </p:grpSpPr>
        <p:grpSp>
          <p:nvGrpSpPr>
            <p:cNvPr id="6" name="Group 2">
              <a:extLst>
                <a:ext uri="{FF2B5EF4-FFF2-40B4-BE49-F238E27FC236}">
                  <a16:creationId xmlns="" xmlns:a16="http://schemas.microsoft.com/office/drawing/2014/main" id="{D4E6D960-76D6-661C-5CFD-C5E06791CA27}"/>
                </a:ext>
              </a:extLst>
            </p:cNvPr>
            <p:cNvGrpSpPr/>
            <p:nvPr/>
          </p:nvGrpSpPr>
          <p:grpSpPr>
            <a:xfrm>
              <a:off x="4638198" y="989838"/>
              <a:ext cx="7145383" cy="2883862"/>
              <a:chOff x="0" y="711780"/>
              <a:chExt cx="9454516" cy="3861212"/>
            </a:xfrm>
          </p:grpSpPr>
          <p:sp>
            <p:nvSpPr>
              <p:cNvPr id="14" name="Freeform 3">
                <a:extLst>
                  <a:ext uri="{FF2B5EF4-FFF2-40B4-BE49-F238E27FC236}">
                    <a16:creationId xmlns="" xmlns:a16="http://schemas.microsoft.com/office/drawing/2014/main" id="{547B0F60-5561-C3A0-FD76-93F34619DB17}"/>
                  </a:ext>
                </a:extLst>
              </p:cNvPr>
              <p:cNvSpPr/>
              <p:nvPr/>
            </p:nvSpPr>
            <p:spPr>
              <a:xfrm>
                <a:off x="0" y="711780"/>
                <a:ext cx="9454516" cy="3861212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TextBox 8">
              <a:extLst>
                <a:ext uri="{FF2B5EF4-FFF2-40B4-BE49-F238E27FC236}">
                  <a16:creationId xmlns="" xmlns:a16="http://schemas.microsoft.com/office/drawing/2014/main" id="{83540733-2D67-F514-C0FE-5201E60D9A38}"/>
                </a:ext>
              </a:extLst>
            </p:cNvPr>
            <p:cNvSpPr txBox="1"/>
            <p:nvPr/>
          </p:nvSpPr>
          <p:spPr>
            <a:xfrm>
              <a:off x="4906150" y="1167043"/>
              <a:ext cx="6673411" cy="9706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Điền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…. </a:t>
              </a:r>
              <a:r>
                <a:rPr lang="en-US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ừ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thiếu</a:t>
              </a:r>
              <a:endParaRPr lang="vi-VN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13518A1C-197C-92D5-D91A-B71589186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4610100"/>
            <a:ext cx="4372987" cy="56769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7">
            <a:extLst>
              <a:ext uri="{FF2B5EF4-FFF2-40B4-BE49-F238E27FC236}">
                <a16:creationId xmlns="" xmlns:a16="http://schemas.microsoft.com/office/drawing/2014/main" id="{55899ECF-BA85-B34E-27C1-11640749BE2F}"/>
              </a:ext>
            </a:extLst>
          </p:cNvPr>
          <p:cNvGrpSpPr/>
          <p:nvPr/>
        </p:nvGrpSpPr>
        <p:grpSpPr>
          <a:xfrm>
            <a:off x="5867400" y="5829300"/>
            <a:ext cx="10134600" cy="2971800"/>
            <a:chOff x="0" y="0"/>
            <a:chExt cx="2031273" cy="812800"/>
          </a:xfrm>
        </p:grpSpPr>
        <p:sp>
          <p:nvSpPr>
            <p:cNvPr id="21" name="Freeform 8">
              <a:extLst>
                <a:ext uri="{FF2B5EF4-FFF2-40B4-BE49-F238E27FC236}">
                  <a16:creationId xmlns="" xmlns:a16="http://schemas.microsoft.com/office/drawing/2014/main" id="{AF173144-A98D-6FAC-8B7F-8010BF1D8D47}"/>
                </a:ext>
              </a:extLst>
            </p:cNvPr>
            <p:cNvSpPr/>
            <p:nvPr/>
          </p:nvSpPr>
          <p:spPr>
            <a:xfrm>
              <a:off x="0" y="0"/>
              <a:ext cx="2031273" cy="812800"/>
            </a:xfrm>
            <a:custGeom>
              <a:avLst/>
              <a:gdLst/>
              <a:ahLst/>
              <a:cxnLst/>
              <a:rect l="l" t="t" r="r" b="b"/>
              <a:pathLst>
                <a:path w="2031273" h="812800">
                  <a:moveTo>
                    <a:pt x="62237" y="0"/>
                  </a:moveTo>
                  <a:lnTo>
                    <a:pt x="1969036" y="0"/>
                  </a:lnTo>
                  <a:cubicBezTo>
                    <a:pt x="2003409" y="0"/>
                    <a:pt x="2031273" y="27864"/>
                    <a:pt x="2031273" y="62237"/>
                  </a:cubicBezTo>
                  <a:lnTo>
                    <a:pt x="2031273" y="750563"/>
                  </a:lnTo>
                  <a:cubicBezTo>
                    <a:pt x="2031273" y="767070"/>
                    <a:pt x="2024716" y="782900"/>
                    <a:pt x="2013044" y="794571"/>
                  </a:cubicBezTo>
                  <a:cubicBezTo>
                    <a:pt x="2001372" y="806243"/>
                    <a:pt x="1985542" y="812800"/>
                    <a:pt x="1969036" y="812800"/>
                  </a:cubicBezTo>
                  <a:lnTo>
                    <a:pt x="62237" y="812800"/>
                  </a:lnTo>
                  <a:cubicBezTo>
                    <a:pt x="45730" y="812800"/>
                    <a:pt x="29900" y="806243"/>
                    <a:pt x="18229" y="794571"/>
                  </a:cubicBezTo>
                  <a:cubicBezTo>
                    <a:pt x="6557" y="782900"/>
                    <a:pt x="0" y="767070"/>
                    <a:pt x="0" y="750563"/>
                  </a:cubicBezTo>
                  <a:lnTo>
                    <a:pt x="0" y="62237"/>
                  </a:lnTo>
                  <a:cubicBezTo>
                    <a:pt x="0" y="45730"/>
                    <a:pt x="6557" y="29900"/>
                    <a:pt x="18229" y="18229"/>
                  </a:cubicBezTo>
                  <a:cubicBezTo>
                    <a:pt x="29900" y="6557"/>
                    <a:pt x="45730" y="0"/>
                    <a:pt x="62237" y="0"/>
                  </a:cubicBezTo>
                  <a:close/>
                </a:path>
              </a:pathLst>
            </a:custGeom>
            <a:solidFill>
              <a:srgbClr val="5D853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9">
              <a:extLst>
                <a:ext uri="{FF2B5EF4-FFF2-40B4-BE49-F238E27FC236}">
                  <a16:creationId xmlns="" xmlns:a16="http://schemas.microsoft.com/office/drawing/2014/main" id="{0A6ACE7A-EA9E-E7FA-66A0-A84BFE53B019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8D2F5B4-9125-2E8A-25B2-E4966A43FB81}"/>
              </a:ext>
            </a:extLst>
          </p:cNvPr>
          <p:cNvSpPr txBox="1"/>
          <p:nvPr/>
        </p:nvSpPr>
        <p:spPr>
          <a:xfrm>
            <a:off x="6324600" y="613410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7188" algn="just">
              <a:buFontTx/>
              <a:buChar char="-"/>
            </a:pPr>
            <a:r>
              <a:rPr lang="vi-VN" sz="5400" b="1" dirty="0">
                <a:latin typeface="+mj-lt"/>
                <a:ea typeface="Cambria" panose="02040503050406030204" pitchFamily="18" charset="0"/>
              </a:rPr>
              <a:t>Cơ quan sinh dục của con </a:t>
            </a:r>
            <a:r>
              <a:rPr lang="en-US" sz="5400" b="1" dirty="0" err="1" smtClean="0">
                <a:latin typeface="+mj-lt"/>
                <a:ea typeface="Cambria" panose="02040503050406030204" pitchFamily="18" charset="0"/>
              </a:rPr>
              <a:t>cái</a:t>
            </a:r>
            <a:r>
              <a:rPr lang="vi-VN" sz="5400" b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+mj-lt"/>
                <a:ea typeface="Cambria" panose="02040503050406030204" pitchFamily="18" charset="0"/>
              </a:rPr>
              <a:t>tạo</a:t>
            </a:r>
            <a:r>
              <a:rPr lang="en-US" sz="5400" b="1" dirty="0">
                <a:latin typeface="+mj-lt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+mj-lt"/>
                <a:ea typeface="Cambria" panose="02040503050406030204" pitchFamily="18" charset="0"/>
              </a:rPr>
              <a:t>ra</a:t>
            </a:r>
            <a:r>
              <a:rPr lang="en-US" sz="5400" b="1" dirty="0">
                <a:latin typeface="+mj-lt"/>
                <a:ea typeface="Cambria" panose="02040503050406030204" pitchFamily="18" charset="0"/>
              </a:rPr>
              <a:t>  </a:t>
            </a:r>
            <a:r>
              <a:rPr lang="en-US" sz="5400" b="1" dirty="0" smtClean="0">
                <a:latin typeface="+mj-lt"/>
                <a:ea typeface="Cambria" panose="02040503050406030204" pitchFamily="18" charset="0"/>
              </a:rPr>
              <a:t>…….</a:t>
            </a:r>
            <a:endParaRPr lang="vi-VN" sz="5400" b="1" dirty="0"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58200" y="6896070"/>
            <a:ext cx="37338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Trứng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0338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759548" y="-3124182"/>
            <a:ext cx="10532079" cy="826768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1A36DCB-516D-B318-0F6D-4588BDE6C86A}"/>
              </a:ext>
            </a:extLst>
          </p:cNvPr>
          <p:cNvGrpSpPr/>
          <p:nvPr/>
        </p:nvGrpSpPr>
        <p:grpSpPr>
          <a:xfrm>
            <a:off x="4876800" y="2095500"/>
            <a:ext cx="12192000" cy="2743200"/>
            <a:chOff x="4638198" y="989838"/>
            <a:chExt cx="7145383" cy="2883862"/>
          </a:xfrm>
        </p:grpSpPr>
        <p:grpSp>
          <p:nvGrpSpPr>
            <p:cNvPr id="6" name="Group 2">
              <a:extLst>
                <a:ext uri="{FF2B5EF4-FFF2-40B4-BE49-F238E27FC236}">
                  <a16:creationId xmlns="" xmlns:a16="http://schemas.microsoft.com/office/drawing/2014/main" id="{D4E6D960-76D6-661C-5CFD-C5E06791CA27}"/>
                </a:ext>
              </a:extLst>
            </p:cNvPr>
            <p:cNvGrpSpPr/>
            <p:nvPr/>
          </p:nvGrpSpPr>
          <p:grpSpPr>
            <a:xfrm>
              <a:off x="4638198" y="989838"/>
              <a:ext cx="7145383" cy="2883862"/>
              <a:chOff x="0" y="711780"/>
              <a:chExt cx="9454516" cy="3861212"/>
            </a:xfrm>
          </p:grpSpPr>
          <p:sp>
            <p:nvSpPr>
              <p:cNvPr id="14" name="Freeform 3">
                <a:extLst>
                  <a:ext uri="{FF2B5EF4-FFF2-40B4-BE49-F238E27FC236}">
                    <a16:creationId xmlns="" xmlns:a16="http://schemas.microsoft.com/office/drawing/2014/main" id="{547B0F60-5561-C3A0-FD76-93F34619DB17}"/>
                  </a:ext>
                </a:extLst>
              </p:cNvPr>
              <p:cNvSpPr/>
              <p:nvPr/>
            </p:nvSpPr>
            <p:spPr>
              <a:xfrm>
                <a:off x="0" y="711780"/>
                <a:ext cx="9454516" cy="3861212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TextBox 8">
              <a:extLst>
                <a:ext uri="{FF2B5EF4-FFF2-40B4-BE49-F238E27FC236}">
                  <a16:creationId xmlns="" xmlns:a16="http://schemas.microsoft.com/office/drawing/2014/main" id="{83540733-2D67-F514-C0FE-5201E60D9A38}"/>
                </a:ext>
              </a:extLst>
            </p:cNvPr>
            <p:cNvSpPr txBox="1"/>
            <p:nvPr/>
          </p:nvSpPr>
          <p:spPr>
            <a:xfrm>
              <a:off x="4906150" y="1167043"/>
              <a:ext cx="6673411" cy="9706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Điền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…. </a:t>
              </a:r>
              <a:r>
                <a:rPr lang="en-US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ừ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thiếu</a:t>
              </a:r>
              <a:endParaRPr lang="vi-VN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13518A1C-197C-92D5-D91A-B71589186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4610100"/>
            <a:ext cx="4372987" cy="56769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7">
            <a:extLst>
              <a:ext uri="{FF2B5EF4-FFF2-40B4-BE49-F238E27FC236}">
                <a16:creationId xmlns="" xmlns:a16="http://schemas.microsoft.com/office/drawing/2014/main" id="{55899ECF-BA85-B34E-27C1-11640749BE2F}"/>
              </a:ext>
            </a:extLst>
          </p:cNvPr>
          <p:cNvGrpSpPr/>
          <p:nvPr/>
        </p:nvGrpSpPr>
        <p:grpSpPr>
          <a:xfrm>
            <a:off x="5867400" y="5829300"/>
            <a:ext cx="10134600" cy="2971800"/>
            <a:chOff x="0" y="0"/>
            <a:chExt cx="2031273" cy="812800"/>
          </a:xfrm>
        </p:grpSpPr>
        <p:sp>
          <p:nvSpPr>
            <p:cNvPr id="21" name="Freeform 8">
              <a:extLst>
                <a:ext uri="{FF2B5EF4-FFF2-40B4-BE49-F238E27FC236}">
                  <a16:creationId xmlns="" xmlns:a16="http://schemas.microsoft.com/office/drawing/2014/main" id="{AF173144-A98D-6FAC-8B7F-8010BF1D8D47}"/>
                </a:ext>
              </a:extLst>
            </p:cNvPr>
            <p:cNvSpPr/>
            <p:nvPr/>
          </p:nvSpPr>
          <p:spPr>
            <a:xfrm>
              <a:off x="0" y="0"/>
              <a:ext cx="2031273" cy="812800"/>
            </a:xfrm>
            <a:custGeom>
              <a:avLst/>
              <a:gdLst/>
              <a:ahLst/>
              <a:cxnLst/>
              <a:rect l="l" t="t" r="r" b="b"/>
              <a:pathLst>
                <a:path w="2031273" h="812800">
                  <a:moveTo>
                    <a:pt x="62237" y="0"/>
                  </a:moveTo>
                  <a:lnTo>
                    <a:pt x="1969036" y="0"/>
                  </a:lnTo>
                  <a:cubicBezTo>
                    <a:pt x="2003409" y="0"/>
                    <a:pt x="2031273" y="27864"/>
                    <a:pt x="2031273" y="62237"/>
                  </a:cubicBezTo>
                  <a:lnTo>
                    <a:pt x="2031273" y="750563"/>
                  </a:lnTo>
                  <a:cubicBezTo>
                    <a:pt x="2031273" y="767070"/>
                    <a:pt x="2024716" y="782900"/>
                    <a:pt x="2013044" y="794571"/>
                  </a:cubicBezTo>
                  <a:cubicBezTo>
                    <a:pt x="2001372" y="806243"/>
                    <a:pt x="1985542" y="812800"/>
                    <a:pt x="1969036" y="812800"/>
                  </a:cubicBezTo>
                  <a:lnTo>
                    <a:pt x="62237" y="812800"/>
                  </a:lnTo>
                  <a:cubicBezTo>
                    <a:pt x="45730" y="812800"/>
                    <a:pt x="29900" y="806243"/>
                    <a:pt x="18229" y="794571"/>
                  </a:cubicBezTo>
                  <a:cubicBezTo>
                    <a:pt x="6557" y="782900"/>
                    <a:pt x="0" y="767070"/>
                    <a:pt x="0" y="750563"/>
                  </a:cubicBezTo>
                  <a:lnTo>
                    <a:pt x="0" y="62237"/>
                  </a:lnTo>
                  <a:cubicBezTo>
                    <a:pt x="0" y="45730"/>
                    <a:pt x="6557" y="29900"/>
                    <a:pt x="18229" y="18229"/>
                  </a:cubicBezTo>
                  <a:cubicBezTo>
                    <a:pt x="29900" y="6557"/>
                    <a:pt x="45730" y="0"/>
                    <a:pt x="62237" y="0"/>
                  </a:cubicBezTo>
                  <a:close/>
                </a:path>
              </a:pathLst>
            </a:custGeom>
            <a:solidFill>
              <a:srgbClr val="5D853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9">
              <a:extLst>
                <a:ext uri="{FF2B5EF4-FFF2-40B4-BE49-F238E27FC236}">
                  <a16:creationId xmlns="" xmlns:a16="http://schemas.microsoft.com/office/drawing/2014/main" id="{0A6ACE7A-EA9E-E7FA-66A0-A84BFE53B019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8D2F5B4-9125-2E8A-25B2-E4966A43FB81}"/>
              </a:ext>
            </a:extLst>
          </p:cNvPr>
          <p:cNvSpPr txBox="1"/>
          <p:nvPr/>
        </p:nvSpPr>
        <p:spPr>
          <a:xfrm>
            <a:off x="6324600" y="613410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7188" algn="just">
              <a:buFontTx/>
              <a:buChar char="-"/>
            </a:pPr>
            <a:r>
              <a:rPr lang="en-US" sz="5400" b="1" dirty="0" err="1" smtClean="0">
                <a:latin typeface="+mj-lt"/>
                <a:ea typeface="Cambria" panose="02040503050406030204" pitchFamily="18" charset="0"/>
              </a:rPr>
              <a:t>Trứng</a:t>
            </a:r>
            <a:r>
              <a:rPr lang="en-US" sz="5400" b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latin typeface="+mj-lt"/>
                <a:ea typeface="Cambria" panose="02040503050406030204" pitchFamily="18" charset="0"/>
              </a:rPr>
              <a:t>kết</a:t>
            </a:r>
            <a:r>
              <a:rPr lang="en-US" sz="5400" b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latin typeface="+mj-lt"/>
                <a:ea typeface="Cambria" panose="02040503050406030204" pitchFamily="18" charset="0"/>
              </a:rPr>
              <a:t>hợp</a:t>
            </a:r>
            <a:r>
              <a:rPr lang="en-US" sz="5400" b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latin typeface="+mj-lt"/>
                <a:ea typeface="Cambria" panose="02040503050406030204" pitchFamily="18" charset="0"/>
              </a:rPr>
              <a:t>với</a:t>
            </a:r>
            <a:r>
              <a:rPr lang="en-US" sz="5400" b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latin typeface="+mj-lt"/>
                <a:ea typeface="Cambria" panose="02040503050406030204" pitchFamily="18" charset="0"/>
              </a:rPr>
              <a:t>tinh</a:t>
            </a:r>
            <a:r>
              <a:rPr lang="en-US" sz="5400" b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latin typeface="+mj-lt"/>
                <a:ea typeface="Cambria" panose="02040503050406030204" pitchFamily="18" charset="0"/>
              </a:rPr>
              <a:t>trùng</a:t>
            </a:r>
            <a:r>
              <a:rPr lang="en-US" sz="5400" b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latin typeface="+mj-lt"/>
                <a:ea typeface="Cambria" panose="02040503050406030204" pitchFamily="18" charset="0"/>
              </a:rPr>
              <a:t>trong</a:t>
            </a:r>
            <a:r>
              <a:rPr lang="en-US" sz="5400" b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latin typeface="+mj-lt"/>
                <a:ea typeface="Cambria" panose="02040503050406030204" pitchFamily="18" charset="0"/>
              </a:rPr>
              <a:t>quá</a:t>
            </a:r>
            <a:r>
              <a:rPr lang="en-US" sz="5400" b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latin typeface="+mj-lt"/>
                <a:ea typeface="Cambria" panose="02040503050406030204" pitchFamily="18" charset="0"/>
              </a:rPr>
              <a:t>trình</a:t>
            </a:r>
            <a:r>
              <a:rPr lang="en-US" sz="5400" b="1" dirty="0" smtClean="0">
                <a:latin typeface="+mj-lt"/>
                <a:ea typeface="Cambria" panose="02040503050406030204" pitchFamily="18" charset="0"/>
              </a:rPr>
              <a:t> …………</a:t>
            </a:r>
            <a:r>
              <a:rPr lang="en-US" sz="5400" b="1" dirty="0">
                <a:latin typeface="+mj-lt"/>
                <a:ea typeface="Cambria" panose="02040503050406030204" pitchFamily="18" charset="0"/>
              </a:rPr>
              <a:t> </a:t>
            </a:r>
            <a:r>
              <a:rPr lang="en-US" sz="5400" b="1" dirty="0" smtClean="0">
                <a:latin typeface="+mj-lt"/>
                <a:ea typeface="Cambria" panose="02040503050406030204" pitchFamily="18" charset="0"/>
              </a:rPr>
              <a:t>         </a:t>
            </a:r>
            <a:r>
              <a:rPr lang="en-US" sz="5400" b="1" dirty="0" err="1" smtClean="0">
                <a:latin typeface="+mj-lt"/>
                <a:ea typeface="Cambria" panose="02040503050406030204" pitchFamily="18" charset="0"/>
              </a:rPr>
              <a:t>tạo</a:t>
            </a:r>
            <a:r>
              <a:rPr lang="en-US" sz="5400" b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latin typeface="+mj-lt"/>
                <a:ea typeface="Cambria" panose="02040503050406030204" pitchFamily="18" charset="0"/>
              </a:rPr>
              <a:t>thành</a:t>
            </a:r>
            <a:r>
              <a:rPr lang="en-US" sz="5400" b="1" dirty="0" smtClean="0">
                <a:latin typeface="+mj-lt"/>
                <a:ea typeface="Cambria" panose="02040503050406030204" pitchFamily="18" charset="0"/>
              </a:rPr>
              <a:t>  …………….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934700" y="6979920"/>
            <a:ext cx="28956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hụ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08882" y="7850743"/>
            <a:ext cx="3048000" cy="8327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ợp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tử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0338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759548" y="-3124182"/>
            <a:ext cx="10532079" cy="826768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1A36DCB-516D-B318-0F6D-4588BDE6C86A}"/>
              </a:ext>
            </a:extLst>
          </p:cNvPr>
          <p:cNvGrpSpPr/>
          <p:nvPr/>
        </p:nvGrpSpPr>
        <p:grpSpPr>
          <a:xfrm>
            <a:off x="4876800" y="2095500"/>
            <a:ext cx="12192000" cy="2743200"/>
            <a:chOff x="4638198" y="989838"/>
            <a:chExt cx="7145383" cy="2883862"/>
          </a:xfrm>
        </p:grpSpPr>
        <p:grpSp>
          <p:nvGrpSpPr>
            <p:cNvPr id="6" name="Group 2">
              <a:extLst>
                <a:ext uri="{FF2B5EF4-FFF2-40B4-BE49-F238E27FC236}">
                  <a16:creationId xmlns="" xmlns:a16="http://schemas.microsoft.com/office/drawing/2014/main" id="{D4E6D960-76D6-661C-5CFD-C5E06791CA27}"/>
                </a:ext>
              </a:extLst>
            </p:cNvPr>
            <p:cNvGrpSpPr/>
            <p:nvPr/>
          </p:nvGrpSpPr>
          <p:grpSpPr>
            <a:xfrm>
              <a:off x="4638198" y="989838"/>
              <a:ext cx="7145383" cy="2883862"/>
              <a:chOff x="0" y="711780"/>
              <a:chExt cx="9454516" cy="3861212"/>
            </a:xfrm>
          </p:grpSpPr>
          <p:sp>
            <p:nvSpPr>
              <p:cNvPr id="14" name="Freeform 3">
                <a:extLst>
                  <a:ext uri="{FF2B5EF4-FFF2-40B4-BE49-F238E27FC236}">
                    <a16:creationId xmlns="" xmlns:a16="http://schemas.microsoft.com/office/drawing/2014/main" id="{547B0F60-5561-C3A0-FD76-93F34619DB17}"/>
                  </a:ext>
                </a:extLst>
              </p:cNvPr>
              <p:cNvSpPr/>
              <p:nvPr/>
            </p:nvSpPr>
            <p:spPr>
              <a:xfrm>
                <a:off x="0" y="711780"/>
                <a:ext cx="9454516" cy="3861212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TextBox 8">
              <a:extLst>
                <a:ext uri="{FF2B5EF4-FFF2-40B4-BE49-F238E27FC236}">
                  <a16:creationId xmlns="" xmlns:a16="http://schemas.microsoft.com/office/drawing/2014/main" id="{83540733-2D67-F514-C0FE-5201E60D9A38}"/>
                </a:ext>
              </a:extLst>
            </p:cNvPr>
            <p:cNvSpPr txBox="1"/>
            <p:nvPr/>
          </p:nvSpPr>
          <p:spPr>
            <a:xfrm>
              <a:off x="4906150" y="1167043"/>
              <a:ext cx="6673411" cy="9706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Điền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…. </a:t>
              </a:r>
              <a:r>
                <a:rPr lang="en-US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ừ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thiếu</a:t>
              </a:r>
              <a:endParaRPr lang="vi-VN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13518A1C-197C-92D5-D91A-B71589186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4610100"/>
            <a:ext cx="4372987" cy="56769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7">
            <a:extLst>
              <a:ext uri="{FF2B5EF4-FFF2-40B4-BE49-F238E27FC236}">
                <a16:creationId xmlns="" xmlns:a16="http://schemas.microsoft.com/office/drawing/2014/main" id="{55899ECF-BA85-B34E-27C1-11640749BE2F}"/>
              </a:ext>
            </a:extLst>
          </p:cNvPr>
          <p:cNvGrpSpPr/>
          <p:nvPr/>
        </p:nvGrpSpPr>
        <p:grpSpPr>
          <a:xfrm>
            <a:off x="5867400" y="5829300"/>
            <a:ext cx="11963400" cy="2971800"/>
            <a:chOff x="0" y="0"/>
            <a:chExt cx="2031273" cy="812800"/>
          </a:xfrm>
        </p:grpSpPr>
        <p:sp>
          <p:nvSpPr>
            <p:cNvPr id="21" name="Freeform 8">
              <a:extLst>
                <a:ext uri="{FF2B5EF4-FFF2-40B4-BE49-F238E27FC236}">
                  <a16:creationId xmlns="" xmlns:a16="http://schemas.microsoft.com/office/drawing/2014/main" id="{AF173144-A98D-6FAC-8B7F-8010BF1D8D47}"/>
                </a:ext>
              </a:extLst>
            </p:cNvPr>
            <p:cNvSpPr/>
            <p:nvPr/>
          </p:nvSpPr>
          <p:spPr>
            <a:xfrm>
              <a:off x="0" y="0"/>
              <a:ext cx="2031273" cy="812800"/>
            </a:xfrm>
            <a:custGeom>
              <a:avLst/>
              <a:gdLst/>
              <a:ahLst/>
              <a:cxnLst/>
              <a:rect l="l" t="t" r="r" b="b"/>
              <a:pathLst>
                <a:path w="2031273" h="812800">
                  <a:moveTo>
                    <a:pt x="62237" y="0"/>
                  </a:moveTo>
                  <a:lnTo>
                    <a:pt x="1969036" y="0"/>
                  </a:lnTo>
                  <a:cubicBezTo>
                    <a:pt x="2003409" y="0"/>
                    <a:pt x="2031273" y="27864"/>
                    <a:pt x="2031273" y="62237"/>
                  </a:cubicBezTo>
                  <a:lnTo>
                    <a:pt x="2031273" y="750563"/>
                  </a:lnTo>
                  <a:cubicBezTo>
                    <a:pt x="2031273" y="767070"/>
                    <a:pt x="2024716" y="782900"/>
                    <a:pt x="2013044" y="794571"/>
                  </a:cubicBezTo>
                  <a:cubicBezTo>
                    <a:pt x="2001372" y="806243"/>
                    <a:pt x="1985542" y="812800"/>
                    <a:pt x="1969036" y="812800"/>
                  </a:cubicBezTo>
                  <a:lnTo>
                    <a:pt x="62237" y="812800"/>
                  </a:lnTo>
                  <a:cubicBezTo>
                    <a:pt x="45730" y="812800"/>
                    <a:pt x="29900" y="806243"/>
                    <a:pt x="18229" y="794571"/>
                  </a:cubicBezTo>
                  <a:cubicBezTo>
                    <a:pt x="6557" y="782900"/>
                    <a:pt x="0" y="767070"/>
                    <a:pt x="0" y="750563"/>
                  </a:cubicBezTo>
                  <a:lnTo>
                    <a:pt x="0" y="62237"/>
                  </a:lnTo>
                  <a:cubicBezTo>
                    <a:pt x="0" y="45730"/>
                    <a:pt x="6557" y="29900"/>
                    <a:pt x="18229" y="18229"/>
                  </a:cubicBezTo>
                  <a:cubicBezTo>
                    <a:pt x="29900" y="6557"/>
                    <a:pt x="45730" y="0"/>
                    <a:pt x="62237" y="0"/>
                  </a:cubicBezTo>
                  <a:close/>
                </a:path>
              </a:pathLst>
            </a:custGeom>
            <a:solidFill>
              <a:srgbClr val="5D853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9">
              <a:extLst>
                <a:ext uri="{FF2B5EF4-FFF2-40B4-BE49-F238E27FC236}">
                  <a16:creationId xmlns="" xmlns:a16="http://schemas.microsoft.com/office/drawing/2014/main" id="{0A6ACE7A-EA9E-E7FA-66A0-A84BFE53B019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8D2F5B4-9125-2E8A-25B2-E4966A43FB81}"/>
              </a:ext>
            </a:extLst>
          </p:cNvPr>
          <p:cNvSpPr txBox="1"/>
          <p:nvPr/>
        </p:nvSpPr>
        <p:spPr>
          <a:xfrm>
            <a:off x="6324600" y="61341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7188" algn="just">
              <a:buFontTx/>
              <a:buChar char="-"/>
            </a:pPr>
            <a:r>
              <a:rPr lang="en-US" sz="5400" b="1" dirty="0" err="1" smtClean="0">
                <a:latin typeface="+mj-lt"/>
                <a:ea typeface="Cambria" panose="02040503050406030204" pitchFamily="18" charset="0"/>
              </a:rPr>
              <a:t>Hợp</a:t>
            </a:r>
            <a:r>
              <a:rPr lang="en-US" sz="5400" b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latin typeface="+mj-lt"/>
                <a:ea typeface="Cambria" panose="02040503050406030204" pitchFamily="18" charset="0"/>
              </a:rPr>
              <a:t>tử</a:t>
            </a:r>
            <a:r>
              <a:rPr lang="en-US" sz="5400" b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latin typeface="+mj-lt"/>
                <a:ea typeface="Cambria" panose="02040503050406030204" pitchFamily="18" charset="0"/>
              </a:rPr>
              <a:t>phát</a:t>
            </a:r>
            <a:r>
              <a:rPr lang="en-US" sz="5400" b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latin typeface="+mj-lt"/>
                <a:ea typeface="Cambria" panose="02040503050406030204" pitchFamily="18" charset="0"/>
              </a:rPr>
              <a:t>triển</a:t>
            </a:r>
            <a:r>
              <a:rPr lang="en-US" sz="5400" b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latin typeface="+mj-lt"/>
                <a:ea typeface="Cambria" panose="02040503050406030204" pitchFamily="18" charset="0"/>
              </a:rPr>
              <a:t>thành</a:t>
            </a:r>
            <a:r>
              <a:rPr lang="en-US" sz="5400" b="1" dirty="0" smtClean="0">
                <a:latin typeface="+mj-lt"/>
                <a:ea typeface="Cambria" panose="02040503050406030204" pitchFamily="18" charset="0"/>
              </a:rPr>
              <a:t> ……</a:t>
            </a:r>
            <a:endParaRPr lang="vi-VN" sz="5400" b="1" dirty="0"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825085" y="6134100"/>
            <a:ext cx="2895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phôi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2293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759548" y="-3124182"/>
            <a:ext cx="10532079" cy="826768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1A36DCB-516D-B318-0F6D-4588BDE6C86A}"/>
              </a:ext>
            </a:extLst>
          </p:cNvPr>
          <p:cNvGrpSpPr/>
          <p:nvPr/>
        </p:nvGrpSpPr>
        <p:grpSpPr>
          <a:xfrm>
            <a:off x="4876800" y="2095500"/>
            <a:ext cx="12192000" cy="2743200"/>
            <a:chOff x="4638198" y="989838"/>
            <a:chExt cx="7145383" cy="2883862"/>
          </a:xfrm>
        </p:grpSpPr>
        <p:grpSp>
          <p:nvGrpSpPr>
            <p:cNvPr id="6" name="Group 2">
              <a:extLst>
                <a:ext uri="{FF2B5EF4-FFF2-40B4-BE49-F238E27FC236}">
                  <a16:creationId xmlns="" xmlns:a16="http://schemas.microsoft.com/office/drawing/2014/main" id="{D4E6D960-76D6-661C-5CFD-C5E06791CA27}"/>
                </a:ext>
              </a:extLst>
            </p:cNvPr>
            <p:cNvGrpSpPr/>
            <p:nvPr/>
          </p:nvGrpSpPr>
          <p:grpSpPr>
            <a:xfrm>
              <a:off x="4638198" y="989838"/>
              <a:ext cx="7145383" cy="2883862"/>
              <a:chOff x="0" y="711780"/>
              <a:chExt cx="9454516" cy="3861212"/>
            </a:xfrm>
          </p:grpSpPr>
          <p:sp>
            <p:nvSpPr>
              <p:cNvPr id="14" name="Freeform 3">
                <a:extLst>
                  <a:ext uri="{FF2B5EF4-FFF2-40B4-BE49-F238E27FC236}">
                    <a16:creationId xmlns="" xmlns:a16="http://schemas.microsoft.com/office/drawing/2014/main" id="{547B0F60-5561-C3A0-FD76-93F34619DB17}"/>
                  </a:ext>
                </a:extLst>
              </p:cNvPr>
              <p:cNvSpPr/>
              <p:nvPr/>
            </p:nvSpPr>
            <p:spPr>
              <a:xfrm>
                <a:off x="0" y="711780"/>
                <a:ext cx="9454516" cy="3861212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TextBox 8">
              <a:extLst>
                <a:ext uri="{FF2B5EF4-FFF2-40B4-BE49-F238E27FC236}">
                  <a16:creationId xmlns="" xmlns:a16="http://schemas.microsoft.com/office/drawing/2014/main" id="{83540733-2D67-F514-C0FE-5201E60D9A38}"/>
                </a:ext>
              </a:extLst>
            </p:cNvPr>
            <p:cNvSpPr txBox="1"/>
            <p:nvPr/>
          </p:nvSpPr>
          <p:spPr>
            <a:xfrm>
              <a:off x="4906150" y="1167043"/>
              <a:ext cx="6673411" cy="9706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Điền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…. </a:t>
              </a:r>
              <a:r>
                <a:rPr lang="en-US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ừ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thiếu</a:t>
              </a:r>
              <a:endParaRPr lang="vi-VN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13518A1C-197C-92D5-D91A-B71589186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4610100"/>
            <a:ext cx="4372987" cy="56769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7">
            <a:extLst>
              <a:ext uri="{FF2B5EF4-FFF2-40B4-BE49-F238E27FC236}">
                <a16:creationId xmlns="" xmlns:a16="http://schemas.microsoft.com/office/drawing/2014/main" id="{55899ECF-BA85-B34E-27C1-11640749BE2F}"/>
              </a:ext>
            </a:extLst>
          </p:cNvPr>
          <p:cNvGrpSpPr/>
          <p:nvPr/>
        </p:nvGrpSpPr>
        <p:grpSpPr>
          <a:xfrm>
            <a:off x="5867400" y="5829300"/>
            <a:ext cx="11963400" cy="2971800"/>
            <a:chOff x="0" y="0"/>
            <a:chExt cx="2031273" cy="812800"/>
          </a:xfrm>
        </p:grpSpPr>
        <p:sp>
          <p:nvSpPr>
            <p:cNvPr id="21" name="Freeform 8">
              <a:extLst>
                <a:ext uri="{FF2B5EF4-FFF2-40B4-BE49-F238E27FC236}">
                  <a16:creationId xmlns="" xmlns:a16="http://schemas.microsoft.com/office/drawing/2014/main" id="{AF173144-A98D-6FAC-8B7F-8010BF1D8D47}"/>
                </a:ext>
              </a:extLst>
            </p:cNvPr>
            <p:cNvSpPr/>
            <p:nvPr/>
          </p:nvSpPr>
          <p:spPr>
            <a:xfrm>
              <a:off x="0" y="0"/>
              <a:ext cx="2031273" cy="812800"/>
            </a:xfrm>
            <a:custGeom>
              <a:avLst/>
              <a:gdLst/>
              <a:ahLst/>
              <a:cxnLst/>
              <a:rect l="l" t="t" r="r" b="b"/>
              <a:pathLst>
                <a:path w="2031273" h="812800">
                  <a:moveTo>
                    <a:pt x="62237" y="0"/>
                  </a:moveTo>
                  <a:lnTo>
                    <a:pt x="1969036" y="0"/>
                  </a:lnTo>
                  <a:cubicBezTo>
                    <a:pt x="2003409" y="0"/>
                    <a:pt x="2031273" y="27864"/>
                    <a:pt x="2031273" y="62237"/>
                  </a:cubicBezTo>
                  <a:lnTo>
                    <a:pt x="2031273" y="750563"/>
                  </a:lnTo>
                  <a:cubicBezTo>
                    <a:pt x="2031273" y="767070"/>
                    <a:pt x="2024716" y="782900"/>
                    <a:pt x="2013044" y="794571"/>
                  </a:cubicBezTo>
                  <a:cubicBezTo>
                    <a:pt x="2001372" y="806243"/>
                    <a:pt x="1985542" y="812800"/>
                    <a:pt x="1969036" y="812800"/>
                  </a:cubicBezTo>
                  <a:lnTo>
                    <a:pt x="62237" y="812800"/>
                  </a:lnTo>
                  <a:cubicBezTo>
                    <a:pt x="45730" y="812800"/>
                    <a:pt x="29900" y="806243"/>
                    <a:pt x="18229" y="794571"/>
                  </a:cubicBezTo>
                  <a:cubicBezTo>
                    <a:pt x="6557" y="782900"/>
                    <a:pt x="0" y="767070"/>
                    <a:pt x="0" y="750563"/>
                  </a:cubicBezTo>
                  <a:lnTo>
                    <a:pt x="0" y="62237"/>
                  </a:lnTo>
                  <a:cubicBezTo>
                    <a:pt x="0" y="45730"/>
                    <a:pt x="6557" y="29900"/>
                    <a:pt x="18229" y="18229"/>
                  </a:cubicBezTo>
                  <a:cubicBezTo>
                    <a:pt x="29900" y="6557"/>
                    <a:pt x="45730" y="0"/>
                    <a:pt x="62237" y="0"/>
                  </a:cubicBezTo>
                  <a:close/>
                </a:path>
              </a:pathLst>
            </a:custGeom>
            <a:solidFill>
              <a:srgbClr val="5D853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9">
              <a:extLst>
                <a:ext uri="{FF2B5EF4-FFF2-40B4-BE49-F238E27FC236}">
                  <a16:creationId xmlns="" xmlns:a16="http://schemas.microsoft.com/office/drawing/2014/main" id="{0A6ACE7A-EA9E-E7FA-66A0-A84BFE53B019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8D2F5B4-9125-2E8A-25B2-E4966A43FB81}"/>
              </a:ext>
            </a:extLst>
          </p:cNvPr>
          <p:cNvSpPr txBox="1"/>
          <p:nvPr/>
        </p:nvSpPr>
        <p:spPr>
          <a:xfrm>
            <a:off x="6324600" y="61341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7188" algn="just">
              <a:buFontTx/>
              <a:buChar char="-"/>
            </a:pPr>
            <a:r>
              <a:rPr lang="en-US" sz="5400" b="1" dirty="0" err="1" smtClean="0">
                <a:latin typeface="+mj-lt"/>
                <a:ea typeface="Cambria" panose="02040503050406030204" pitchFamily="18" charset="0"/>
              </a:rPr>
              <a:t>Phôi</a:t>
            </a:r>
            <a:r>
              <a:rPr lang="en-US" sz="5400" b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latin typeface="+mj-lt"/>
                <a:ea typeface="Cambria" panose="02040503050406030204" pitchFamily="18" charset="0"/>
              </a:rPr>
              <a:t>phát</a:t>
            </a:r>
            <a:r>
              <a:rPr lang="en-US" sz="5400" b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latin typeface="+mj-lt"/>
                <a:ea typeface="Cambria" panose="02040503050406030204" pitchFamily="18" charset="0"/>
              </a:rPr>
              <a:t>triển</a:t>
            </a:r>
            <a:r>
              <a:rPr lang="en-US" sz="5400" b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latin typeface="+mj-lt"/>
                <a:ea typeface="Cambria" panose="02040503050406030204" pitchFamily="18" charset="0"/>
              </a:rPr>
              <a:t>thành</a:t>
            </a:r>
            <a:r>
              <a:rPr lang="en-US" sz="5400" b="1" dirty="0" smtClean="0">
                <a:latin typeface="+mj-lt"/>
                <a:ea typeface="Cambria" panose="02040503050406030204" pitchFamily="18" charset="0"/>
              </a:rPr>
              <a:t> ……</a:t>
            </a:r>
            <a:endParaRPr lang="vi-VN" sz="5400" b="1" dirty="0"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54000" y="6143030"/>
            <a:ext cx="353808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7288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759548" y="-3124182"/>
            <a:ext cx="10532079" cy="826768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1A36DCB-516D-B318-0F6D-4588BDE6C86A}"/>
              </a:ext>
            </a:extLst>
          </p:cNvPr>
          <p:cNvGrpSpPr/>
          <p:nvPr/>
        </p:nvGrpSpPr>
        <p:grpSpPr>
          <a:xfrm>
            <a:off x="4772532" y="2095500"/>
            <a:ext cx="12677267" cy="2743200"/>
            <a:chOff x="4577089" y="989838"/>
            <a:chExt cx="7429784" cy="2883862"/>
          </a:xfrm>
        </p:grpSpPr>
        <p:grpSp>
          <p:nvGrpSpPr>
            <p:cNvPr id="6" name="Group 2">
              <a:extLst>
                <a:ext uri="{FF2B5EF4-FFF2-40B4-BE49-F238E27FC236}">
                  <a16:creationId xmlns="" xmlns:a16="http://schemas.microsoft.com/office/drawing/2014/main" id="{D4E6D960-76D6-661C-5CFD-C5E06791CA27}"/>
                </a:ext>
              </a:extLst>
            </p:cNvPr>
            <p:cNvGrpSpPr/>
            <p:nvPr/>
          </p:nvGrpSpPr>
          <p:grpSpPr>
            <a:xfrm>
              <a:off x="4638198" y="989838"/>
              <a:ext cx="7145383" cy="2883862"/>
              <a:chOff x="0" y="711780"/>
              <a:chExt cx="9454516" cy="3861212"/>
            </a:xfrm>
          </p:grpSpPr>
          <p:sp>
            <p:nvSpPr>
              <p:cNvPr id="14" name="Freeform 3">
                <a:extLst>
                  <a:ext uri="{FF2B5EF4-FFF2-40B4-BE49-F238E27FC236}">
                    <a16:creationId xmlns="" xmlns:a16="http://schemas.microsoft.com/office/drawing/2014/main" id="{547B0F60-5561-C3A0-FD76-93F34619DB17}"/>
                  </a:ext>
                </a:extLst>
              </p:cNvPr>
              <p:cNvSpPr/>
              <p:nvPr/>
            </p:nvSpPr>
            <p:spPr>
              <a:xfrm>
                <a:off x="0" y="711780"/>
                <a:ext cx="9454516" cy="3861212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TextBox 8">
              <a:extLst>
                <a:ext uri="{FF2B5EF4-FFF2-40B4-BE49-F238E27FC236}">
                  <a16:creationId xmlns="" xmlns:a16="http://schemas.microsoft.com/office/drawing/2014/main" id="{83540733-2D67-F514-C0FE-5201E60D9A38}"/>
                </a:ext>
              </a:extLst>
            </p:cNvPr>
            <p:cNvSpPr txBox="1"/>
            <p:nvPr/>
          </p:nvSpPr>
          <p:spPr>
            <a:xfrm>
              <a:off x="4577089" y="1167043"/>
              <a:ext cx="7429784" cy="9706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endParaRPr lang="vi-VN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13518A1C-197C-92D5-D91A-B71589186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657600"/>
            <a:ext cx="4372987" cy="56769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4526280" y="1524000"/>
            <a:ext cx="13411199" cy="723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7200" b="1" dirty="0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Cơ </a:t>
            </a:r>
            <a:r>
              <a:rPr lang="vi-VN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quan sinh </a:t>
            </a:r>
            <a:r>
              <a:rPr lang="en-US" sz="7200" b="1" dirty="0" err="1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dụ</a:t>
            </a:r>
            <a:r>
              <a:rPr lang="vi-VN" sz="7200" b="1" dirty="0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c </a:t>
            </a:r>
            <a:r>
              <a:rPr lang="vi-VN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của con đực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tạo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ra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tinh</a:t>
            </a:r>
            <a:r>
              <a:rPr lang="en-US" sz="7200" b="1" dirty="0" smtClean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trùng</a:t>
            </a:r>
            <a:r>
              <a:rPr lang="en-US" sz="7200" b="1" dirty="0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. </a:t>
            </a:r>
            <a:r>
              <a:rPr lang="vi-VN" sz="7200" b="1" dirty="0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Cơ </a:t>
            </a:r>
            <a:r>
              <a:rPr lang="vi-VN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quan sinh dục của con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cái</a:t>
            </a:r>
            <a:r>
              <a:rPr lang="vi-VN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tạo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ra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trứng</a:t>
            </a:r>
            <a:r>
              <a:rPr lang="en-US" sz="7200" b="1" dirty="0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. </a:t>
            </a:r>
            <a:r>
              <a:rPr lang="en-US" sz="7200" b="1" dirty="0" err="1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Trứng</a:t>
            </a:r>
            <a:r>
              <a:rPr lang="en-US" sz="7200" b="1" dirty="0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kết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hợp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với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tinh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trùng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trong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quá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trình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thụ</a:t>
            </a:r>
            <a:r>
              <a:rPr lang="en-US" sz="7200" b="1" dirty="0" smtClean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tinh</a:t>
            </a:r>
            <a:r>
              <a:rPr lang="en-US" sz="7200" b="1" dirty="0" smtClean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tạo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thành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hợp</a:t>
            </a:r>
            <a:r>
              <a:rPr lang="en-US" sz="7200" b="1" dirty="0" smtClean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tử</a:t>
            </a:r>
            <a:r>
              <a:rPr lang="en-US" sz="7200" b="1" dirty="0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.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Hợp</a:t>
            </a:r>
            <a:r>
              <a:rPr lang="en-US" sz="7200" b="1" dirty="0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tử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phát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triển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thành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phôi</a:t>
            </a:r>
            <a:r>
              <a:rPr lang="en-US" sz="7200" b="1" dirty="0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.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Phôi</a:t>
            </a:r>
            <a:r>
              <a:rPr lang="en-US" sz="7200" b="1" dirty="0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phát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triển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thành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cơ</a:t>
            </a:r>
            <a:r>
              <a:rPr lang="en-US" sz="7200" b="1" dirty="0" smtClean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thể</a:t>
            </a:r>
            <a:r>
              <a:rPr lang="en-US" sz="7200" b="1" dirty="0" smtClean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mới</a:t>
            </a:r>
            <a:r>
              <a:rPr lang="en-US" sz="7200" b="1" dirty="0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.</a:t>
            </a:r>
            <a:endParaRPr lang="vi-VN" sz="7200" b="1" dirty="0">
              <a:solidFill>
                <a:schemeClr val="tx1"/>
              </a:solidFill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7340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5759548" y="-3124182"/>
            <a:ext cx="10532079" cy="8267682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13518A1C-197C-92D5-D91A-B71589186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62800" y="1699260"/>
            <a:ext cx="4372987" cy="56769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9791198"/>
              </p:ext>
            </p:extLst>
          </p:nvPr>
        </p:nvGraphicFramePr>
        <p:xfrm>
          <a:off x="5450205" y="5753100"/>
          <a:ext cx="1704975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Packager Shell Object" showAsIcon="1" r:id="rId7" imgW="1704240" imgH="488520" progId="Package">
                  <p:embed/>
                </p:oleObj>
              </mc:Choice>
              <mc:Fallback>
                <p:oleObj name="Packager Shell Object" showAsIcon="1" r:id="rId7" imgW="1704240" imgH="48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50205" y="5753100"/>
                        <a:ext cx="1704975" cy="144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93054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13461"/>
          <a:stretch>
            <a:fillRect/>
          </a:stretch>
        </p:blipFill>
        <p:spPr>
          <a:xfrm>
            <a:off x="-40031" y="26670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81000" y="1432679"/>
            <a:ext cx="9582099" cy="5219020"/>
            <a:chOff x="0" y="-38100"/>
            <a:chExt cx="2383197" cy="1374557"/>
          </a:xfrm>
        </p:grpSpPr>
        <p:sp>
          <p:nvSpPr>
            <p:cNvPr id="4" name="Freeform 4"/>
            <p:cNvSpPr/>
            <p:nvPr/>
          </p:nvSpPr>
          <p:spPr>
            <a:xfrm>
              <a:off x="0" y="44417"/>
              <a:ext cx="2383197" cy="1292040"/>
            </a:xfrm>
            <a:custGeom>
              <a:avLst/>
              <a:gdLst/>
              <a:ahLst/>
              <a:cxnLst/>
              <a:rect l="l" t="t" r="r" b="b"/>
              <a:pathLst>
                <a:path w="2383197" h="1292040">
                  <a:moveTo>
                    <a:pt x="43635" y="0"/>
                  </a:moveTo>
                  <a:lnTo>
                    <a:pt x="2339562" y="0"/>
                  </a:lnTo>
                  <a:cubicBezTo>
                    <a:pt x="2351134" y="0"/>
                    <a:pt x="2362233" y="4597"/>
                    <a:pt x="2370416" y="12780"/>
                  </a:cubicBezTo>
                  <a:cubicBezTo>
                    <a:pt x="2378599" y="20963"/>
                    <a:pt x="2383197" y="32062"/>
                    <a:pt x="2383197" y="43635"/>
                  </a:cubicBezTo>
                  <a:lnTo>
                    <a:pt x="2383197" y="1248405"/>
                  </a:lnTo>
                  <a:cubicBezTo>
                    <a:pt x="2383197" y="1259978"/>
                    <a:pt x="2378599" y="1271076"/>
                    <a:pt x="2370416" y="1279259"/>
                  </a:cubicBezTo>
                  <a:cubicBezTo>
                    <a:pt x="2362233" y="1287443"/>
                    <a:pt x="2351134" y="1292040"/>
                    <a:pt x="2339562" y="1292040"/>
                  </a:cubicBezTo>
                  <a:lnTo>
                    <a:pt x="43635" y="1292040"/>
                  </a:lnTo>
                  <a:cubicBezTo>
                    <a:pt x="32062" y="1292040"/>
                    <a:pt x="20963" y="1287443"/>
                    <a:pt x="12780" y="1279259"/>
                  </a:cubicBezTo>
                  <a:cubicBezTo>
                    <a:pt x="4597" y="1271076"/>
                    <a:pt x="0" y="1259978"/>
                    <a:pt x="0" y="1248405"/>
                  </a:cubicBezTo>
                  <a:lnTo>
                    <a:pt x="0" y="43635"/>
                  </a:lnTo>
                  <a:cubicBezTo>
                    <a:pt x="0" y="32062"/>
                    <a:pt x="4597" y="20963"/>
                    <a:pt x="12780" y="12780"/>
                  </a:cubicBezTo>
                  <a:cubicBezTo>
                    <a:pt x="20963" y="4597"/>
                    <a:pt x="32062" y="0"/>
                    <a:pt x="43635" y="0"/>
                  </a:cubicBezTo>
                  <a:close/>
                </a:path>
              </a:pathLst>
            </a:custGeom>
            <a:solidFill>
              <a:srgbClr val="C0E4B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9596903" y="3016397"/>
            <a:ext cx="8044928" cy="727060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38149" y="2447448"/>
            <a:ext cx="90678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loài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438400" y="38100"/>
            <a:ext cx="3676650" cy="182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5E</a:t>
            </a:r>
          </a:p>
          <a:p>
            <a:pPr algn="ctr"/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79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48400" y="1009659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92062" y="533418"/>
            <a:ext cx="11201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/>
              <a:t>SƠ ĐỒ QUÁ TRÌNH THỤ TINH</a:t>
            </a:r>
            <a:endParaRPr lang="en-US" sz="6600" b="1" dirty="0"/>
          </a:p>
        </p:txBody>
      </p:sp>
      <p:sp>
        <p:nvSpPr>
          <p:cNvPr id="8" name="Rectangle 7"/>
          <p:cNvSpPr/>
          <p:nvPr/>
        </p:nvSpPr>
        <p:spPr>
          <a:xfrm>
            <a:off x="1143000" y="3017520"/>
            <a:ext cx="27432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/>
          </a:p>
        </p:txBody>
      </p:sp>
      <p:sp>
        <p:nvSpPr>
          <p:cNvPr id="9" name="Rectangle 8"/>
          <p:cNvSpPr/>
          <p:nvPr/>
        </p:nvSpPr>
        <p:spPr>
          <a:xfrm>
            <a:off x="4642991" y="3017520"/>
            <a:ext cx="27432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514600" y="3931920"/>
            <a:ext cx="0" cy="6781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2"/>
          </p:cNvCxnSpPr>
          <p:nvPr/>
        </p:nvCxnSpPr>
        <p:spPr>
          <a:xfrm>
            <a:off x="6014591" y="3931920"/>
            <a:ext cx="0" cy="6781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021080" y="4747260"/>
            <a:ext cx="27432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/>
          </a:p>
        </p:txBody>
      </p:sp>
      <p:sp>
        <p:nvSpPr>
          <p:cNvPr id="17" name="Rectangle 16"/>
          <p:cNvSpPr/>
          <p:nvPr/>
        </p:nvSpPr>
        <p:spPr>
          <a:xfrm>
            <a:off x="4592062" y="4777205"/>
            <a:ext cx="27432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764280" y="4686300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+</a:t>
            </a:r>
            <a:endParaRPr lang="en-US" sz="5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620001" y="4809530"/>
            <a:ext cx="533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8305800" y="4777205"/>
            <a:ext cx="25146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>
            <a:stCxn id="20" idx="6"/>
          </p:cNvCxnSpPr>
          <p:nvPr/>
        </p:nvCxnSpPr>
        <p:spPr>
          <a:xfrm>
            <a:off x="10820400" y="5234405"/>
            <a:ext cx="609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11483340" y="4791135"/>
            <a:ext cx="248793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>
            <a:stCxn id="23" idx="6"/>
          </p:cNvCxnSpPr>
          <p:nvPr/>
        </p:nvCxnSpPr>
        <p:spPr>
          <a:xfrm>
            <a:off x="13971270" y="5248335"/>
            <a:ext cx="506730" cy="546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14706600" y="4845785"/>
            <a:ext cx="3200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-2895600" y="266700"/>
            <a:ext cx="3676650" cy="182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5E</a:t>
            </a:r>
          </a:p>
          <a:p>
            <a:pPr algn="ctr"/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7434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5759548" y="-3124182"/>
            <a:ext cx="10532079" cy="8267682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="" xmlns:a16="http://schemas.microsoft.com/office/drawing/2014/main" id="{E5CDAE0E-B099-0EDE-A121-03FD96CDBA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6650714"/>
              </p:ext>
            </p:extLst>
          </p:nvPr>
        </p:nvGraphicFramePr>
        <p:xfrm>
          <a:off x="-990600" y="1564640"/>
          <a:ext cx="20955000" cy="873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" name="Bitmap Image" r:id="rId5" imgW="12553920" imgH="3486240" progId="Paint.Picture">
                  <p:embed/>
                </p:oleObj>
              </mc:Choice>
              <mc:Fallback>
                <p:oleObj name="Bitmap Image" r:id="rId5" imgW="12553920" imgH="348624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90600" y="1564640"/>
                        <a:ext cx="20955000" cy="8737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97655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759548" y="-3124182"/>
            <a:ext cx="10532079" cy="826768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1A36DCB-516D-B318-0F6D-4588BDE6C86A}"/>
              </a:ext>
            </a:extLst>
          </p:cNvPr>
          <p:cNvGrpSpPr/>
          <p:nvPr/>
        </p:nvGrpSpPr>
        <p:grpSpPr>
          <a:xfrm>
            <a:off x="4772532" y="2095500"/>
            <a:ext cx="12677267" cy="2743200"/>
            <a:chOff x="4577089" y="989838"/>
            <a:chExt cx="7429784" cy="2883862"/>
          </a:xfrm>
        </p:grpSpPr>
        <p:grpSp>
          <p:nvGrpSpPr>
            <p:cNvPr id="6" name="Group 2">
              <a:extLst>
                <a:ext uri="{FF2B5EF4-FFF2-40B4-BE49-F238E27FC236}">
                  <a16:creationId xmlns="" xmlns:a16="http://schemas.microsoft.com/office/drawing/2014/main" id="{D4E6D960-76D6-661C-5CFD-C5E06791CA27}"/>
                </a:ext>
              </a:extLst>
            </p:cNvPr>
            <p:cNvGrpSpPr/>
            <p:nvPr/>
          </p:nvGrpSpPr>
          <p:grpSpPr>
            <a:xfrm>
              <a:off x="4638198" y="989838"/>
              <a:ext cx="7145383" cy="2883862"/>
              <a:chOff x="0" y="711780"/>
              <a:chExt cx="9454516" cy="3861212"/>
            </a:xfrm>
          </p:grpSpPr>
          <p:sp>
            <p:nvSpPr>
              <p:cNvPr id="14" name="Freeform 3">
                <a:extLst>
                  <a:ext uri="{FF2B5EF4-FFF2-40B4-BE49-F238E27FC236}">
                    <a16:creationId xmlns="" xmlns:a16="http://schemas.microsoft.com/office/drawing/2014/main" id="{547B0F60-5561-C3A0-FD76-93F34619DB17}"/>
                  </a:ext>
                </a:extLst>
              </p:cNvPr>
              <p:cNvSpPr/>
              <p:nvPr/>
            </p:nvSpPr>
            <p:spPr>
              <a:xfrm>
                <a:off x="0" y="711780"/>
                <a:ext cx="9454516" cy="3861212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TextBox 8">
              <a:extLst>
                <a:ext uri="{FF2B5EF4-FFF2-40B4-BE49-F238E27FC236}">
                  <a16:creationId xmlns="" xmlns:a16="http://schemas.microsoft.com/office/drawing/2014/main" id="{83540733-2D67-F514-C0FE-5201E60D9A38}"/>
                </a:ext>
              </a:extLst>
            </p:cNvPr>
            <p:cNvSpPr txBox="1"/>
            <p:nvPr/>
          </p:nvSpPr>
          <p:spPr>
            <a:xfrm>
              <a:off x="4577089" y="1167043"/>
              <a:ext cx="7429784" cy="9706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endParaRPr lang="vi-VN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13518A1C-197C-92D5-D91A-B71589186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657600"/>
            <a:ext cx="4372987" cy="56769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4372987" y="2095500"/>
            <a:ext cx="13411199" cy="73542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7200" b="1" dirty="0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Cơ </a:t>
            </a:r>
            <a:r>
              <a:rPr lang="vi-VN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quan sinh </a:t>
            </a:r>
            <a:r>
              <a:rPr lang="en-US" sz="7200" b="1" dirty="0" err="1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dụ</a:t>
            </a:r>
            <a:r>
              <a:rPr lang="vi-VN" sz="7200" b="1" dirty="0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c </a:t>
            </a:r>
            <a:r>
              <a:rPr lang="vi-VN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của con đực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tạo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ra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tinh</a:t>
            </a:r>
            <a:r>
              <a:rPr lang="en-US" sz="7200" b="1" dirty="0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trùng</a:t>
            </a:r>
            <a:r>
              <a:rPr lang="en-US" sz="7200" b="1" dirty="0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. </a:t>
            </a:r>
            <a:r>
              <a:rPr lang="vi-VN" sz="7200" b="1" dirty="0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Cơ </a:t>
            </a:r>
            <a:r>
              <a:rPr lang="vi-VN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quan sinh dục của con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cái</a:t>
            </a:r>
            <a:r>
              <a:rPr lang="vi-VN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tạo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ra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trứng</a:t>
            </a:r>
            <a:r>
              <a:rPr lang="en-US" sz="7200" b="1" dirty="0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. </a:t>
            </a:r>
            <a:r>
              <a:rPr lang="en-US" sz="7200" b="1" dirty="0" err="1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Trứng</a:t>
            </a:r>
            <a:r>
              <a:rPr lang="en-US" sz="7200" b="1" dirty="0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kết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hợp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với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tinh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trùng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trong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quá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trình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thụ</a:t>
            </a:r>
            <a:r>
              <a:rPr lang="en-US" sz="7200" b="1" dirty="0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tinh</a:t>
            </a:r>
            <a:r>
              <a:rPr lang="en-US" sz="7200" b="1" dirty="0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tạo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thành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hợp</a:t>
            </a:r>
            <a:r>
              <a:rPr lang="en-US" sz="7200" b="1" dirty="0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tử</a:t>
            </a:r>
            <a:r>
              <a:rPr lang="en-US" sz="7200" b="1" dirty="0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.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Hợp</a:t>
            </a:r>
            <a:r>
              <a:rPr lang="en-US" sz="7200" b="1" dirty="0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tử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phát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triển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thành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phôi</a:t>
            </a:r>
            <a:r>
              <a:rPr lang="en-US" sz="7200" b="1" dirty="0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.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Phôi</a:t>
            </a:r>
            <a:r>
              <a:rPr lang="en-US" sz="7200" b="1" dirty="0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phát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triển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thành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cơ</a:t>
            </a:r>
            <a:r>
              <a:rPr lang="en-US" sz="7200" b="1" dirty="0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thể</a:t>
            </a:r>
            <a:r>
              <a:rPr lang="en-US" sz="7200" b="1" dirty="0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mới</a:t>
            </a:r>
            <a:r>
              <a:rPr lang="en-US" sz="7200" b="1" dirty="0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.</a:t>
            </a:r>
            <a:endParaRPr lang="vi-VN" sz="7200" b="1" dirty="0">
              <a:solidFill>
                <a:schemeClr val="tx1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50610" y="32802"/>
            <a:ext cx="131335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- </a:t>
            </a:r>
            <a:r>
              <a:rPr lang="en-US" sz="6600" b="1" dirty="0" err="1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Động</a:t>
            </a:r>
            <a:r>
              <a:rPr lang="en-US" sz="6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vật</a:t>
            </a:r>
            <a:r>
              <a:rPr lang="en-US" sz="6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sinh</a:t>
            </a:r>
            <a:r>
              <a:rPr lang="en-US" sz="6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sản</a:t>
            </a:r>
            <a:r>
              <a:rPr lang="en-US" sz="6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bằng</a:t>
            </a:r>
            <a:r>
              <a:rPr lang="en-US" sz="6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6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thức</a:t>
            </a:r>
            <a:r>
              <a:rPr lang="en-US" sz="6600" b="1" dirty="0" smtClean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đẻ</a:t>
            </a:r>
            <a:r>
              <a:rPr lang="en-US" sz="6600" b="1" dirty="0" smtClean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con </a:t>
            </a:r>
            <a:r>
              <a:rPr lang="en-US" sz="6600" b="1" dirty="0" err="1" smtClean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hoặc</a:t>
            </a:r>
            <a:r>
              <a:rPr lang="en-US" sz="6600" b="1" dirty="0" smtClean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đẻ</a:t>
            </a:r>
            <a:r>
              <a:rPr lang="en-US" sz="6600" b="1" dirty="0" smtClean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trứng</a:t>
            </a:r>
            <a:r>
              <a:rPr lang="en-US" sz="6600" b="1" dirty="0" smtClean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endParaRPr lang="en-US" sz="6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4945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98593">
            <a:off x="11399901" y="6123576"/>
            <a:ext cx="10532079" cy="8267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759548" y="-3124182"/>
            <a:ext cx="10532079" cy="826768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38200" y="3320494"/>
            <a:ext cx="15925800" cy="3423206"/>
            <a:chOff x="0" y="0"/>
            <a:chExt cx="2031273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31273" cy="812800"/>
            </a:xfrm>
            <a:custGeom>
              <a:avLst/>
              <a:gdLst/>
              <a:ahLst/>
              <a:cxnLst/>
              <a:rect l="l" t="t" r="r" b="b"/>
              <a:pathLst>
                <a:path w="2031273" h="812800">
                  <a:moveTo>
                    <a:pt x="62237" y="0"/>
                  </a:moveTo>
                  <a:lnTo>
                    <a:pt x="1969036" y="0"/>
                  </a:lnTo>
                  <a:cubicBezTo>
                    <a:pt x="2003409" y="0"/>
                    <a:pt x="2031273" y="27864"/>
                    <a:pt x="2031273" y="62237"/>
                  </a:cubicBezTo>
                  <a:lnTo>
                    <a:pt x="2031273" y="750563"/>
                  </a:lnTo>
                  <a:cubicBezTo>
                    <a:pt x="2031273" y="767070"/>
                    <a:pt x="2024716" y="782900"/>
                    <a:pt x="2013044" y="794571"/>
                  </a:cubicBezTo>
                  <a:cubicBezTo>
                    <a:pt x="2001372" y="806243"/>
                    <a:pt x="1985542" y="812800"/>
                    <a:pt x="1969036" y="812800"/>
                  </a:cubicBezTo>
                  <a:lnTo>
                    <a:pt x="62237" y="812800"/>
                  </a:lnTo>
                  <a:cubicBezTo>
                    <a:pt x="45730" y="812800"/>
                    <a:pt x="29900" y="806243"/>
                    <a:pt x="18229" y="794571"/>
                  </a:cubicBezTo>
                  <a:cubicBezTo>
                    <a:pt x="6557" y="782900"/>
                    <a:pt x="0" y="767070"/>
                    <a:pt x="0" y="750563"/>
                  </a:cubicBezTo>
                  <a:lnTo>
                    <a:pt x="0" y="62237"/>
                  </a:lnTo>
                  <a:cubicBezTo>
                    <a:pt x="0" y="45730"/>
                    <a:pt x="6557" y="29900"/>
                    <a:pt x="18229" y="18229"/>
                  </a:cubicBezTo>
                  <a:cubicBezTo>
                    <a:pt x="29900" y="6557"/>
                    <a:pt x="45730" y="0"/>
                    <a:pt x="62237" y="0"/>
                  </a:cubicBezTo>
                  <a:close/>
                </a:path>
              </a:pathLst>
            </a:custGeom>
            <a:solidFill>
              <a:srgbClr val="5D85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38096">
            <a:off x="14464554" y="5311046"/>
            <a:ext cx="1220777" cy="206593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10786" y="4686300"/>
            <a:ext cx="1780509" cy="20574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362200" y="3238500"/>
            <a:ext cx="13998940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Sinh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đẻ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trứng</a:t>
            </a:r>
            <a:endParaRPr kumimoji="0" lang="en-US" sz="34400" b="0" i="0" u="none" strike="noStrike" kern="1200" cap="none" spc="0" normalizeH="0" baseline="0" noProof="0" dirty="0">
              <a:ln>
                <a:noFill/>
              </a:ln>
              <a:solidFill>
                <a:srgbClr val="FAFFE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40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480A4DD-B178-4ADC-A8DC-758968609E41}"/>
              </a:ext>
            </a:extLst>
          </p:cNvPr>
          <p:cNvGrpSpPr/>
          <p:nvPr/>
        </p:nvGrpSpPr>
        <p:grpSpPr>
          <a:xfrm>
            <a:off x="2215130" y="217759"/>
            <a:ext cx="14396470" cy="2460995"/>
            <a:chOff x="940903" y="371060"/>
            <a:chExt cx="10515600" cy="13716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B9561A9B-FE16-4406-8338-1558591C9832}"/>
                </a:ext>
              </a:extLst>
            </p:cNvPr>
            <p:cNvSpPr/>
            <p:nvPr/>
          </p:nvSpPr>
          <p:spPr>
            <a:xfrm>
              <a:off x="940903" y="371060"/>
              <a:ext cx="10515600" cy="1371600"/>
            </a:xfrm>
            <a:prstGeom prst="roundRect">
              <a:avLst/>
            </a:prstGeom>
            <a:pattFill prst="ltUpDiag">
              <a:fgClr>
                <a:srgbClr val="CBDC2B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FFE5B7D8-68CE-43E4-9B59-7D20A9BC10D2}"/>
                </a:ext>
              </a:extLst>
            </p:cNvPr>
            <p:cNvSpPr/>
            <p:nvPr/>
          </p:nvSpPr>
          <p:spPr>
            <a:xfrm>
              <a:off x="1022792" y="477274"/>
              <a:ext cx="10332720" cy="1188720"/>
            </a:xfrm>
            <a:prstGeom prst="roundRect">
              <a:avLst/>
            </a:prstGeom>
            <a:solidFill>
              <a:srgbClr val="DBE7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5B35285-918D-4BFA-8405-F28F943D73E0}"/>
              </a:ext>
            </a:extLst>
          </p:cNvPr>
          <p:cNvSpPr txBox="1"/>
          <p:nvPr/>
        </p:nvSpPr>
        <p:spPr>
          <a:xfrm>
            <a:off x="2297599" y="717354"/>
            <a:ext cx="14009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 vào hình và nói về sự sinh sản của động vật ở hình 2 và hình 3.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FE50966-C9DD-7E18-F06C-8DA1C88CE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3009899"/>
            <a:ext cx="11506200" cy="671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4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94AD24A-BB40-E874-922C-C7175E219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287" y="1028700"/>
            <a:ext cx="14616113" cy="83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3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bryonic development of the chicken">
            <a:hlinkClick r:id="" action="ppaction://media"/>
            <a:extLst>
              <a:ext uri="{FF2B5EF4-FFF2-40B4-BE49-F238E27FC236}">
                <a16:creationId xmlns="" xmlns:a16="http://schemas.microsoft.com/office/drawing/2014/main" id="{68B36739-00E2-4CA1-82A1-A4DADF1E44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2424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480A4DD-B178-4ADC-A8DC-758968609E41}"/>
              </a:ext>
            </a:extLst>
          </p:cNvPr>
          <p:cNvGrpSpPr/>
          <p:nvPr/>
        </p:nvGrpSpPr>
        <p:grpSpPr>
          <a:xfrm>
            <a:off x="2215130" y="217759"/>
            <a:ext cx="14396470" cy="2460995"/>
            <a:chOff x="940903" y="371060"/>
            <a:chExt cx="10515600" cy="13716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B9561A9B-FE16-4406-8338-1558591C9832}"/>
                </a:ext>
              </a:extLst>
            </p:cNvPr>
            <p:cNvSpPr/>
            <p:nvPr/>
          </p:nvSpPr>
          <p:spPr>
            <a:xfrm>
              <a:off x="940903" y="371060"/>
              <a:ext cx="10515600" cy="1371600"/>
            </a:xfrm>
            <a:prstGeom prst="roundRect">
              <a:avLst/>
            </a:prstGeom>
            <a:pattFill prst="ltUpDiag">
              <a:fgClr>
                <a:srgbClr val="CBDC2B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FFE5B7D8-68CE-43E4-9B59-7D20A9BC10D2}"/>
                </a:ext>
              </a:extLst>
            </p:cNvPr>
            <p:cNvSpPr/>
            <p:nvPr/>
          </p:nvSpPr>
          <p:spPr>
            <a:xfrm>
              <a:off x="1022792" y="477274"/>
              <a:ext cx="10332720" cy="1188720"/>
            </a:xfrm>
            <a:prstGeom prst="roundRect">
              <a:avLst/>
            </a:prstGeom>
            <a:solidFill>
              <a:srgbClr val="DBE7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5B35285-918D-4BFA-8405-F28F943D73E0}"/>
              </a:ext>
            </a:extLst>
          </p:cNvPr>
          <p:cNvSpPr txBox="1"/>
          <p:nvPr/>
        </p:nvSpPr>
        <p:spPr>
          <a:xfrm>
            <a:off x="2297599" y="717354"/>
            <a:ext cx="14009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giống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9D539613-BD68-D502-4774-BB189F120C0A}"/>
              </a:ext>
            </a:extLst>
          </p:cNvPr>
          <p:cNvGraphicFramePr>
            <a:graphicFrameLocks noGrp="1"/>
          </p:cNvGraphicFramePr>
          <p:nvPr/>
        </p:nvGraphicFramePr>
        <p:xfrm>
          <a:off x="1447800" y="2903060"/>
          <a:ext cx="16002000" cy="5593241"/>
        </p:xfrm>
        <a:graphic>
          <a:graphicData uri="http://schemas.openxmlformats.org/drawingml/2006/table">
            <a:tbl>
              <a:tblPr/>
              <a:tblGrid>
                <a:gridCol w="4419600">
                  <a:extLst>
                    <a:ext uri="{9D8B030D-6E8A-4147-A177-3AD203B41FA5}">
                      <a16:colId xmlns="" xmlns:a16="http://schemas.microsoft.com/office/drawing/2014/main" val="3797106710"/>
                    </a:ext>
                  </a:extLst>
                </a:gridCol>
                <a:gridCol w="4953000">
                  <a:extLst>
                    <a:ext uri="{9D8B030D-6E8A-4147-A177-3AD203B41FA5}">
                      <a16:colId xmlns="" xmlns:a16="http://schemas.microsoft.com/office/drawing/2014/main" val="1638735345"/>
                    </a:ext>
                  </a:extLst>
                </a:gridCol>
                <a:gridCol w="6629400">
                  <a:extLst>
                    <a:ext uri="{9D8B030D-6E8A-4147-A177-3AD203B41FA5}">
                      <a16:colId xmlns="" xmlns:a16="http://schemas.microsoft.com/office/drawing/2014/main" val="1057749581"/>
                    </a:ext>
                  </a:extLst>
                </a:gridCol>
              </a:tblGrid>
              <a:tr h="799034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Gà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43000930"/>
                  </a:ext>
                </a:extLst>
              </a:tr>
              <a:tr h="1598069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0840230"/>
                  </a:ext>
                </a:extLst>
              </a:tr>
              <a:tr h="3196138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5395697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A058EC3-FE10-431E-BED5-6580FB7AE816}"/>
              </a:ext>
            </a:extLst>
          </p:cNvPr>
          <p:cNvSpPr txBox="1"/>
          <p:nvPr/>
        </p:nvSpPr>
        <p:spPr>
          <a:xfrm>
            <a:off x="1752600" y="4000500"/>
            <a:ext cx="388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CA7B919-5A69-6586-BA23-4B8022CAF6F0}"/>
              </a:ext>
            </a:extLst>
          </p:cNvPr>
          <p:cNvSpPr txBox="1"/>
          <p:nvPr/>
        </p:nvSpPr>
        <p:spPr>
          <a:xfrm>
            <a:off x="5943600" y="3848100"/>
            <a:ext cx="48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Thụ tinh diễn ra bên ngoài cơ thể cá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EB59D59-8358-57D0-7A1B-ACD8B78E8B9F}"/>
              </a:ext>
            </a:extLst>
          </p:cNvPr>
          <p:cNvSpPr txBox="1"/>
          <p:nvPr/>
        </p:nvSpPr>
        <p:spPr>
          <a:xfrm>
            <a:off x="11049000" y="3771900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Thụ tinh diễn ra bên trong cơ thể gà mái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87E8720-ED6C-39D0-C552-92473B942EB6}"/>
              </a:ext>
            </a:extLst>
          </p:cNvPr>
          <p:cNvSpPr txBox="1"/>
          <p:nvPr/>
        </p:nvSpPr>
        <p:spPr>
          <a:xfrm>
            <a:off x="1828800" y="5600700"/>
            <a:ext cx="388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Quá trình tạo thành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FE1255C-77BA-EAD0-42DC-A2B53F399888}"/>
              </a:ext>
            </a:extLst>
          </p:cNvPr>
          <p:cNvSpPr txBox="1"/>
          <p:nvPr/>
        </p:nvSpPr>
        <p:spPr>
          <a:xfrm>
            <a:off x="6019800" y="5448300"/>
            <a:ext cx="464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 tử phát triển thành phôi → Cá bột → Cá con.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7D472F8-EEBF-D4D4-DBD0-BE28A6E650FD}"/>
              </a:ext>
            </a:extLst>
          </p:cNvPr>
          <p:cNvSpPr txBox="1"/>
          <p:nvPr/>
        </p:nvSpPr>
        <p:spPr>
          <a:xfrm>
            <a:off x="11201400" y="5372100"/>
            <a:ext cx="6019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 tử → Phôi → Gà mái đẻ trứng → Trứng đã thụ tinh → Gà mái ấp trứng → Trứng nở ra gà con.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42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9B2EE45-2F5A-65F4-C7A9-02B15F2D5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09900"/>
            <a:ext cx="17526000" cy="458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9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1273342"/>
            <a:ext cx="5829300" cy="92041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1FC625F-CD69-460E-E849-1834EBA975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88" y="2933700"/>
            <a:ext cx="10090677" cy="779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03922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3991" y="4761242"/>
            <a:ext cx="5964009" cy="552575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263770" y="6528816"/>
            <a:ext cx="18551771" cy="3758184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2527944" y="2122495"/>
            <a:ext cx="1575134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1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81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81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inh</a:t>
            </a:r>
            <a:r>
              <a:rPr lang="en-US" altLang="zh-CN" sz="81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81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altLang="zh-CN" sz="81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zh-CN" sz="81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zh-CN" sz="81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81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endParaRPr lang="zh-CN" altLang="en-US" sz="8100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2527945" y="3717460"/>
            <a:ext cx="15178166" cy="64832"/>
          </a:xfrm>
          <a:prstGeom prst="line">
            <a:avLst/>
          </a:prstGeom>
          <a:ln w="38100">
            <a:solidFill>
              <a:srgbClr val="CF73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-2895600" y="266700"/>
            <a:ext cx="3676650" cy="182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5E</a:t>
            </a:r>
          </a:p>
          <a:p>
            <a:pPr algn="ctr"/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60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-0.56719 0 " pathEditMode="relative" rAng="0" ptsTypes="AA">
                                      <p:cBhvr>
                                        <p:cTn id="16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59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0000" flipH="1">
            <a:off x="16237337" y="8521728"/>
            <a:ext cx="1670001" cy="164859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16365810" y="563316"/>
            <a:ext cx="1991154" cy="207679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00000">
            <a:off x="170426" y="2808599"/>
            <a:ext cx="1562946" cy="167000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960C96C5-2638-4BC5-99CB-EC858C8A9597}"/>
              </a:ext>
            </a:extLst>
          </p:cNvPr>
          <p:cNvGrpSpPr/>
          <p:nvPr/>
        </p:nvGrpSpPr>
        <p:grpSpPr>
          <a:xfrm>
            <a:off x="1219201" y="120315"/>
            <a:ext cx="15104048" cy="2279985"/>
            <a:chOff x="940903" y="299988"/>
            <a:chExt cx="10515600" cy="147119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99612734-B9CD-4674-9F1C-8330C466ED0B}"/>
                </a:ext>
              </a:extLst>
            </p:cNvPr>
            <p:cNvSpPr/>
            <p:nvPr/>
          </p:nvSpPr>
          <p:spPr>
            <a:xfrm>
              <a:off x="940903" y="299988"/>
              <a:ext cx="10515600" cy="1471192"/>
            </a:xfrm>
            <a:prstGeom prst="roundRect">
              <a:avLst/>
            </a:prstGeom>
            <a:pattFill prst="ltUpDiag">
              <a:fgClr>
                <a:srgbClr val="FF99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70A1F25D-C386-4D78-A2B3-262DA1C27440}"/>
                </a:ext>
              </a:extLst>
            </p:cNvPr>
            <p:cNvSpPr/>
            <p:nvPr/>
          </p:nvSpPr>
          <p:spPr>
            <a:xfrm>
              <a:off x="1022793" y="372783"/>
              <a:ext cx="10332720" cy="1325951"/>
            </a:xfrm>
            <a:prstGeom prst="round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E9EB369-99B5-440B-AF1D-53DD3C08859F}"/>
              </a:ext>
            </a:extLst>
          </p:cNvPr>
          <p:cNvSpPr txBox="1"/>
          <p:nvPr/>
        </p:nvSpPr>
        <p:spPr>
          <a:xfrm>
            <a:off x="1752600" y="419100"/>
            <a:ext cx="14103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số 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ững động vật đẻ trứng mà em biết, động vật nào thụ tinh trong, động vật nào thụ tinh ngoài?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24592686-5846-480B-AF6B-9952B788F3F3}"/>
              </a:ext>
            </a:extLst>
          </p:cNvPr>
          <p:cNvGraphicFramePr>
            <a:graphicFrameLocks noGrp="1"/>
          </p:cNvGraphicFramePr>
          <p:nvPr/>
        </p:nvGraphicFramePr>
        <p:xfrm>
          <a:off x="2066301" y="3643598"/>
          <a:ext cx="14074902" cy="6239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37451">
                  <a:extLst>
                    <a:ext uri="{9D8B030D-6E8A-4147-A177-3AD203B41FA5}">
                      <a16:colId xmlns="" xmlns:a16="http://schemas.microsoft.com/office/drawing/2014/main" val="1576467313"/>
                    </a:ext>
                  </a:extLst>
                </a:gridCol>
                <a:gridCol w="7037451">
                  <a:extLst>
                    <a:ext uri="{9D8B030D-6E8A-4147-A177-3AD203B41FA5}">
                      <a16:colId xmlns="" xmlns:a16="http://schemas.microsoft.com/office/drawing/2014/main" val="3319324491"/>
                    </a:ext>
                  </a:extLst>
                </a:gridCol>
              </a:tblGrid>
              <a:tr h="1364885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+mj-lt"/>
                        </a:rPr>
                        <a:t>Động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+mj-lt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+mj-lt"/>
                        </a:rPr>
                        <a:t>vật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+mj-lt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+mj-lt"/>
                        </a:rPr>
                        <a:t>thụ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+mj-lt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+mj-lt"/>
                        </a:rPr>
                        <a:t>tinh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+mj-lt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+mj-lt"/>
                        </a:rPr>
                        <a:t>trong</a:t>
                      </a:r>
                      <a:endParaRPr lang="en-US" sz="48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+mj-lt"/>
                        </a:rPr>
                        <a:t>Động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+mj-lt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+mj-lt"/>
                        </a:rPr>
                        <a:t>vật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+mj-lt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+mj-lt"/>
                        </a:rPr>
                        <a:t>thụ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+mj-lt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+mj-lt"/>
                        </a:rPr>
                        <a:t>tinh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+mj-lt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+mj-lt"/>
                        </a:rPr>
                        <a:t>ngoài</a:t>
                      </a:r>
                      <a:endParaRPr lang="en-US" sz="48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57522779"/>
                  </a:ext>
                </a:extLst>
              </a:tr>
              <a:tr h="4874229"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>
                    <a:lnL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>
                    <a:lnL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4600106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BFDBDB9-234D-8DE4-6A14-104A08D95505}"/>
              </a:ext>
            </a:extLst>
          </p:cNvPr>
          <p:cNvSpPr txBox="1"/>
          <p:nvPr/>
        </p:nvSpPr>
        <p:spPr>
          <a:xfrm>
            <a:off x="2590800" y="5753100"/>
            <a:ext cx="5867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Khỉ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rùa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mèo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bướm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33CF34D-BC8B-B849-B2FD-DD5C312ADE82}"/>
              </a:ext>
            </a:extLst>
          </p:cNvPr>
          <p:cNvSpPr txBox="1"/>
          <p:nvPr/>
        </p:nvSpPr>
        <p:spPr>
          <a:xfrm>
            <a:off x="9525000" y="5905500"/>
            <a:ext cx="6248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Ếch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60" name="TextBox1" r:id="rId2" imgW="6756480" imgH="4597560"/>
        </mc:Choice>
        <mc:Fallback>
          <p:control name="TextBox1" r:id="rId2" imgW="6756480" imgH="459756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46300" y="5167313"/>
                  <a:ext cx="6756400" cy="45958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61" name="TextBox2" r:id="rId3" imgW="6756480" imgH="4597560"/>
        </mc:Choice>
        <mc:Fallback>
          <p:control name="TextBox2" r:id="rId3" imgW="6756480" imgH="459756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232900" y="5167313"/>
                  <a:ext cx="6756400" cy="45958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81451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66" y="1"/>
            <a:ext cx="18296930" cy="1028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CF8"/>
              </a:clrFrom>
              <a:clrTo>
                <a:srgbClr val="FFFC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29800" y="2476500"/>
            <a:ext cx="7467600" cy="6516313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5333999" y="419100"/>
            <a:ext cx="7162801" cy="3124200"/>
          </a:xfrm>
          <a:prstGeom prst="cloudCallout">
            <a:avLst>
              <a:gd name="adj1" fmla="val 33656"/>
              <a:gd name="adj2" fmla="val 5787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?</a:t>
            </a:r>
          </a:p>
        </p:txBody>
      </p:sp>
    </p:spTree>
    <p:extLst>
      <p:ext uri="{BB962C8B-B14F-4D97-AF65-F5344CB8AC3E}">
        <p14:creationId xmlns:p14="http://schemas.microsoft.com/office/powerpoint/2010/main" val="1518430873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79098" y="2022346"/>
            <a:ext cx="3372618" cy="769795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4391984" y="4718302"/>
            <a:ext cx="3456432" cy="447807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7592369" y="4740115"/>
            <a:ext cx="2962656" cy="44780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10698480" y="4718303"/>
            <a:ext cx="4440234" cy="44780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0929" y="3812406"/>
            <a:ext cx="3410727" cy="550670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137160" y="6528816"/>
            <a:ext cx="18425160" cy="3758184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 rot="1440122">
            <a:off x="1792685" y="4402008"/>
            <a:ext cx="3836367" cy="488289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3818905" y="2078391"/>
            <a:ext cx="2304288" cy="246325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14661641" y="44001"/>
            <a:ext cx="4097411" cy="134495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13707981" y="-358663"/>
            <a:ext cx="4862034" cy="158592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74248" y="479123"/>
            <a:ext cx="3048695" cy="10860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2F18672-3362-C21F-4A94-83A89B7B69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71800" y="2628900"/>
            <a:ext cx="1142772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7466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5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480A4DD-B178-4ADC-A8DC-758968609E41}"/>
              </a:ext>
            </a:extLst>
          </p:cNvPr>
          <p:cNvGrpSpPr/>
          <p:nvPr/>
        </p:nvGrpSpPr>
        <p:grpSpPr>
          <a:xfrm>
            <a:off x="2215130" y="217759"/>
            <a:ext cx="14396470" cy="2460995"/>
            <a:chOff x="940903" y="371060"/>
            <a:chExt cx="10515600" cy="13716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B9561A9B-FE16-4406-8338-1558591C9832}"/>
                </a:ext>
              </a:extLst>
            </p:cNvPr>
            <p:cNvSpPr/>
            <p:nvPr/>
          </p:nvSpPr>
          <p:spPr>
            <a:xfrm>
              <a:off x="940903" y="371060"/>
              <a:ext cx="10515600" cy="1371600"/>
            </a:xfrm>
            <a:prstGeom prst="roundRect">
              <a:avLst/>
            </a:prstGeom>
            <a:pattFill prst="ltUpDiag">
              <a:fgClr>
                <a:srgbClr val="CBDC2B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FFE5B7D8-68CE-43E4-9B59-7D20A9BC10D2}"/>
                </a:ext>
              </a:extLst>
            </p:cNvPr>
            <p:cNvSpPr/>
            <p:nvPr/>
          </p:nvSpPr>
          <p:spPr>
            <a:xfrm>
              <a:off x="1022792" y="477274"/>
              <a:ext cx="10332720" cy="1188720"/>
            </a:xfrm>
            <a:prstGeom prst="roundRect">
              <a:avLst/>
            </a:prstGeom>
            <a:solidFill>
              <a:srgbClr val="DBE7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5B35285-918D-4BFA-8405-F28F943D73E0}"/>
              </a:ext>
            </a:extLst>
          </p:cNvPr>
          <p:cNvSpPr txBox="1"/>
          <p:nvPr/>
        </p:nvSpPr>
        <p:spPr>
          <a:xfrm>
            <a:off x="2297599" y="717354"/>
            <a:ext cx="143140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Nói tên những động vật trong hình 1. Động vật nào đẻ trứng, động vật nào đẻ con?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06A093E-DA02-0064-A40C-C823E6D5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009899"/>
            <a:ext cx="11582400" cy="6934685"/>
          </a:xfrm>
          <a:prstGeom prst="rect">
            <a:avLst/>
          </a:prstGeom>
        </p:spPr>
      </p:pic>
      <p:sp>
        <p:nvSpPr>
          <p:cNvPr id="2" name="Rounded Rectangle 16">
            <a:extLst>
              <a:ext uri="{FF2B5EF4-FFF2-40B4-BE49-F238E27FC236}">
                <a16:creationId xmlns="" xmlns:a16="http://schemas.microsoft.com/office/drawing/2014/main" id="{D1F2D6F2-8EBF-25B0-D249-8BBA424E61A9}"/>
              </a:ext>
            </a:extLst>
          </p:cNvPr>
          <p:cNvSpPr/>
          <p:nvPr/>
        </p:nvSpPr>
        <p:spPr>
          <a:xfrm>
            <a:off x="1371600" y="5295900"/>
            <a:ext cx="2438400" cy="1143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7" name="Rounded Rectangle 16">
            <a:extLst>
              <a:ext uri="{FF2B5EF4-FFF2-40B4-BE49-F238E27FC236}">
                <a16:creationId xmlns="" xmlns:a16="http://schemas.microsoft.com/office/drawing/2014/main" id="{D8E6E443-9846-A6F0-AFE0-823DB53C5BBB}"/>
              </a:ext>
            </a:extLst>
          </p:cNvPr>
          <p:cNvSpPr/>
          <p:nvPr/>
        </p:nvSpPr>
        <p:spPr>
          <a:xfrm>
            <a:off x="7772400" y="2552700"/>
            <a:ext cx="2743200" cy="1143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trứng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16">
            <a:extLst>
              <a:ext uri="{FF2B5EF4-FFF2-40B4-BE49-F238E27FC236}">
                <a16:creationId xmlns="" xmlns:a16="http://schemas.microsoft.com/office/drawing/2014/main" id="{F824CE06-A12F-FAAB-66C6-2EDCBE530110}"/>
              </a:ext>
            </a:extLst>
          </p:cNvPr>
          <p:cNvSpPr/>
          <p:nvPr/>
        </p:nvSpPr>
        <p:spPr>
          <a:xfrm>
            <a:off x="14401800" y="5295900"/>
            <a:ext cx="2743200" cy="1143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10" name="Rounded Rectangle 16">
            <a:extLst>
              <a:ext uri="{FF2B5EF4-FFF2-40B4-BE49-F238E27FC236}">
                <a16:creationId xmlns="" xmlns:a16="http://schemas.microsoft.com/office/drawing/2014/main" id="{26CE4470-FA7E-7F13-92F7-8BE2AE8F728E}"/>
              </a:ext>
            </a:extLst>
          </p:cNvPr>
          <p:cNvSpPr/>
          <p:nvPr/>
        </p:nvSpPr>
        <p:spPr>
          <a:xfrm>
            <a:off x="914400" y="8648700"/>
            <a:ext cx="2743200" cy="1143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trứng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6">
            <a:extLst>
              <a:ext uri="{FF2B5EF4-FFF2-40B4-BE49-F238E27FC236}">
                <a16:creationId xmlns="" xmlns:a16="http://schemas.microsoft.com/office/drawing/2014/main" id="{46E06EA8-CE19-B595-1E24-2FF432408071}"/>
              </a:ext>
            </a:extLst>
          </p:cNvPr>
          <p:cNvSpPr/>
          <p:nvPr/>
        </p:nvSpPr>
        <p:spPr>
          <a:xfrm>
            <a:off x="8077200" y="8953500"/>
            <a:ext cx="2743200" cy="1143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12" name="Rounded Rectangle 16">
            <a:extLst>
              <a:ext uri="{FF2B5EF4-FFF2-40B4-BE49-F238E27FC236}">
                <a16:creationId xmlns="" xmlns:a16="http://schemas.microsoft.com/office/drawing/2014/main" id="{E970F613-8AF9-C7EA-5368-8581ACDEBCDE}"/>
              </a:ext>
            </a:extLst>
          </p:cNvPr>
          <p:cNvSpPr/>
          <p:nvPr/>
        </p:nvSpPr>
        <p:spPr>
          <a:xfrm>
            <a:off x="14859000" y="8267700"/>
            <a:ext cx="2743200" cy="1143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trứng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2895600" y="0"/>
            <a:ext cx="3676650" cy="2287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5E</a:t>
            </a:r>
          </a:p>
          <a:p>
            <a:pPr algn="ctr"/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19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98593">
            <a:off x="11399901" y="6123576"/>
            <a:ext cx="10532079" cy="8267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759548" y="-3124182"/>
            <a:ext cx="10532079" cy="826768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38200" y="3320494"/>
            <a:ext cx="7924800" cy="4414530"/>
            <a:chOff x="0" y="0"/>
            <a:chExt cx="2031273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31273" cy="812800"/>
            </a:xfrm>
            <a:custGeom>
              <a:avLst/>
              <a:gdLst/>
              <a:ahLst/>
              <a:cxnLst/>
              <a:rect l="l" t="t" r="r" b="b"/>
              <a:pathLst>
                <a:path w="2031273" h="812800">
                  <a:moveTo>
                    <a:pt x="62237" y="0"/>
                  </a:moveTo>
                  <a:lnTo>
                    <a:pt x="1969036" y="0"/>
                  </a:lnTo>
                  <a:cubicBezTo>
                    <a:pt x="2003409" y="0"/>
                    <a:pt x="2031273" y="27864"/>
                    <a:pt x="2031273" y="62237"/>
                  </a:cubicBezTo>
                  <a:lnTo>
                    <a:pt x="2031273" y="750563"/>
                  </a:lnTo>
                  <a:cubicBezTo>
                    <a:pt x="2031273" y="767070"/>
                    <a:pt x="2024716" y="782900"/>
                    <a:pt x="2013044" y="794571"/>
                  </a:cubicBezTo>
                  <a:cubicBezTo>
                    <a:pt x="2001372" y="806243"/>
                    <a:pt x="1985542" y="812800"/>
                    <a:pt x="1969036" y="812800"/>
                  </a:cubicBezTo>
                  <a:lnTo>
                    <a:pt x="62237" y="812800"/>
                  </a:lnTo>
                  <a:cubicBezTo>
                    <a:pt x="45730" y="812800"/>
                    <a:pt x="29900" y="806243"/>
                    <a:pt x="18229" y="794571"/>
                  </a:cubicBezTo>
                  <a:cubicBezTo>
                    <a:pt x="6557" y="782900"/>
                    <a:pt x="0" y="767070"/>
                    <a:pt x="0" y="750563"/>
                  </a:cubicBezTo>
                  <a:lnTo>
                    <a:pt x="0" y="62237"/>
                  </a:lnTo>
                  <a:cubicBezTo>
                    <a:pt x="0" y="45730"/>
                    <a:pt x="6557" y="29900"/>
                    <a:pt x="18229" y="18229"/>
                  </a:cubicBezTo>
                  <a:cubicBezTo>
                    <a:pt x="29900" y="6557"/>
                    <a:pt x="45730" y="0"/>
                    <a:pt x="62237" y="0"/>
                  </a:cubicBezTo>
                  <a:close/>
                </a:path>
              </a:pathLst>
            </a:custGeom>
            <a:solidFill>
              <a:srgbClr val="5D85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38096">
            <a:off x="7329650" y="6244345"/>
            <a:ext cx="1220777" cy="206593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96479" y="405416"/>
            <a:ext cx="2192094" cy="253299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219201" y="4084666"/>
            <a:ext cx="7086600" cy="300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779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65" b="0" i="0" u="none" strike="noStrike" kern="1200" cap="none" spc="0" normalizeH="0" baseline="0" noProof="0" dirty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Londrina Solid Black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8810853" y="2705102"/>
            <a:ext cx="1933347" cy="213359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10756232" y="1429872"/>
            <a:ext cx="6705600" cy="193293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Đẻ trứng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880558" y="5699750"/>
            <a:ext cx="6705600" cy="193293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Đẻ con</a:t>
            </a:r>
          </a:p>
        </p:txBody>
      </p:sp>
      <p:cxnSp>
        <p:nvCxnSpPr>
          <p:cNvPr id="19" name="Straight Arrow Connector 18"/>
          <p:cNvCxnSpPr>
            <a:endCxn id="18" idx="1"/>
          </p:cNvCxnSpPr>
          <p:nvPr/>
        </p:nvCxnSpPr>
        <p:spPr>
          <a:xfrm>
            <a:off x="8763000" y="4902756"/>
            <a:ext cx="2117558" cy="176345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CF8"/>
              </a:clrFrom>
              <a:clrTo>
                <a:srgbClr val="FFFC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7628" y="2209185"/>
            <a:ext cx="4235778" cy="32916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835" y="2491978"/>
            <a:ext cx="6427250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515" y="6594708"/>
            <a:ext cx="3889834" cy="19656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7872" y="5444365"/>
            <a:ext cx="5511259" cy="32961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6893" y="2059868"/>
            <a:ext cx="2899136" cy="30614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91761" y="6255568"/>
            <a:ext cx="3985193" cy="2407164"/>
          </a:xfrm>
          <a:prstGeom prst="rect">
            <a:avLst/>
          </a:prstGeom>
        </p:spPr>
      </p:pic>
      <p:sp>
        <p:nvSpPr>
          <p:cNvPr id="22" name="TextBox 9"/>
          <p:cNvSpPr txBox="1"/>
          <p:nvPr/>
        </p:nvSpPr>
        <p:spPr>
          <a:xfrm>
            <a:off x="1219200" y="1893299"/>
            <a:ext cx="5510321" cy="189976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Group 7"/>
          <p:cNvGrpSpPr/>
          <p:nvPr/>
        </p:nvGrpSpPr>
        <p:grpSpPr>
          <a:xfrm>
            <a:off x="4724400" y="240776"/>
            <a:ext cx="10134600" cy="1602176"/>
            <a:chOff x="0" y="0"/>
            <a:chExt cx="2031273" cy="812800"/>
          </a:xfrm>
        </p:grpSpPr>
        <p:sp>
          <p:nvSpPr>
            <p:cNvPr id="24" name="Freeform 8"/>
            <p:cNvSpPr/>
            <p:nvPr/>
          </p:nvSpPr>
          <p:spPr>
            <a:xfrm>
              <a:off x="0" y="0"/>
              <a:ext cx="2031273" cy="812800"/>
            </a:xfrm>
            <a:custGeom>
              <a:avLst/>
              <a:gdLst/>
              <a:ahLst/>
              <a:cxnLst/>
              <a:rect l="l" t="t" r="r" b="b"/>
              <a:pathLst>
                <a:path w="2031273" h="812800">
                  <a:moveTo>
                    <a:pt x="62237" y="0"/>
                  </a:moveTo>
                  <a:lnTo>
                    <a:pt x="1969036" y="0"/>
                  </a:lnTo>
                  <a:cubicBezTo>
                    <a:pt x="2003409" y="0"/>
                    <a:pt x="2031273" y="27864"/>
                    <a:pt x="2031273" y="62237"/>
                  </a:cubicBezTo>
                  <a:lnTo>
                    <a:pt x="2031273" y="750563"/>
                  </a:lnTo>
                  <a:cubicBezTo>
                    <a:pt x="2031273" y="767070"/>
                    <a:pt x="2024716" y="782900"/>
                    <a:pt x="2013044" y="794571"/>
                  </a:cubicBezTo>
                  <a:cubicBezTo>
                    <a:pt x="2001372" y="806243"/>
                    <a:pt x="1985542" y="812800"/>
                    <a:pt x="1969036" y="812800"/>
                  </a:cubicBezTo>
                  <a:lnTo>
                    <a:pt x="62237" y="812800"/>
                  </a:lnTo>
                  <a:cubicBezTo>
                    <a:pt x="45730" y="812800"/>
                    <a:pt x="29900" y="806243"/>
                    <a:pt x="18229" y="794571"/>
                  </a:cubicBezTo>
                  <a:cubicBezTo>
                    <a:pt x="6557" y="782900"/>
                    <a:pt x="0" y="767070"/>
                    <a:pt x="0" y="750563"/>
                  </a:cubicBezTo>
                  <a:lnTo>
                    <a:pt x="0" y="62237"/>
                  </a:lnTo>
                  <a:cubicBezTo>
                    <a:pt x="0" y="45730"/>
                    <a:pt x="6557" y="29900"/>
                    <a:pt x="18229" y="18229"/>
                  </a:cubicBezTo>
                  <a:cubicBezTo>
                    <a:pt x="29900" y="6557"/>
                    <a:pt x="45730" y="0"/>
                    <a:pt x="62237" y="0"/>
                  </a:cubicBezTo>
                  <a:close/>
                </a:path>
              </a:pathLst>
            </a:custGeom>
            <a:solidFill>
              <a:srgbClr val="5D853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12"/>
          <p:cNvSpPr txBox="1"/>
          <p:nvPr/>
        </p:nvSpPr>
        <p:spPr>
          <a:xfrm>
            <a:off x="2612901" y="580199"/>
            <a:ext cx="1483801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65" b="0" i="0" u="none" strike="noStrike" kern="1200" cap="none" spc="0" normalizeH="0" baseline="0" noProof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Londrina Solid Black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vật nào nở ra từ trứng ?</a:t>
            </a:r>
          </a:p>
        </p:txBody>
      </p:sp>
      <p:pic>
        <p:nvPicPr>
          <p:cNvPr id="27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78400" y="343172"/>
            <a:ext cx="1780509" cy="15501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-2895600" y="0"/>
            <a:ext cx="3676650" cy="2287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5E</a:t>
            </a:r>
          </a:p>
          <a:p>
            <a:pPr algn="ctr"/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6864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CF8"/>
              </a:clrFrom>
              <a:clrTo>
                <a:srgbClr val="FFFC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7628" y="2209185"/>
            <a:ext cx="4235778" cy="32916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835" y="2491978"/>
            <a:ext cx="6427250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515" y="6594708"/>
            <a:ext cx="3889834" cy="19656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7872" y="5444365"/>
            <a:ext cx="5511259" cy="32961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6893" y="2059868"/>
            <a:ext cx="2899136" cy="30614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91761" y="6255568"/>
            <a:ext cx="3985193" cy="2407164"/>
          </a:xfrm>
          <a:prstGeom prst="rect">
            <a:avLst/>
          </a:prstGeom>
        </p:spPr>
      </p:pic>
      <p:sp>
        <p:nvSpPr>
          <p:cNvPr id="22" name="TextBox 9"/>
          <p:cNvSpPr txBox="1"/>
          <p:nvPr/>
        </p:nvSpPr>
        <p:spPr>
          <a:xfrm>
            <a:off x="1219200" y="1893299"/>
            <a:ext cx="5510321" cy="189976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Group 7"/>
          <p:cNvGrpSpPr/>
          <p:nvPr/>
        </p:nvGrpSpPr>
        <p:grpSpPr>
          <a:xfrm>
            <a:off x="4724400" y="240776"/>
            <a:ext cx="10134600" cy="1602176"/>
            <a:chOff x="0" y="0"/>
            <a:chExt cx="2031273" cy="812800"/>
          </a:xfrm>
        </p:grpSpPr>
        <p:sp>
          <p:nvSpPr>
            <p:cNvPr id="24" name="Freeform 8"/>
            <p:cNvSpPr/>
            <p:nvPr/>
          </p:nvSpPr>
          <p:spPr>
            <a:xfrm>
              <a:off x="0" y="0"/>
              <a:ext cx="2031273" cy="812800"/>
            </a:xfrm>
            <a:custGeom>
              <a:avLst/>
              <a:gdLst/>
              <a:ahLst/>
              <a:cxnLst/>
              <a:rect l="l" t="t" r="r" b="b"/>
              <a:pathLst>
                <a:path w="2031273" h="812800">
                  <a:moveTo>
                    <a:pt x="62237" y="0"/>
                  </a:moveTo>
                  <a:lnTo>
                    <a:pt x="1969036" y="0"/>
                  </a:lnTo>
                  <a:cubicBezTo>
                    <a:pt x="2003409" y="0"/>
                    <a:pt x="2031273" y="27864"/>
                    <a:pt x="2031273" y="62237"/>
                  </a:cubicBezTo>
                  <a:lnTo>
                    <a:pt x="2031273" y="750563"/>
                  </a:lnTo>
                  <a:cubicBezTo>
                    <a:pt x="2031273" y="767070"/>
                    <a:pt x="2024716" y="782900"/>
                    <a:pt x="2013044" y="794571"/>
                  </a:cubicBezTo>
                  <a:cubicBezTo>
                    <a:pt x="2001372" y="806243"/>
                    <a:pt x="1985542" y="812800"/>
                    <a:pt x="1969036" y="812800"/>
                  </a:cubicBezTo>
                  <a:lnTo>
                    <a:pt x="62237" y="812800"/>
                  </a:lnTo>
                  <a:cubicBezTo>
                    <a:pt x="45730" y="812800"/>
                    <a:pt x="29900" y="806243"/>
                    <a:pt x="18229" y="794571"/>
                  </a:cubicBezTo>
                  <a:cubicBezTo>
                    <a:pt x="6557" y="782900"/>
                    <a:pt x="0" y="767070"/>
                    <a:pt x="0" y="750563"/>
                  </a:cubicBezTo>
                  <a:lnTo>
                    <a:pt x="0" y="62237"/>
                  </a:lnTo>
                  <a:cubicBezTo>
                    <a:pt x="0" y="45730"/>
                    <a:pt x="6557" y="29900"/>
                    <a:pt x="18229" y="18229"/>
                  </a:cubicBezTo>
                  <a:cubicBezTo>
                    <a:pt x="29900" y="6557"/>
                    <a:pt x="45730" y="0"/>
                    <a:pt x="62237" y="0"/>
                  </a:cubicBezTo>
                  <a:close/>
                </a:path>
              </a:pathLst>
            </a:custGeom>
            <a:solidFill>
              <a:srgbClr val="5D853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12"/>
          <p:cNvSpPr txBox="1"/>
          <p:nvPr/>
        </p:nvSpPr>
        <p:spPr>
          <a:xfrm>
            <a:off x="2612901" y="580199"/>
            <a:ext cx="1483801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65" b="0" i="0" u="none" strike="noStrike" kern="1200" cap="none" spc="0" normalizeH="0" baseline="0" noProof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Londrina Solid Black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vật nào nở ra từ trứng ?</a:t>
            </a:r>
          </a:p>
        </p:txBody>
      </p:sp>
      <p:pic>
        <p:nvPicPr>
          <p:cNvPr id="27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78400" y="343172"/>
            <a:ext cx="1780509" cy="155012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86000" y="5295900"/>
            <a:ext cx="2972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156108" y="4984339"/>
            <a:ext cx="375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Nòng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301154" y="5121357"/>
            <a:ext cx="375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87905" y="8560359"/>
            <a:ext cx="2972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696201" y="8644874"/>
            <a:ext cx="4279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Thạch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sùng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354407" y="8632544"/>
            <a:ext cx="4279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Voi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-2895600" y="0"/>
            <a:ext cx="3676650" cy="2287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5E</a:t>
            </a:r>
          </a:p>
          <a:p>
            <a:pPr algn="ctr"/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3426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2786873" y="1829698"/>
            <a:ext cx="5080117" cy="803820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33522" y="1829698"/>
            <a:ext cx="11463316" cy="803820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CF8"/>
              </a:clrFrom>
              <a:clrTo>
                <a:srgbClr val="FFFC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5102" y="1829698"/>
            <a:ext cx="4235778" cy="32916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135" y="2250803"/>
            <a:ext cx="5796840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046" y="6419894"/>
            <a:ext cx="3889834" cy="19656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8042" y="5246189"/>
            <a:ext cx="5511259" cy="32961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6893" y="2059868"/>
            <a:ext cx="2899136" cy="30614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91761" y="6255568"/>
            <a:ext cx="3985193" cy="2407164"/>
          </a:xfrm>
          <a:prstGeom prst="rect">
            <a:avLst/>
          </a:prstGeom>
        </p:spPr>
      </p:pic>
      <p:sp>
        <p:nvSpPr>
          <p:cNvPr id="22" name="TextBox 9"/>
          <p:cNvSpPr txBox="1"/>
          <p:nvPr/>
        </p:nvSpPr>
        <p:spPr>
          <a:xfrm>
            <a:off x="1219200" y="1893299"/>
            <a:ext cx="5510321" cy="189976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97971" y="4982458"/>
            <a:ext cx="2972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339261" y="4833136"/>
            <a:ext cx="375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Nòng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557863" y="5050400"/>
            <a:ext cx="375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87905" y="8560359"/>
            <a:ext cx="2972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315198" y="8542312"/>
            <a:ext cx="4279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Thạch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sùng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037097" y="8613491"/>
            <a:ext cx="4279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Voi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84425" y="531161"/>
            <a:ext cx="701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 ra từ trứng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821731" y="490477"/>
            <a:ext cx="701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Đẻ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2457450" y="0"/>
            <a:ext cx="3676650" cy="2287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5E</a:t>
            </a:r>
          </a:p>
          <a:p>
            <a:pPr algn="ctr"/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812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9"/>
          <p:cNvSpPr txBox="1"/>
          <p:nvPr/>
        </p:nvSpPr>
        <p:spPr>
          <a:xfrm>
            <a:off x="1219200" y="1893299"/>
            <a:ext cx="5510321" cy="189976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Group 7"/>
          <p:cNvGrpSpPr/>
          <p:nvPr/>
        </p:nvGrpSpPr>
        <p:grpSpPr>
          <a:xfrm>
            <a:off x="4724400" y="240776"/>
            <a:ext cx="10134600" cy="1602176"/>
            <a:chOff x="0" y="0"/>
            <a:chExt cx="2031273" cy="812800"/>
          </a:xfrm>
        </p:grpSpPr>
        <p:sp>
          <p:nvSpPr>
            <p:cNvPr id="24" name="Freeform 8"/>
            <p:cNvSpPr/>
            <p:nvPr/>
          </p:nvSpPr>
          <p:spPr>
            <a:xfrm>
              <a:off x="0" y="0"/>
              <a:ext cx="2031273" cy="812800"/>
            </a:xfrm>
            <a:custGeom>
              <a:avLst/>
              <a:gdLst/>
              <a:ahLst/>
              <a:cxnLst/>
              <a:rect l="l" t="t" r="r" b="b"/>
              <a:pathLst>
                <a:path w="2031273" h="812800">
                  <a:moveTo>
                    <a:pt x="62237" y="0"/>
                  </a:moveTo>
                  <a:lnTo>
                    <a:pt x="1969036" y="0"/>
                  </a:lnTo>
                  <a:cubicBezTo>
                    <a:pt x="2003409" y="0"/>
                    <a:pt x="2031273" y="27864"/>
                    <a:pt x="2031273" y="62237"/>
                  </a:cubicBezTo>
                  <a:lnTo>
                    <a:pt x="2031273" y="750563"/>
                  </a:lnTo>
                  <a:cubicBezTo>
                    <a:pt x="2031273" y="767070"/>
                    <a:pt x="2024716" y="782900"/>
                    <a:pt x="2013044" y="794571"/>
                  </a:cubicBezTo>
                  <a:cubicBezTo>
                    <a:pt x="2001372" y="806243"/>
                    <a:pt x="1985542" y="812800"/>
                    <a:pt x="1969036" y="812800"/>
                  </a:cubicBezTo>
                  <a:lnTo>
                    <a:pt x="62237" y="812800"/>
                  </a:lnTo>
                  <a:cubicBezTo>
                    <a:pt x="45730" y="812800"/>
                    <a:pt x="29900" y="806243"/>
                    <a:pt x="18229" y="794571"/>
                  </a:cubicBezTo>
                  <a:cubicBezTo>
                    <a:pt x="6557" y="782900"/>
                    <a:pt x="0" y="767070"/>
                    <a:pt x="0" y="750563"/>
                  </a:cubicBezTo>
                  <a:lnTo>
                    <a:pt x="0" y="62237"/>
                  </a:lnTo>
                  <a:cubicBezTo>
                    <a:pt x="0" y="45730"/>
                    <a:pt x="6557" y="29900"/>
                    <a:pt x="18229" y="18229"/>
                  </a:cubicBezTo>
                  <a:cubicBezTo>
                    <a:pt x="29900" y="6557"/>
                    <a:pt x="45730" y="0"/>
                    <a:pt x="62237" y="0"/>
                  </a:cubicBezTo>
                  <a:close/>
                </a:path>
              </a:pathLst>
            </a:custGeom>
            <a:solidFill>
              <a:srgbClr val="5D853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12"/>
          <p:cNvSpPr txBox="1"/>
          <p:nvPr/>
        </p:nvSpPr>
        <p:spPr>
          <a:xfrm>
            <a:off x="2612901" y="580199"/>
            <a:ext cx="1483801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65" b="0" i="0" u="none" strike="noStrike" kern="1200" cap="none" spc="0" normalizeH="0" baseline="0" noProof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Londrina Solid Black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vật nào đẻ con ?</a:t>
            </a:r>
          </a:p>
        </p:txBody>
      </p:sp>
      <p:pic>
        <p:nvPicPr>
          <p:cNvPr id="27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478400" y="343172"/>
            <a:ext cx="1780509" cy="155012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29870" y="5197526"/>
            <a:ext cx="2972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Mèo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467021" y="5339483"/>
            <a:ext cx="375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Dơi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793437" y="5612753"/>
            <a:ext cx="375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371125" y="8997160"/>
            <a:ext cx="2972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Rùa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55827" y="9058159"/>
            <a:ext cx="4279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008286" y="9117224"/>
            <a:ext cx="4279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sấu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94376" y="2128638"/>
            <a:ext cx="2636557" cy="33852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738686">
            <a:off x="13532769" y="2189422"/>
            <a:ext cx="4075731" cy="44259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2154" y="6686659"/>
            <a:ext cx="3332631" cy="20838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9504" y="6390683"/>
            <a:ext cx="2429214" cy="26102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34978" y="6961882"/>
            <a:ext cx="6153022" cy="23073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079890" y="5444365"/>
            <a:ext cx="2314342" cy="946318"/>
          </a:xfrm>
          <a:prstGeom prst="rect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3622191" y="5544247"/>
            <a:ext cx="2646624" cy="990965"/>
          </a:xfrm>
          <a:prstGeom prst="rect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Mèo Ragdoll giá bao nhiêu? Giống mèo này có đặc điểm gì, cách chăm sóc -  IAS Link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098" y="2626854"/>
            <a:ext cx="3263302" cy="23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779534" y="5232199"/>
            <a:ext cx="2314342" cy="946318"/>
          </a:xfrm>
          <a:prstGeom prst="rect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-2895600" y="266700"/>
            <a:ext cx="3676650" cy="182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5E</a:t>
            </a:r>
          </a:p>
          <a:p>
            <a:pPr algn="ctr"/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1452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8" grpId="0" animBg="1"/>
      <p:bldP spid="3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2976</TotalTime>
  <Words>709</Words>
  <Application>Microsoft Office PowerPoint</Application>
  <PresentationFormat>Custom</PresentationFormat>
  <Paragraphs>117</Paragraphs>
  <Slides>32</Slides>
  <Notes>8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Office Theme</vt:lpstr>
      <vt:lpstr>1_Office Theme</vt:lpstr>
      <vt:lpstr>Package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Personal</dc:creator>
  <cp:lastModifiedBy>RedStar</cp:lastModifiedBy>
  <cp:revision>132</cp:revision>
  <dcterms:created xsi:type="dcterms:W3CDTF">2006-08-16T00:00:00Z</dcterms:created>
  <dcterms:modified xsi:type="dcterms:W3CDTF">2025-12-16T08:15:06Z</dcterms:modified>
  <dc:identifier>DAFeKZrhtj8</dc:identifier>
</cp:coreProperties>
</file>