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3" r:id="rId6"/>
    <p:sldId id="305" r:id="rId7"/>
    <p:sldId id="266" r:id="rId8"/>
    <p:sldId id="268" r:id="rId9"/>
    <p:sldId id="269" r:id="rId10"/>
    <p:sldId id="307" r:id="rId11"/>
    <p:sldId id="270" r:id="rId12"/>
    <p:sldId id="300" r:id="rId13"/>
    <p:sldId id="303" r:id="rId14"/>
    <p:sldId id="304" r:id="rId15"/>
    <p:sldId id="279" r:id="rId16"/>
    <p:sldId id="280" r:id="rId17"/>
    <p:sldId id="291" r:id="rId18"/>
    <p:sldId id="292" r:id="rId19"/>
    <p:sldId id="295" r:id="rId2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8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CE903-12F4-4BEA-96AB-34A182D9C08A}" type="datetimeFigureOut">
              <a:rPr lang="vi-VN" smtClean="0"/>
              <a:t>29/08/2024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D9E03-93DD-452C-8509-BF9914BEF9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467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29/08/2024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512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29/08/2024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11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29/08/2024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65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29/08/2024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194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29/08/2024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845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29/08/2024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26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29/08/2024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037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29/08/2024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033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29/08/2024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786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29/08/2024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276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29/08/2024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353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01206-3827-44D4-833D-63D796BFAC2B}" type="datetimeFigureOut">
              <a:rPr lang="vi-VN" smtClean="0"/>
              <a:t>29/08/2024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990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4.png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35.png"/><Relationship Id="rId4" Type="http://schemas.openxmlformats.org/officeDocument/2006/relationships/image" Target="../media/image3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42.gif"/><Relationship Id="rId7" Type="http://schemas.openxmlformats.org/officeDocument/2006/relationships/image" Target="../media/image37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6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35.png"/><Relationship Id="rId7" Type="http://schemas.openxmlformats.org/officeDocument/2006/relationships/image" Target="../media/image16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4.png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jpeg"/><Relationship Id="rId7" Type="http://schemas.openxmlformats.org/officeDocument/2006/relationships/image" Target="../media/image9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11" Type="http://schemas.openxmlformats.org/officeDocument/2006/relationships/image" Target="../media/image27.gif"/><Relationship Id="rId5" Type="http://schemas.openxmlformats.org/officeDocument/2006/relationships/image" Target="../media/image7.wmf"/><Relationship Id="rId10" Type="http://schemas.openxmlformats.org/officeDocument/2006/relationships/image" Target="../media/image16.gif"/><Relationship Id="rId4" Type="http://schemas.openxmlformats.org/officeDocument/2006/relationships/image" Target="../media/image6.wmf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79" name="Rectangle 6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80" name="Rectangle 9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81" name="Rectangle 12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82" name="Rectangle 15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83" name="Rectangle 28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/>
        </p:nvSpPr>
        <p:spPr bwMode="auto">
          <a:xfrm>
            <a:off x="-669925" y="6440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Arial" pitchFamily="34" charset="0"/>
            </a:endParaRPr>
          </a:p>
        </p:txBody>
      </p:sp>
      <p:sp>
        <p:nvSpPr>
          <p:cNvPr id="50185" name="WordArt 21"/>
          <p:cNvSpPr>
            <a:spLocks noChangeArrowheads="1" noChangeShapeType="1" noTextEdit="1"/>
          </p:cNvSpPr>
          <p:nvPr/>
        </p:nvSpPr>
        <p:spPr bwMode="auto">
          <a:xfrm>
            <a:off x="5334026" y="1295400"/>
            <a:ext cx="336232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0" cap="none" spc="0" normalizeH="0" baseline="0" noProof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0186" name="TextBox 23"/>
          <p:cNvSpPr txBox="1">
            <a:spLocks noChangeArrowheads="1"/>
          </p:cNvSpPr>
          <p:nvPr/>
        </p:nvSpPr>
        <p:spPr bwMode="auto">
          <a:xfrm>
            <a:off x="3179070" y="312739"/>
            <a:ext cx="2612134" cy="861770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 smtClean="0">
                <a:ln>
                  <a:noFill/>
                </a:ln>
                <a:solidFill>
                  <a:srgbClr val="1A7C57"/>
                </a:solidFill>
                <a:effectLst/>
                <a:uLnTx/>
                <a:uFillTx/>
                <a:latin typeface="Aaril"/>
                <a:ea typeface="+mn-ea"/>
                <a:cs typeface="Times New Roman" pitchFamily="18" charset="0"/>
              </a:rPr>
              <a:t>TOÁN 5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1A7C57"/>
              </a:solidFill>
              <a:effectLst/>
              <a:uLnTx/>
              <a:uFillTx/>
              <a:latin typeface="Aaril"/>
              <a:ea typeface="+mn-ea"/>
              <a:cs typeface="Times New Roman" pitchFamily="18" charset="0"/>
            </a:endParaRPr>
          </a:p>
        </p:txBody>
      </p:sp>
      <p:pic>
        <p:nvPicPr>
          <p:cNvPr id="50187" name="Picture 7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3757269"/>
            <a:ext cx="6839018" cy="194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TextBox 2"/>
          <p:cNvSpPr txBox="1">
            <a:spLocks noChangeArrowheads="1"/>
          </p:cNvSpPr>
          <p:nvPr/>
        </p:nvSpPr>
        <p:spPr bwMode="auto">
          <a:xfrm>
            <a:off x="1646750" y="4726871"/>
            <a:ext cx="5850500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Sách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giáo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khoa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99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820" y="1833203"/>
            <a:ext cx="8925730" cy="1692725"/>
          </a:xfrm>
          <a:prstGeom prst="rect">
            <a:avLst/>
          </a:prstGeom>
          <a:solidFill>
            <a:srgbClr val="00FF00"/>
          </a:solidFill>
          <a:ln w="57150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BÀI 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. 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 GIÁ</a:t>
            </a:r>
            <a:r>
              <a:rPr kumimoji="0" lang="en-US" sz="5400" b="1" i="0" u="none" strike="noStrike" kern="1200" cap="none" spc="0" normalizeH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TRỊ 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 TRĂM CỦA</a:t>
            </a:r>
            <a:r>
              <a:rPr kumimoji="0" lang="en-US" sz="5400" b="1" i="0" u="none" strike="noStrike" kern="1200" cap="none" spc="0" normalizeH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MỘT SỐ CHO TRƯỚC</a:t>
            </a:r>
            <a:endParaRPr kumimoji="0" lang="en-US" sz="5400" b="1" i="0" u="none" strike="noStrike" kern="1200" cap="none" spc="0" normalizeH="0" baseline="0" noProof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1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0192" name="AutoShape 2" descr="Vẽ tranh an toàn giao thông đơn giản và ý nghĩa nhất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Arial" pitchFamily="34" charset="0"/>
            </a:endParaRPr>
          </a:p>
        </p:txBody>
      </p:sp>
      <p:sp>
        <p:nvSpPr>
          <p:cNvPr id="50194" name="AutoShape 2" descr="BÁC HỒ VỚI THIẾU NHI - KHU DI TÍCH KIM LIÊN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0195" name="AutoShape 5" descr="Xúc động với chùm hình ảnh Bác Hồ với thiếu nhi đẹp nhất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0196" name="AutoShape 9" descr="Hình ảnh màu hiếm về Chủ tịch Hồ Chí Minh (Phần 2)"/>
          <p:cNvSpPr>
            <a:spLocks noChangeAspect="1" noChangeArrowheads="1"/>
          </p:cNvSpPr>
          <p:nvPr/>
        </p:nvSpPr>
        <p:spPr bwMode="auto">
          <a:xfrm>
            <a:off x="612775" y="3127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" name="AutoShape 2" descr="Đọc truyện Trạng Quỳnh mang lại ý nghĩa cuộc sống"/>
          <p:cNvSpPr>
            <a:spLocks noChangeAspect="1" noChangeArrowheads="1"/>
          </p:cNvSpPr>
          <p:nvPr/>
        </p:nvSpPr>
        <p:spPr bwMode="auto">
          <a:xfrm>
            <a:off x="765175" y="46563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4" y="4496289"/>
            <a:ext cx="2075386" cy="231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5">
            <a:extLst>
              <a:ext uri="{FF2B5EF4-FFF2-40B4-BE49-F238E27FC236}">
                <a16:creationId xmlns:a16="http://schemas.microsoft.com/office/drawing/2014/main" id="{374EF133-D51B-467E-A006-71789801CD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30769"/>
            <a:ext cx="1979510" cy="2478088"/>
          </a:xfrm>
          <a:prstGeom prst="rect">
            <a:avLst/>
          </a:prstGeom>
        </p:spPr>
      </p:pic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" name="AutoShape 2" descr="Top 5 rừng nguyên sinh mang vẻ đẹp “ủy mị” ở Việt Nam | Edu2Review"/>
          <p:cNvSpPr>
            <a:spLocks noChangeAspect="1" noChangeArrowheads="1"/>
          </p:cNvSpPr>
          <p:nvPr/>
        </p:nvSpPr>
        <p:spPr bwMode="auto">
          <a:xfrm>
            <a:off x="116681" y="-144461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ACFE3F5-612E-402F-B890-0C436E55E4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-29668"/>
            <a:ext cx="2968768" cy="1600200"/>
          </a:xfrm>
          <a:prstGeom prst="rect">
            <a:avLst/>
          </a:prstGeom>
        </p:spPr>
      </p:pic>
      <p:grpSp>
        <p:nvGrpSpPr>
          <p:cNvPr id="30" name="Group 18">
            <a:extLst>
              <a:ext uri="{FF2B5EF4-FFF2-40B4-BE49-F238E27FC236}">
                <a16:creationId xmlns:a16="http://schemas.microsoft.com/office/drawing/2014/main" id="{7FF1C862-BB4C-4A7C-BFC7-37FB9B24675A}"/>
              </a:ext>
            </a:extLst>
          </p:cNvPr>
          <p:cNvGrpSpPr>
            <a:grpSpLocks/>
          </p:cNvGrpSpPr>
          <p:nvPr/>
        </p:nvGrpSpPr>
        <p:grpSpPr bwMode="auto">
          <a:xfrm>
            <a:off x="5784995" y="103256"/>
            <a:ext cx="3119531" cy="1243560"/>
            <a:chOff x="5225" y="9335"/>
            <a:chExt cx="2520" cy="1750"/>
          </a:xfrm>
        </p:grpSpPr>
        <p:sp>
          <p:nvSpPr>
            <p:cNvPr id="31" name="AutoShape 27" descr="2">
              <a:extLst>
                <a:ext uri="{FF2B5EF4-FFF2-40B4-BE49-F238E27FC236}">
                  <a16:creationId xmlns:a16="http://schemas.microsoft.com/office/drawing/2014/main" id="{DA9209D9-5291-42CD-88B7-15F2F31D3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Arial" charset="0"/>
              </a:endParaRPr>
            </a:p>
          </p:txBody>
        </p:sp>
        <p:pic>
          <p:nvPicPr>
            <p:cNvPr id="32" name="Picture 26" descr="cosmoS">
              <a:extLst>
                <a:ext uri="{FF2B5EF4-FFF2-40B4-BE49-F238E27FC236}">
                  <a16:creationId xmlns:a16="http://schemas.microsoft.com/office/drawing/2014/main" id="{0A4D7A24-DD45-49FA-845A-6996EECFC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5" descr="BOOK2">
              <a:extLst>
                <a:ext uri="{FF2B5EF4-FFF2-40B4-BE49-F238E27FC236}">
                  <a16:creationId xmlns:a16="http://schemas.microsoft.com/office/drawing/2014/main" id="{41D6ADC8-76F4-4AF1-BC0E-5A801651D6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4" descr="BOOK1">
              <a:extLst>
                <a:ext uri="{FF2B5EF4-FFF2-40B4-BE49-F238E27FC236}">
                  <a16:creationId xmlns:a16="http://schemas.microsoft.com/office/drawing/2014/main" id="{EDDF5F0E-AB6A-4A7B-861B-7AC637B658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3" descr="QUILLPEN">
              <a:extLst>
                <a:ext uri="{FF2B5EF4-FFF2-40B4-BE49-F238E27FC236}">
                  <a16:creationId xmlns:a16="http://schemas.microsoft.com/office/drawing/2014/main" id="{B64D58F8-6E3B-44CD-A527-8758A1BCA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22">
              <a:extLst>
                <a:ext uri="{FF2B5EF4-FFF2-40B4-BE49-F238E27FC236}">
                  <a16:creationId xmlns:a16="http://schemas.microsoft.com/office/drawing/2014/main" id="{00BB12FB-65C2-48C3-BC03-8DB605B9E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Bangkok"/>
                  <a:ea typeface="+mn-ea"/>
                  <a:cs typeface="Times New Roman" pitchFamily="18" charset="0"/>
                </a:rPr>
                <a:t> </a:t>
              </a: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7" name="Text Box 21">
              <a:extLst>
                <a:ext uri="{FF2B5EF4-FFF2-40B4-BE49-F238E27FC236}">
                  <a16:creationId xmlns:a16="http://schemas.microsoft.com/office/drawing/2014/main" id="{43CAB956-A1E1-451B-9014-D14A1D8CA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9" name="WordArt 20">
              <a:extLst>
                <a:ext uri="{FF2B5EF4-FFF2-40B4-BE49-F238E27FC236}">
                  <a16:creationId xmlns:a16="http://schemas.microsoft.com/office/drawing/2014/main" id="{148D6A42-D6F9-4BE4-A351-495B57DFD50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britannic"/>
                  <a:ea typeface="+mn-ea"/>
                  <a:cs typeface="+mn-cs"/>
                </a:rPr>
                <a:t>NÀM </a:t>
              </a:r>
            </a:p>
          </p:txBody>
        </p:sp>
        <p:sp>
          <p:nvSpPr>
            <p:cNvPr id="40" name="Text Box 19">
              <a:extLst>
                <a:ext uri="{FF2B5EF4-FFF2-40B4-BE49-F238E27FC236}">
                  <a16:creationId xmlns:a16="http://schemas.microsoft.com/office/drawing/2014/main" id="{DED76DBB-B266-452F-A13A-6335E68D9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1358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77" y="270575"/>
            <a:ext cx="753666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28" name="Picture 37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42" y="5486400"/>
            <a:ext cx="158472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7690334" y="3631374"/>
            <a:ext cx="1414309" cy="11430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68573" tIns="34287" rIns="68573" bIns="34287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3516640" y="5237299"/>
            <a:ext cx="1828800" cy="1507135"/>
          </a:xfrm>
          <a:prstGeom prst="star32">
            <a:avLst>
              <a:gd name="adj" fmla="val 0"/>
            </a:avLst>
          </a:prstGeom>
          <a:solidFill>
            <a:srgbClr val="00B0F0"/>
          </a:solidFill>
          <a:ln w="28575" algn="ctr">
            <a:solidFill>
              <a:srgbClr val="7030A0"/>
            </a:solidFill>
            <a:miter lim="800000"/>
            <a:headEnd/>
            <a:tailEnd/>
          </a:ln>
        </p:spPr>
        <p:txBody>
          <a:bodyPr wrap="none" lIns="68573" tIns="34287" rIns="68573" bIns="34287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74" y="4876800"/>
            <a:ext cx="3147623" cy="189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7" descr="rose19">
            <a:extLst>
              <a:ext uri="{FF2B5EF4-FFF2-40B4-BE49-F238E27FC236}">
                <a16:creationId xmlns:a16="http://schemas.microsoft.com/office/drawing/2014/main" id="{2C4F6878-EB28-4E1B-A75C-6CA4753FC7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32" y="4479236"/>
            <a:ext cx="1747705" cy="219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7">
            <a:extLst>
              <a:ext uri="{FF2B5EF4-FFF2-40B4-BE49-F238E27FC236}">
                <a16:creationId xmlns:a16="http://schemas.microsoft.com/office/drawing/2014/main" id="{A41CBBFF-7DC3-4736-8F08-C7B74FB71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56" y="4095430"/>
            <a:ext cx="1543050" cy="1358900"/>
          </a:xfrm>
          <a:prstGeom prst="sun">
            <a:avLst>
              <a:gd name="adj" fmla="val 19880"/>
            </a:avLst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214677" y="1151582"/>
            <a:ext cx="8078411" cy="3355006"/>
          </a:xfrm>
          <a:prstGeom prst="cloudCallout">
            <a:avLst>
              <a:gd name="adj1" fmla="val 38604"/>
              <a:gd name="adj2" fmla="val 57006"/>
            </a:avLst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B050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lvl="0" algn="just" defTabSz="6858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</a:t>
            </a:r>
            <a:r>
              <a:rPr lang="en-US" alt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phần trăm của một số cho 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17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1" grpId="0" animBg="1"/>
      <p:bldP spid="11" grpId="1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3">
            <a:extLst>
              <a:ext uri="{FF2B5EF4-FFF2-40B4-BE49-F238E27FC236}">
                <a16:creationId xmlns:a16="http://schemas.microsoft.com/office/drawing/2014/main" id="{87DA39B1-F66A-4409-B8F3-8BD24D0E2946}"/>
              </a:ext>
            </a:extLst>
          </p:cNvPr>
          <p:cNvSpPr/>
          <p:nvPr/>
        </p:nvSpPr>
        <p:spPr>
          <a:xfrm>
            <a:off x="1272209" y="237832"/>
            <a:ext cx="6957391" cy="994619"/>
          </a:xfrm>
          <a:prstGeom prst="ribbon2">
            <a:avLst>
              <a:gd name="adj1" fmla="val 16667"/>
              <a:gd name="adj2" fmla="val 51487"/>
            </a:avLst>
          </a:prstGeom>
          <a:solidFill>
            <a:srgbClr val="0000FF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 NHỚ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orizontal Scroll 5">
            <a:extLst>
              <a:ext uri="{FF2B5EF4-FFF2-40B4-BE49-F238E27FC236}">
                <a16:creationId xmlns:a16="http://schemas.microsoft.com/office/drawing/2014/main" id="{F0F7C02B-AB1A-4387-B75F-CD8D8069F8C7}"/>
              </a:ext>
            </a:extLst>
          </p:cNvPr>
          <p:cNvSpPr/>
          <p:nvPr/>
        </p:nvSpPr>
        <p:spPr>
          <a:xfrm>
            <a:off x="135835" y="1481167"/>
            <a:ext cx="8872329" cy="4537296"/>
          </a:xfrm>
          <a:prstGeom prst="horizontalScroll">
            <a:avLst>
              <a:gd name="adj" fmla="val 9590"/>
            </a:avLst>
          </a:prstGeom>
          <a:solidFill>
            <a:srgbClr val="FFC000"/>
          </a:solidFill>
          <a:ln w="55000" cap="flat" cmpd="thickThin" algn="ctr">
            <a:solidFill>
              <a:srgbClr val="002060"/>
            </a:solidFill>
            <a:prstDash val="solid"/>
          </a:ln>
          <a:effectLst/>
        </p:spPr>
        <p:txBody>
          <a:bodyPr lIns="91055" tIns="45521" rIns="91055" bIns="45521" anchor="ctr"/>
          <a:lstStyle/>
          <a:p>
            <a:pPr algn="just">
              <a:spcBef>
                <a:spcPct val="50000"/>
              </a:spcBef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vi-VN" sz="3600" b="1" dirty="0" smtClean="0">
                <a:latin typeface="+mj-lt"/>
              </a:rPr>
              <a:t>Muốn </a:t>
            </a:r>
            <a:r>
              <a:rPr lang="vi-VN" sz="3600" b="1" dirty="0">
                <a:latin typeface="+mj-lt"/>
              </a:rPr>
              <a:t>tìm giá trị phần trăm của một số cho trước </a:t>
            </a:r>
            <a:r>
              <a:rPr lang="en-US" sz="3600" b="1" dirty="0" smtClean="0">
                <a:latin typeface="+mj-lt"/>
              </a:rPr>
              <a:t>ta </a:t>
            </a:r>
            <a:r>
              <a:rPr lang="en-US" sz="3600" b="1" dirty="0" err="1" smtClean="0">
                <a:latin typeface="+mj-lt"/>
              </a:rPr>
              <a:t>làm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như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sau</a:t>
            </a:r>
            <a:r>
              <a:rPr lang="en-US" sz="3600" b="1" dirty="0" smtClean="0">
                <a:latin typeface="+mj-lt"/>
              </a:rPr>
              <a:t>:</a:t>
            </a:r>
            <a:endParaRPr lang="en-US" sz="3600" b="1" dirty="0">
              <a:latin typeface="+mj-lt"/>
            </a:endParaRPr>
          </a:p>
          <a:p>
            <a:pPr algn="just"/>
            <a:r>
              <a:rPr lang="vi-VN" sz="3600" b="1" dirty="0">
                <a:latin typeface="+mj-lt"/>
              </a:rPr>
              <a:t>+ Chuyển tỉ số phần trăm đã cho về dạng phân số thập phân.</a:t>
            </a:r>
            <a:endParaRPr lang="en-US" sz="3600" b="1" dirty="0">
              <a:latin typeface="+mj-lt"/>
            </a:endParaRPr>
          </a:p>
          <a:p>
            <a:pPr algn="just"/>
            <a:r>
              <a:rPr lang="vi-VN" sz="3600" b="1" dirty="0">
                <a:latin typeface="+mj-lt"/>
                <a:cs typeface="Times New Roman" panose="02020603050405020304" pitchFamily="18" charset="0"/>
              </a:rPr>
              <a:t>+ </a:t>
            </a:r>
            <a:r>
              <a:rPr lang="en-US" sz="3600" b="1" dirty="0" err="1" smtClean="0">
                <a:latin typeface="+mj-lt"/>
                <a:cs typeface="Times New Roman" panose="02020603050405020304" pitchFamily="18" charset="0"/>
              </a:rPr>
              <a:t>Áp</a:t>
            </a:r>
            <a:r>
              <a:rPr lang="en-US" sz="36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+mj-lt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latin typeface="+mj-lt"/>
                <a:cs typeface="Times New Roman" panose="02020603050405020304" pitchFamily="18" charset="0"/>
              </a:rPr>
              <a:t>: </a:t>
            </a:r>
            <a:r>
              <a:rPr lang="vi-VN" sz="3600" b="1" dirty="0" smtClean="0">
                <a:latin typeface="+mj-lt"/>
              </a:rPr>
              <a:t>Tìm </a:t>
            </a:r>
            <a:r>
              <a:rPr lang="vi-VN" sz="3600" b="1" dirty="0">
                <a:latin typeface="+mj-lt"/>
              </a:rPr>
              <a:t>phân số của một số cho trước.</a:t>
            </a:r>
            <a:endParaRPr lang="en-US" altLang="en-US" sz="3600" b="1" dirty="0">
              <a:solidFill>
                <a:srgbClr val="0000FF"/>
              </a:solidFill>
              <a:latin typeface="+mj-lt"/>
            </a:endParaRPr>
          </a:p>
          <a:p>
            <a:pPr algn="just">
              <a:spcBef>
                <a:spcPct val="50000"/>
              </a:spcBef>
            </a:pPr>
            <a:endParaRPr lang="en-US" alt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D51A9E-006B-4447-AAA5-C5108C375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5" name="Picture 11" descr="Floral">
            <a:hlinkClick r:id="" action="ppaction://noaction"/>
            <a:extLst>
              <a:ext uri="{FF2B5EF4-FFF2-40B4-BE49-F238E27FC236}">
                <a16:creationId xmlns:a16="http://schemas.microsoft.com/office/drawing/2014/main" id="{BA8D9F0E-D50B-4EC4-A914-9DEA9FD0F0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115" y="275416"/>
            <a:ext cx="1766802" cy="160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7236296" y="5589463"/>
            <a:ext cx="1414309" cy="11430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68573" tIns="34287" rIns="68573" bIns="34287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81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6" grpId="1" animBg="1"/>
      <p:bldP spid="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inhnen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399" y="-17249"/>
            <a:ext cx="97536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15218" y="729998"/>
            <a:ext cx="8057033" cy="537429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LUYỆN</a:t>
            </a:r>
            <a:r>
              <a:rPr kumimoji="0" lang="en-US" sz="3600" b="1" i="0" u="none" strike="noStrike" kern="10" cap="none" spc="0" normalizeH="0" noProof="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TẬP, </a:t>
            </a:r>
            <a:r>
              <a:rPr kumimoji="0" lang="en-US" sz="3600" b="1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THỰC </a:t>
            </a: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HÀNH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52399" y="17463"/>
            <a:ext cx="9640956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8F6E31-8323-459D-A603-BE74EACE7E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13" y="566572"/>
            <a:ext cx="1275891" cy="1994540"/>
          </a:xfrm>
          <a:prstGeom prst="rect">
            <a:avLst/>
          </a:prstGeom>
        </p:spPr>
      </p:pic>
      <p:pic>
        <p:nvPicPr>
          <p:cNvPr id="10" name="Picture 11" descr="Floral">
            <a:hlinkClick r:id="" action="ppaction://noaction"/>
            <a:extLst>
              <a:ext uri="{FF2B5EF4-FFF2-40B4-BE49-F238E27FC236}">
                <a16:creationId xmlns:a16="http://schemas.microsoft.com/office/drawing/2014/main" id="{BA8D9F0E-D50B-4EC4-A914-9DEA9FD0F0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115" y="275416"/>
            <a:ext cx="1766802" cy="160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B7763D-0188-4BC7-B719-5CED917783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95" y="4684531"/>
            <a:ext cx="2693641" cy="1370886"/>
          </a:xfrm>
          <a:prstGeom prst="rect">
            <a:avLst/>
          </a:prstGeom>
        </p:spPr>
      </p:pic>
      <p:pic>
        <p:nvPicPr>
          <p:cNvPr id="12" name="Picture 6" descr="Dove-02-june">
            <a:extLst>
              <a:ext uri="{FF2B5EF4-FFF2-40B4-BE49-F238E27FC236}">
                <a16:creationId xmlns:a16="http://schemas.microsoft.com/office/drawing/2014/main" id="{AD05A2C2-5725-41D0-81DB-84CFED9D64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777">
            <a:off x="2762937" y="629130"/>
            <a:ext cx="1703999" cy="90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Dove-02-june">
            <a:extLst>
              <a:ext uri="{FF2B5EF4-FFF2-40B4-BE49-F238E27FC236}">
                <a16:creationId xmlns:a16="http://schemas.microsoft.com/office/drawing/2014/main" id="{23CB7168-B27B-4DFA-BDE7-CCA8269D5F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777">
            <a:off x="4086224" y="602549"/>
            <a:ext cx="1276350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5" descr="tamtay11">
            <a:extLst>
              <a:ext uri="{FF2B5EF4-FFF2-40B4-BE49-F238E27FC236}">
                <a16:creationId xmlns:a16="http://schemas.microsoft.com/office/drawing/2014/main" id="{F4A78A05-8801-42F8-9968-A7F552F19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118" y="5553944"/>
            <a:ext cx="1605719" cy="1370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35" descr="tamtay11">
            <a:extLst>
              <a:ext uri="{FF2B5EF4-FFF2-40B4-BE49-F238E27FC236}">
                <a16:creationId xmlns:a16="http://schemas.microsoft.com/office/drawing/2014/main" id="{264CC97C-77B3-48B6-A310-3F775E57E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034" y="2387543"/>
            <a:ext cx="1203077" cy="1117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7" descr="rose19">
            <a:extLst>
              <a:ext uri="{FF2B5EF4-FFF2-40B4-BE49-F238E27FC236}">
                <a16:creationId xmlns:a16="http://schemas.microsoft.com/office/drawing/2014/main" id="{3DC0FC50-80A7-4FF3-9937-F3B48661B6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69" y="5418852"/>
            <a:ext cx="1355610" cy="137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rose19">
            <a:extLst>
              <a:ext uri="{FF2B5EF4-FFF2-40B4-BE49-F238E27FC236}">
                <a16:creationId xmlns:a16="http://schemas.microsoft.com/office/drawing/2014/main" id="{585EDDC5-BB6B-4679-B626-4073E55E3A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115" y="4428910"/>
            <a:ext cx="1355610" cy="137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rose19">
            <a:extLst>
              <a:ext uri="{FF2B5EF4-FFF2-40B4-BE49-F238E27FC236}">
                <a16:creationId xmlns:a16="http://schemas.microsoft.com/office/drawing/2014/main" id="{BCF7231D-0AC0-4167-AFAE-4CE1AE3BFA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025" y="5407037"/>
            <a:ext cx="1355610" cy="137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52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-0.0294 C 0.00382 -0.02917 0.00225 -0.02871 0.00208 -0.02524 C 0.00191 -0.02176 0.00486 -0.01227 0.00451 -0.00811 C 0.00416 -0.00394 0.00208 -0.00209 3.05556E-6 4.44444E-6 " pathEditMode="relative" rAng="0" ptsTypes="AAAA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45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01829 C -0.00364 -0.01829 -0.00226 -0.01806 -0.00208 -0.01574 C -0.00191 -0.01343 -0.00469 -0.00764 -0.00434 -0.00509 C -0.00399 -0.00255 -0.00208 -0.00139 -1.38889E-6 1.11111E-6 " pathEditMode="relative" rAng="0" ptsTypes="AAAA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6632"/>
            <a:ext cx="9144000" cy="69865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60%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250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75%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m.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120%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64%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12,5 g.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30%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800 m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g) 175%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30 000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3848" y="861225"/>
                <a:ext cx="3528392" cy="81099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 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𝟔𝟎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 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endPara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861225"/>
                <a:ext cx="3528392" cy="810991"/>
              </a:xfrm>
              <a:prstGeom prst="rect">
                <a:avLst/>
              </a:prstGeom>
              <a:blipFill>
                <a:blip r:embed="rId2"/>
                <a:stretch>
                  <a:fillRect b="-9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57854" y="1952506"/>
                <a:ext cx="2628292" cy="81099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 m</a:t>
                </a:r>
                <a:endPara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854" y="1952506"/>
                <a:ext cx="2628292" cy="810991"/>
              </a:xfrm>
              <a:prstGeom prst="rect">
                <a:avLst/>
              </a:prstGeom>
              <a:blipFill>
                <a:blip r:embed="rId3"/>
                <a:stretch>
                  <a:fillRect l="-5324" r="-5324"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67243" y="2881578"/>
                <a:ext cx="4355976" cy="81099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 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180 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endPara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43" y="2881578"/>
                <a:ext cx="4355976" cy="810991"/>
              </a:xfrm>
              <a:prstGeom prst="rect">
                <a:avLst/>
              </a:prstGeom>
              <a:blipFill>
                <a:blip r:embed="rId4"/>
                <a:stretch>
                  <a:fillRect b="-9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46875" y="3972859"/>
                <a:ext cx="3042338" cy="81099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12,5 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𝟔𝟒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 g</a:t>
                </a:r>
                <a:endPara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875" y="3972859"/>
                <a:ext cx="3042338" cy="810991"/>
              </a:xfrm>
              <a:prstGeom prst="rect">
                <a:avLst/>
              </a:prstGeom>
              <a:blipFill>
                <a:blip r:embed="rId5"/>
                <a:stretch>
                  <a:fillRect l="-800" r="-800" b="-9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46875" y="4899396"/>
                <a:ext cx="3384376" cy="81099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800 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240 m</a:t>
                </a:r>
                <a:r>
                  <a:rPr lang="en-US" sz="32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3200" b="1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875" y="4899396"/>
                <a:ext cx="3384376" cy="810991"/>
              </a:xfrm>
              <a:prstGeom prst="rect">
                <a:avLst/>
              </a:prstGeom>
              <a:blipFill>
                <a:blip r:embed="rId6"/>
                <a:stretch>
                  <a:fillRect l="-3957" r="-1619" b="-9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72000" y="5825933"/>
                <a:ext cx="4496000" cy="7660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30 000 </a:t>
                </a:r>
                <a:r>
                  <a:rPr lang="en-US" altLang="en-US" sz="3000" b="1" dirty="0">
                    <a:solidFill>
                      <a:srgbClr val="0000FF"/>
                    </a:solidFill>
                    <a:latin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52 500 </a:t>
                </a:r>
                <a:r>
                  <a:rPr lang="en-US" sz="3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endParaRPr lang="en-US" sz="3000" b="1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825933"/>
                <a:ext cx="4496000" cy="766044"/>
              </a:xfrm>
              <a:prstGeom prst="rect">
                <a:avLst/>
              </a:prstGeom>
              <a:blipFill>
                <a:blip r:embed="rId7"/>
                <a:stretch>
                  <a:fillRect l="-2981" r="-2846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7380312" y="176714"/>
            <a:ext cx="1414309" cy="11430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68573" tIns="34287" rIns="68573" bIns="34287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69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4" grpId="1" animBg="1"/>
      <p:bldP spid="24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1C49E-F251-4D97-828F-AB3CC19D6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875D-8730-4D8A-903F-4A3D3B2DE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n">
            <a:extLst>
              <a:ext uri="{FF2B5EF4-FFF2-40B4-BE49-F238E27FC236}">
                <a16:creationId xmlns:a16="http://schemas.microsoft.com/office/drawing/2014/main" id="{AF420C88-C591-47CB-BE52-69C1270A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8">
            <a:extLst>
              <a:ext uri="{FF2B5EF4-FFF2-40B4-BE49-F238E27FC236}">
                <a16:creationId xmlns:a16="http://schemas.microsoft.com/office/drawing/2014/main" id="{41F7DF15-8C64-4BAA-B16B-71E75FEF3C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457200"/>
            <a:ext cx="8686800" cy="6400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CÁC EM GIỎI LẮM! </a:t>
            </a:r>
          </a:p>
        </p:txBody>
      </p:sp>
      <p:pic>
        <p:nvPicPr>
          <p:cNvPr id="8" name="Picture 7" descr="FSTV116">
            <a:extLst>
              <a:ext uri="{FF2B5EF4-FFF2-40B4-BE49-F238E27FC236}">
                <a16:creationId xmlns:a16="http://schemas.microsoft.com/office/drawing/2014/main" id="{D31E24E8-3818-4877-B7C9-09B7E1862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777">
            <a:off x="61501" y="76052"/>
            <a:ext cx="2094925" cy="172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894764-721A-4338-84C8-55B636F42E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15" y="2255214"/>
            <a:ext cx="2098521" cy="28047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3EDD49-912E-48CF-91A3-1D55724A1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6614">
            <a:off x="4803224" y="5044006"/>
            <a:ext cx="2266582" cy="143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2DB78CB3-4806-4FB1-8DF7-3F7A21BB1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85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183071" y="1224512"/>
            <a:ext cx="8647275" cy="3670852"/>
          </a:xfrm>
          <a:prstGeom prst="cloudCallout">
            <a:avLst>
              <a:gd name="adj1" fmla="val 40728"/>
              <a:gd name="adj2" fmla="val 62421"/>
            </a:avLst>
          </a:prstGeom>
          <a:solidFill>
            <a:srgbClr val="002060"/>
          </a:solidFill>
          <a:ln w="76200">
            <a:solidFill>
              <a:srgbClr val="00B050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lvl="0" algn="just" defTabSz="6858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phần trăm của một số cho trước</a:t>
            </a:r>
            <a:r>
              <a:rPr 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27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71" y="190021"/>
            <a:ext cx="753666" cy="1028700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pic>
        <p:nvPicPr>
          <p:cNvPr id="52228" name="Picture 37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42" y="5486400"/>
            <a:ext cx="158472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7447771" y="413880"/>
            <a:ext cx="1414309" cy="11430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68573" tIns="34287" rIns="68573" bIns="34287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3516640" y="5372834"/>
            <a:ext cx="1828800" cy="1371600"/>
          </a:xfrm>
          <a:prstGeom prst="star32">
            <a:avLst>
              <a:gd name="adj" fmla="val 0"/>
            </a:avLst>
          </a:prstGeom>
          <a:solidFill>
            <a:srgbClr val="00B0F0"/>
          </a:solidFill>
          <a:ln w="28575" algn="ctr">
            <a:solidFill>
              <a:srgbClr val="7030A0"/>
            </a:solidFill>
            <a:miter lim="800000"/>
            <a:headEnd/>
            <a:tailEnd/>
          </a:ln>
        </p:spPr>
        <p:txBody>
          <a:bodyPr wrap="none" lIns="68573" tIns="34287" rIns="68573" bIns="34287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74" y="4876800"/>
            <a:ext cx="3147623" cy="189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7" descr="rose19">
            <a:extLst>
              <a:ext uri="{FF2B5EF4-FFF2-40B4-BE49-F238E27FC236}">
                <a16:creationId xmlns:a16="http://schemas.microsoft.com/office/drawing/2014/main" id="{2C4F6878-EB28-4E1B-A75C-6CA4753FC7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32" y="4479236"/>
            <a:ext cx="1747705" cy="219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31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3">
            <a:extLst>
              <a:ext uri="{FF2B5EF4-FFF2-40B4-BE49-F238E27FC236}">
                <a16:creationId xmlns:a16="http://schemas.microsoft.com/office/drawing/2014/main" id="{87DA39B1-F66A-4409-B8F3-8BD24D0E2946}"/>
              </a:ext>
            </a:extLst>
          </p:cNvPr>
          <p:cNvSpPr/>
          <p:nvPr/>
        </p:nvSpPr>
        <p:spPr>
          <a:xfrm>
            <a:off x="1272209" y="237832"/>
            <a:ext cx="6957391" cy="994619"/>
          </a:xfrm>
          <a:prstGeom prst="ribbon2">
            <a:avLst>
              <a:gd name="adj1" fmla="val 16667"/>
              <a:gd name="adj2" fmla="val 51487"/>
            </a:avLst>
          </a:prstGeom>
          <a:solidFill>
            <a:srgbClr val="0000FF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 NHỚ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orizontal Scroll 5">
            <a:extLst>
              <a:ext uri="{FF2B5EF4-FFF2-40B4-BE49-F238E27FC236}">
                <a16:creationId xmlns:a16="http://schemas.microsoft.com/office/drawing/2014/main" id="{F0F7C02B-AB1A-4387-B75F-CD8D8069F8C7}"/>
              </a:ext>
            </a:extLst>
          </p:cNvPr>
          <p:cNvSpPr/>
          <p:nvPr/>
        </p:nvSpPr>
        <p:spPr>
          <a:xfrm>
            <a:off x="135835" y="1491974"/>
            <a:ext cx="8872329" cy="4735081"/>
          </a:xfrm>
          <a:prstGeom prst="horizontalScroll">
            <a:avLst>
              <a:gd name="adj" fmla="val 8381"/>
            </a:avLst>
          </a:prstGeom>
          <a:solidFill>
            <a:srgbClr val="FFFF00"/>
          </a:solidFill>
          <a:ln w="55000" cap="flat" cmpd="thickThin" algn="ctr">
            <a:solidFill>
              <a:srgbClr val="00B050"/>
            </a:solidFill>
            <a:prstDash val="solid"/>
          </a:ln>
          <a:effectLst/>
        </p:spPr>
        <p:txBody>
          <a:bodyPr lIns="91055" tIns="45521" rIns="91055" bIns="45521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/>
            <a:r>
              <a:rPr lang="vi-VN" sz="3600" b="1" dirty="0">
                <a:latin typeface="+mj-lt"/>
              </a:rPr>
              <a:t>Muốn tìm giá trị phần trăm của một số cho trước </a:t>
            </a:r>
            <a:r>
              <a:rPr lang="en-US" sz="3600" b="1" dirty="0">
                <a:latin typeface="+mj-lt"/>
              </a:rPr>
              <a:t>ta </a:t>
            </a:r>
            <a:r>
              <a:rPr lang="en-US" sz="3600" b="1" dirty="0" err="1">
                <a:latin typeface="+mj-lt"/>
              </a:rPr>
              <a:t>làm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như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sau</a:t>
            </a:r>
            <a:r>
              <a:rPr lang="en-US" sz="3600" b="1" dirty="0">
                <a:latin typeface="+mj-lt"/>
              </a:rPr>
              <a:t>:</a:t>
            </a:r>
          </a:p>
          <a:p>
            <a:pPr algn="just"/>
            <a:r>
              <a:rPr lang="vi-VN" sz="3600" b="1" dirty="0">
                <a:latin typeface="+mj-lt"/>
              </a:rPr>
              <a:t>+ Chuyển tỉ số phần trăm đã cho về dạng phân số thập phân.</a:t>
            </a:r>
            <a:endParaRPr lang="en-US" sz="3600" b="1" dirty="0">
              <a:latin typeface="+mj-lt"/>
            </a:endParaRPr>
          </a:p>
          <a:p>
            <a:pPr algn="just"/>
            <a:r>
              <a:rPr lang="vi-VN" sz="3600" b="1" dirty="0">
                <a:latin typeface="+mj-lt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latin typeface="+mj-lt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vi-VN" sz="3600" b="1" dirty="0">
                <a:latin typeface="+mj-lt"/>
              </a:rPr>
              <a:t>Tìm phân số của một số cho trước.</a:t>
            </a:r>
            <a:endParaRPr lang="en-US" altLang="en-US" sz="3600" b="1" dirty="0">
              <a:solidFill>
                <a:srgbClr val="0000FF"/>
              </a:solidFill>
              <a:latin typeface="+mj-lt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D51A9E-006B-4447-AAA5-C5108C375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5" name="Picture 17" descr="rose19">
            <a:extLst>
              <a:ext uri="{FF2B5EF4-FFF2-40B4-BE49-F238E27FC236}">
                <a16:creationId xmlns:a16="http://schemas.microsoft.com/office/drawing/2014/main" id="{8AC42A09-DC8E-4ADC-9432-3601F849C0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33" y="237832"/>
            <a:ext cx="1112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6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93"/>
            <a:ext cx="9221788" cy="68341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233530" y="1958186"/>
            <a:ext cx="4903305" cy="2971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14" descr="XMASCA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937041"/>
            <a:ext cx="2286000" cy="194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6AF733BC-A524-41E4-A13D-C72F9E45F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" y="-63982"/>
            <a:ext cx="9098679" cy="6921981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76" tIns="34289" rIns="68576" bIns="34289" anchor="ctr"/>
          <a:lstStyle/>
          <a:p>
            <a:pPr marL="0" marR="0" lvl="0" indent="0" algn="l" defTabSz="6857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70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2"/>
          <p:cNvSpPr>
            <a:spLocks noChangeArrowheads="1" noChangeShapeType="1" noTextEdit="1"/>
          </p:cNvSpPr>
          <p:nvPr/>
        </p:nvSpPr>
        <p:spPr bwMode="auto">
          <a:xfrm>
            <a:off x="29497" y="1809151"/>
            <a:ext cx="8458200" cy="37814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TIẾT</a:t>
            </a:r>
            <a:r>
              <a:rPr kumimoji="0" lang="en-US" sz="3600" b="1" i="0" u="none" strike="noStrike" kern="10" cap="none" spc="0" normalizeH="0" noProof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 HỌC KẾT THÚC</a:t>
            </a:r>
            <a:endParaRPr kumimoji="0" lang="en-US" sz="36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81923" name="AutoShape 68"/>
          <p:cNvSpPr>
            <a:spLocks noChangeArrowheads="1"/>
          </p:cNvSpPr>
          <p:nvPr/>
        </p:nvSpPr>
        <p:spPr bwMode="auto">
          <a:xfrm>
            <a:off x="228612" y="112772"/>
            <a:ext cx="2470628" cy="2219612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1924" name="AutoShape 68"/>
          <p:cNvSpPr>
            <a:spLocks noChangeArrowheads="1"/>
          </p:cNvSpPr>
          <p:nvPr/>
        </p:nvSpPr>
        <p:spPr bwMode="auto">
          <a:xfrm>
            <a:off x="6248400" y="3471235"/>
            <a:ext cx="2590799" cy="2084633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pic>
        <p:nvPicPr>
          <p:cNvPr id="7" name="Picture 8" descr="Blue_ro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5" y="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blumen-pflanzen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62400" y="289745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748" y="53413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1" y="5105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blumen-pflanzen04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3135"/>
            <a:ext cx="1614948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blumen-pflanzen04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2" y="1094796"/>
            <a:ext cx="142875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4" name="Picture 135" descr="tamtay11">
            <a:extLst>
              <a:ext uri="{FF2B5EF4-FFF2-40B4-BE49-F238E27FC236}">
                <a16:creationId xmlns:a16="http://schemas.microsoft.com/office/drawing/2014/main" id="{864E31D6-8441-4919-A521-0992006B5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46" y="126998"/>
            <a:ext cx="1389284" cy="121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1" descr="Floral">
            <a:hlinkClick r:id="" action="ppaction://noaction"/>
            <a:extLst>
              <a:ext uri="{FF2B5EF4-FFF2-40B4-BE49-F238E27FC236}">
                <a16:creationId xmlns:a16="http://schemas.microsoft.com/office/drawing/2014/main" id="{4D39B456-7521-48F5-AD64-C7693918E6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0436" y="4747913"/>
            <a:ext cx="239646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hoa 2">
            <a:extLst>
              <a:ext uri="{FF2B5EF4-FFF2-40B4-BE49-F238E27FC236}">
                <a16:creationId xmlns:a16="http://schemas.microsoft.com/office/drawing/2014/main" id="{14C1269B-C32E-4840-B3EA-3D3202D26F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703" y="5475280"/>
            <a:ext cx="1214440" cy="114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44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inhnen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27192"/>
            <a:ext cx="97536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611188" y="457200"/>
            <a:ext cx="7705725" cy="609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CÔ CẢM ƠN CÁC EM!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52399" y="17463"/>
            <a:ext cx="9640956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8F6E31-8323-459D-A603-BE74EACE7E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13" y="566572"/>
            <a:ext cx="1275891" cy="1994540"/>
          </a:xfrm>
          <a:prstGeom prst="rect">
            <a:avLst/>
          </a:prstGeom>
        </p:spPr>
      </p:pic>
      <p:pic>
        <p:nvPicPr>
          <p:cNvPr id="10" name="Picture 11" descr="Floral">
            <a:hlinkClick r:id="" action="ppaction://noaction"/>
            <a:extLst>
              <a:ext uri="{FF2B5EF4-FFF2-40B4-BE49-F238E27FC236}">
                <a16:creationId xmlns:a16="http://schemas.microsoft.com/office/drawing/2014/main" id="{BA8D9F0E-D50B-4EC4-A914-9DEA9FD0F0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8546" y="304800"/>
            <a:ext cx="2216601" cy="214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B7763D-0188-4BC7-B719-5CED917783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84" y="4977709"/>
            <a:ext cx="3055382" cy="1600200"/>
          </a:xfrm>
          <a:prstGeom prst="rect">
            <a:avLst/>
          </a:prstGeom>
        </p:spPr>
      </p:pic>
      <p:pic>
        <p:nvPicPr>
          <p:cNvPr id="12" name="Picture 6" descr="Dove-02-june">
            <a:extLst>
              <a:ext uri="{FF2B5EF4-FFF2-40B4-BE49-F238E27FC236}">
                <a16:creationId xmlns:a16="http://schemas.microsoft.com/office/drawing/2014/main" id="{2097EF79-672C-4989-94B9-BC6E65F0F9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777">
            <a:off x="2852487" y="586010"/>
            <a:ext cx="1276350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Dove-02-june">
            <a:extLst>
              <a:ext uri="{FF2B5EF4-FFF2-40B4-BE49-F238E27FC236}">
                <a16:creationId xmlns:a16="http://schemas.microsoft.com/office/drawing/2014/main" id="{CB568DAE-A571-40B6-B18E-3062E1C920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777">
            <a:off x="3992930" y="691197"/>
            <a:ext cx="1276350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rose19">
            <a:extLst>
              <a:ext uri="{FF2B5EF4-FFF2-40B4-BE49-F238E27FC236}">
                <a16:creationId xmlns:a16="http://schemas.microsoft.com/office/drawing/2014/main" id="{90D33C4E-B1DA-457A-9DBA-DF593F3E42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81" y="4207771"/>
            <a:ext cx="1275891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rose19">
            <a:extLst>
              <a:ext uri="{FF2B5EF4-FFF2-40B4-BE49-F238E27FC236}">
                <a16:creationId xmlns:a16="http://schemas.microsoft.com/office/drawing/2014/main" id="{D0C3BF61-79A8-43D2-B220-CC502044B2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4322763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rose19">
            <a:extLst>
              <a:ext uri="{FF2B5EF4-FFF2-40B4-BE49-F238E27FC236}">
                <a16:creationId xmlns:a16="http://schemas.microsoft.com/office/drawing/2014/main" id="{1A4F36BC-36BC-44D1-89F7-FA56E0B948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" y="2267501"/>
            <a:ext cx="104064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hoa 2">
            <a:extLst>
              <a:ext uri="{FF2B5EF4-FFF2-40B4-BE49-F238E27FC236}">
                <a16:creationId xmlns:a16="http://schemas.microsoft.com/office/drawing/2014/main" id="{CC8E0219-32FB-489A-915A-A3DEF3BBB6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335" y="5618780"/>
            <a:ext cx="1214440" cy="114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93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9 -0.36203 C -0.11371 -0.35787 -0.06753 -0.35324 -0.06302 -0.30926 C -0.05868 -0.26504 -0.14392 -0.14907 -0.13333 -0.09768 C -0.12292 -0.04606 -0.06163 -0.02315 -5.55556E-7 -2.22222E-6 " pathEditMode="relative" rAng="0" ptsTypes="AAAA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1810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96 -0.45231 C -0.10312 -0.44722 -0.06128 -0.44143 -0.05711 -0.38657 C -0.05312 -0.33125 -0.13038 -0.18588 -0.121 -0.12199 C -0.11145 -0.05764 -0.0559 -0.02893 -4.16667E-6 -2.22222E-6 " pathEditMode="relative" rAng="0" ptsTypes="AAAA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Download Free png Coins,corners,bordures - Flower Borders Corn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/>
          <a:stretch>
            <a:fillRect/>
          </a:stretch>
        </p:blipFill>
        <p:spPr bwMode="auto">
          <a:xfrm>
            <a:off x="25400" y="3760788"/>
            <a:ext cx="3551238" cy="309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73433" y="1233235"/>
            <a:ext cx="7404261" cy="954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Chuẩn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sẵn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sàng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khoa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quyển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</a:t>
            </a:r>
          </a:p>
        </p:txBody>
      </p:sp>
      <p:pic>
        <p:nvPicPr>
          <p:cNvPr id="5" name="Picture 5" descr="Book-09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7" y="1221691"/>
            <a:ext cx="1607951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01913" y="3066013"/>
            <a:ext cx="6096237" cy="954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lắng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 descr="Home Icons - Free Download, PNG and 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79" y="4364126"/>
            <a:ext cx="144303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36881" y="4937213"/>
            <a:ext cx="5011876" cy="523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2" name="Picture 4" descr="Listen to teacher clipart 5 » Clipart St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85" y="2727325"/>
            <a:ext cx="1699828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2"/>
          <p:cNvSpPr txBox="1">
            <a:spLocks/>
          </p:cNvSpPr>
          <p:nvPr/>
        </p:nvSpPr>
        <p:spPr>
          <a:xfrm>
            <a:off x="166306" y="121359"/>
            <a:ext cx="8990012" cy="838200"/>
          </a:xfrm>
          <a:prstGeom prst="rect">
            <a:avLst/>
          </a:prstGeom>
          <a:solidFill>
            <a:srgbClr val="0000FF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NHỮNG ĐIỀU CẦN LƯU Ý</a:t>
            </a:r>
          </a:p>
        </p:txBody>
      </p: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0" y="0"/>
            <a:ext cx="9156316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466" y="4273240"/>
            <a:ext cx="980768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blumen-pflanzen04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10" y="5359400"/>
            <a:ext cx="259809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7316630" y="2037376"/>
            <a:ext cx="1232127" cy="1052938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15" name="Picture 17" descr="rose19">
            <a:extLst>
              <a:ext uri="{FF2B5EF4-FFF2-40B4-BE49-F238E27FC236}">
                <a16:creationId xmlns:a16="http://schemas.microsoft.com/office/drawing/2014/main" id="{2B2E634C-48C5-4171-8C3B-E7412A7F2F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850" y="5578091"/>
            <a:ext cx="1607951" cy="127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2" descr="697125i6o7gtfx8m">
            <a:extLst>
              <a:ext uri="{FF2B5EF4-FFF2-40B4-BE49-F238E27FC236}">
                <a16:creationId xmlns:a16="http://schemas.microsoft.com/office/drawing/2014/main" id="{6F1B858A-EEDD-4D27-8888-8C3BE6D13F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69535" y="5674626"/>
            <a:ext cx="1443038" cy="107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 descr="697125i6o7gtfx8m">
            <a:extLst>
              <a:ext uri="{FF2B5EF4-FFF2-40B4-BE49-F238E27FC236}">
                <a16:creationId xmlns:a16="http://schemas.microsoft.com/office/drawing/2014/main" id="{DA7E3F2A-3736-44E7-B6EA-0B598E4505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5206" y="4620288"/>
            <a:ext cx="1699828" cy="127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021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3" grpId="0" animBg="1"/>
      <p:bldP spid="13" grpId="1" animBg="1"/>
      <p:bldP spid="13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"/>
            <a:ext cx="9221788" cy="68341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048000" y="2133600"/>
            <a:ext cx="5334000" cy="2971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KHỞI ĐỘNG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91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03EFBD58-1787-4D13-95A8-D14423500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5974" y="154194"/>
            <a:ext cx="1938025" cy="271384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40ACE4C-E20A-49A3-98F1-97989D9B8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821" y="4379964"/>
            <a:ext cx="1772266" cy="166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 descr="4BBD0CCD48A74000B8F6581C91102746[1]">
            <a:extLst>
              <a:ext uri="{FF2B5EF4-FFF2-40B4-BE49-F238E27FC236}">
                <a16:creationId xmlns:a16="http://schemas.microsoft.com/office/drawing/2014/main" id="{18FEBB81-0B8E-4378-9E2F-2690D6A95F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324"/>
            <a:ext cx="1190625" cy="18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12C61C73-DD6D-4691-8F68-253A3CD21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0234" y="4045817"/>
            <a:ext cx="6758581" cy="95410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vi-VN" sz="2800" dirty="0">
                <a:latin typeface="+mj-lt"/>
              </a:rPr>
              <a:t>Bộ lắp ghép hình này có giá trị 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120 000 đồng nhưng hôm nay giảm giá 15%. </a:t>
            </a:r>
            <a:endParaRPr lang="en-US" sz="2800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528" y="3419286"/>
            <a:ext cx="3329758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2339752" y="5092961"/>
            <a:ext cx="3736920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2915816" y="5916097"/>
            <a:ext cx="5774338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sẽ được giảm bao nhiêu tiền?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5"/>
          <a:srcRect l="23823" t="21642" r="50878" b="51242"/>
          <a:stretch/>
        </p:blipFill>
        <p:spPr bwMode="auto">
          <a:xfrm>
            <a:off x="1259631" y="128000"/>
            <a:ext cx="6480721" cy="3221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915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05824" y="810856"/>
            <a:ext cx="5327637" cy="2047737"/>
          </a:xfrm>
          <a:prstGeom prst="snip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lIns="77404" tIns="38702" rIns="77404" bIns="38702" rtlCol="0" anchor="ctr"/>
          <a:lstStyle/>
          <a:p>
            <a:pPr marL="0" marR="0" lvl="0" indent="0" algn="ctr" defTabSz="914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B32C1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4944564" y="3249464"/>
            <a:ext cx="2288896" cy="2000957"/>
          </a:xfrm>
          <a:prstGeom prst="smileyFac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404" tIns="38702" rIns="77404" bIns="38702" rtlCol="0" anchor="ctr"/>
          <a:lstStyle/>
          <a:p>
            <a:pPr marL="0" marR="0" lvl="0" indent="0" algn="ctr" defTabSz="914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1143000" y="1229213"/>
            <a:ext cx="7620000" cy="2020251"/>
          </a:xfrm>
          <a:prstGeom prst="snip2DiagRect">
            <a:avLst>
              <a:gd name="adj1" fmla="val 0"/>
              <a:gd name="adj2" fmla="val 37108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404" tIns="38702" rIns="77404" bIns="38702" rtlCol="0" anchor="ctr"/>
          <a:lstStyle/>
          <a:p>
            <a:pPr marL="0" marR="0" lvl="0" indent="0" algn="ctr" defTabSz="914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THƯỞNG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CÁC EM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LÀ MỘT TRÀNG VỖ TAY THẬT 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517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70399" y="6262767"/>
            <a:ext cx="469236" cy="595539"/>
          </a:xfrm>
          <a:prstGeom prst="rect">
            <a:avLst/>
          </a:prstGeom>
        </p:spPr>
      </p:pic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1600200" y="3266670"/>
            <a:ext cx="2819400" cy="2000957"/>
          </a:xfrm>
          <a:prstGeom prst="star32">
            <a:avLst>
              <a:gd name="adj" fmla="val 24385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6614">
            <a:off x="6741384" y="4501391"/>
            <a:ext cx="1954050" cy="123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95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1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9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79" name="Rectangle 6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80" name="Rectangle 9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81" name="Rectangle 12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82" name="Rectangle 15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183" name="Rectangle 28"/>
          <p:cNvSpPr>
            <a:spLocks noChangeArrowheads="1"/>
          </p:cNvSpPr>
          <p:nvPr/>
        </p:nvSpPr>
        <p:spPr bwMode="auto">
          <a:xfrm>
            <a:off x="76201" y="30173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/>
        </p:nvSpPr>
        <p:spPr bwMode="auto">
          <a:xfrm>
            <a:off x="-669925" y="6440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Arial" pitchFamily="34" charset="0"/>
            </a:endParaRPr>
          </a:p>
        </p:txBody>
      </p:sp>
      <p:sp>
        <p:nvSpPr>
          <p:cNvPr id="50185" name="WordArt 21"/>
          <p:cNvSpPr>
            <a:spLocks noChangeArrowheads="1" noChangeShapeType="1" noTextEdit="1"/>
          </p:cNvSpPr>
          <p:nvPr/>
        </p:nvSpPr>
        <p:spPr bwMode="auto">
          <a:xfrm>
            <a:off x="5334026" y="1295400"/>
            <a:ext cx="336232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0" cap="none" spc="0" normalizeH="0" baseline="0" noProof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0186" name="TextBox 23"/>
          <p:cNvSpPr txBox="1">
            <a:spLocks noChangeArrowheads="1"/>
          </p:cNvSpPr>
          <p:nvPr/>
        </p:nvSpPr>
        <p:spPr bwMode="auto">
          <a:xfrm>
            <a:off x="3179070" y="312739"/>
            <a:ext cx="2612134" cy="861770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 smtClean="0">
                <a:ln>
                  <a:noFill/>
                </a:ln>
                <a:solidFill>
                  <a:srgbClr val="1A7C57"/>
                </a:solidFill>
                <a:effectLst/>
                <a:uLnTx/>
                <a:uFillTx/>
                <a:latin typeface="Aaril"/>
                <a:ea typeface="+mn-ea"/>
                <a:cs typeface="Times New Roman" pitchFamily="18" charset="0"/>
              </a:rPr>
              <a:t>TOÁN 5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1A7C57"/>
              </a:solidFill>
              <a:effectLst/>
              <a:uLnTx/>
              <a:uFillTx/>
              <a:latin typeface="Aaril"/>
              <a:ea typeface="+mn-ea"/>
              <a:cs typeface="Times New Roman" pitchFamily="18" charset="0"/>
            </a:endParaRPr>
          </a:p>
        </p:txBody>
      </p:sp>
      <p:pic>
        <p:nvPicPr>
          <p:cNvPr id="50187" name="Picture 7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3757269"/>
            <a:ext cx="6839018" cy="194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TextBox 2"/>
          <p:cNvSpPr txBox="1">
            <a:spLocks noChangeArrowheads="1"/>
          </p:cNvSpPr>
          <p:nvPr/>
        </p:nvSpPr>
        <p:spPr bwMode="auto">
          <a:xfrm>
            <a:off x="1646750" y="4726871"/>
            <a:ext cx="5850500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Sách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giáo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khoa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99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820" y="1833203"/>
            <a:ext cx="8925730" cy="1692725"/>
          </a:xfrm>
          <a:prstGeom prst="rect">
            <a:avLst/>
          </a:prstGeom>
          <a:solidFill>
            <a:srgbClr val="00FF00"/>
          </a:solidFill>
          <a:ln w="57150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BÀI 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. 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 GIÁ</a:t>
            </a:r>
            <a:r>
              <a:rPr kumimoji="0" lang="en-US" sz="5400" b="1" i="0" u="none" strike="noStrike" kern="1200" cap="none" spc="0" normalizeH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TRỊ 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 TRĂM CỦA</a:t>
            </a:r>
            <a:r>
              <a:rPr kumimoji="0" lang="en-US" sz="5400" b="1" i="0" u="none" strike="noStrike" kern="1200" cap="none" spc="0" normalizeH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MỘT SỐ CHO TRƯỚC</a:t>
            </a:r>
            <a:endParaRPr kumimoji="0" lang="en-US" sz="5400" b="1" i="0" u="none" strike="noStrike" kern="1200" cap="none" spc="0" normalizeH="0" baseline="0" noProof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1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0192" name="AutoShape 2" descr="Vẽ tranh an toàn giao thông đơn giản và ý nghĩa nhất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Arial" pitchFamily="34" charset="0"/>
            </a:endParaRPr>
          </a:p>
        </p:txBody>
      </p:sp>
      <p:sp>
        <p:nvSpPr>
          <p:cNvPr id="50194" name="AutoShape 2" descr="BÁC HỒ VỚI THIẾU NHI - KHU DI TÍCH KIM LIÊN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0195" name="AutoShape 5" descr="Xúc động với chùm hình ảnh Bác Hồ với thiếu nhi đẹp nhất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0196" name="AutoShape 9" descr="Hình ảnh màu hiếm về Chủ tịch Hồ Chí Minh (Phần 2)"/>
          <p:cNvSpPr>
            <a:spLocks noChangeAspect="1" noChangeArrowheads="1"/>
          </p:cNvSpPr>
          <p:nvPr/>
        </p:nvSpPr>
        <p:spPr bwMode="auto">
          <a:xfrm>
            <a:off x="612775" y="3127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" name="AutoShape 2" descr="Đọc truyện Trạng Quỳnh mang lại ý nghĩa cuộc sống"/>
          <p:cNvSpPr>
            <a:spLocks noChangeAspect="1" noChangeArrowheads="1"/>
          </p:cNvSpPr>
          <p:nvPr/>
        </p:nvSpPr>
        <p:spPr bwMode="auto">
          <a:xfrm>
            <a:off x="765175" y="46563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4" y="4496289"/>
            <a:ext cx="2075386" cy="231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5">
            <a:extLst>
              <a:ext uri="{FF2B5EF4-FFF2-40B4-BE49-F238E27FC236}">
                <a16:creationId xmlns:a16="http://schemas.microsoft.com/office/drawing/2014/main" id="{374EF133-D51B-467E-A006-71789801CD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30769"/>
            <a:ext cx="1979510" cy="2478088"/>
          </a:xfrm>
          <a:prstGeom prst="rect">
            <a:avLst/>
          </a:prstGeom>
        </p:spPr>
      </p:pic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" name="AutoShape 2" descr="Top 5 rừng nguyên sinh mang vẻ đẹp “ủy mị” ở Việt Nam | Edu2Review"/>
          <p:cNvSpPr>
            <a:spLocks noChangeAspect="1" noChangeArrowheads="1"/>
          </p:cNvSpPr>
          <p:nvPr/>
        </p:nvSpPr>
        <p:spPr bwMode="auto">
          <a:xfrm>
            <a:off x="116681" y="-144461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ACFE3F5-612E-402F-B890-0C436E55E4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-29668"/>
            <a:ext cx="2968768" cy="1600200"/>
          </a:xfrm>
          <a:prstGeom prst="rect">
            <a:avLst/>
          </a:prstGeom>
        </p:spPr>
      </p:pic>
      <p:grpSp>
        <p:nvGrpSpPr>
          <p:cNvPr id="30" name="Group 18">
            <a:extLst>
              <a:ext uri="{FF2B5EF4-FFF2-40B4-BE49-F238E27FC236}">
                <a16:creationId xmlns:a16="http://schemas.microsoft.com/office/drawing/2014/main" id="{7FF1C862-BB4C-4A7C-BFC7-37FB9B24675A}"/>
              </a:ext>
            </a:extLst>
          </p:cNvPr>
          <p:cNvGrpSpPr>
            <a:grpSpLocks/>
          </p:cNvGrpSpPr>
          <p:nvPr/>
        </p:nvGrpSpPr>
        <p:grpSpPr bwMode="auto">
          <a:xfrm>
            <a:off x="5784995" y="103256"/>
            <a:ext cx="3119531" cy="1243560"/>
            <a:chOff x="5225" y="9335"/>
            <a:chExt cx="2520" cy="1750"/>
          </a:xfrm>
        </p:grpSpPr>
        <p:sp>
          <p:nvSpPr>
            <p:cNvPr id="31" name="AutoShape 27" descr="2">
              <a:extLst>
                <a:ext uri="{FF2B5EF4-FFF2-40B4-BE49-F238E27FC236}">
                  <a16:creationId xmlns:a16="http://schemas.microsoft.com/office/drawing/2014/main" id="{DA9209D9-5291-42CD-88B7-15F2F31D3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Arial" charset="0"/>
              </a:endParaRPr>
            </a:p>
          </p:txBody>
        </p:sp>
        <p:pic>
          <p:nvPicPr>
            <p:cNvPr id="32" name="Picture 26" descr="cosmoS">
              <a:extLst>
                <a:ext uri="{FF2B5EF4-FFF2-40B4-BE49-F238E27FC236}">
                  <a16:creationId xmlns:a16="http://schemas.microsoft.com/office/drawing/2014/main" id="{0A4D7A24-DD45-49FA-845A-6996EECFC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5" descr="BOOK2">
              <a:extLst>
                <a:ext uri="{FF2B5EF4-FFF2-40B4-BE49-F238E27FC236}">
                  <a16:creationId xmlns:a16="http://schemas.microsoft.com/office/drawing/2014/main" id="{41D6ADC8-76F4-4AF1-BC0E-5A801651D6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4" descr="BOOK1">
              <a:extLst>
                <a:ext uri="{FF2B5EF4-FFF2-40B4-BE49-F238E27FC236}">
                  <a16:creationId xmlns:a16="http://schemas.microsoft.com/office/drawing/2014/main" id="{EDDF5F0E-AB6A-4A7B-861B-7AC637B658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3" descr="QUILLPEN">
              <a:extLst>
                <a:ext uri="{FF2B5EF4-FFF2-40B4-BE49-F238E27FC236}">
                  <a16:creationId xmlns:a16="http://schemas.microsoft.com/office/drawing/2014/main" id="{B64D58F8-6E3B-44CD-A527-8758A1BCA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22">
              <a:extLst>
                <a:ext uri="{FF2B5EF4-FFF2-40B4-BE49-F238E27FC236}">
                  <a16:creationId xmlns:a16="http://schemas.microsoft.com/office/drawing/2014/main" id="{00BB12FB-65C2-48C3-BC03-8DB605B9E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Bangkok"/>
                  <a:ea typeface="+mn-ea"/>
                  <a:cs typeface="Times New Roman" pitchFamily="18" charset="0"/>
                </a:rPr>
                <a:t> </a:t>
              </a: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7" name="Text Box 21">
              <a:extLst>
                <a:ext uri="{FF2B5EF4-FFF2-40B4-BE49-F238E27FC236}">
                  <a16:creationId xmlns:a16="http://schemas.microsoft.com/office/drawing/2014/main" id="{43CAB956-A1E1-451B-9014-D14A1D8CA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9" name="WordArt 20">
              <a:extLst>
                <a:ext uri="{FF2B5EF4-FFF2-40B4-BE49-F238E27FC236}">
                  <a16:creationId xmlns:a16="http://schemas.microsoft.com/office/drawing/2014/main" id="{148D6A42-D6F9-4BE4-A351-495B57DFD50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britannic"/>
                  <a:ea typeface="+mn-ea"/>
                  <a:cs typeface="+mn-cs"/>
                </a:rPr>
                <a:t>NÀM </a:t>
              </a:r>
            </a:p>
          </p:txBody>
        </p:sp>
        <p:sp>
          <p:nvSpPr>
            <p:cNvPr id="40" name="Text Box 19">
              <a:extLst>
                <a:ext uri="{FF2B5EF4-FFF2-40B4-BE49-F238E27FC236}">
                  <a16:creationId xmlns:a16="http://schemas.microsoft.com/office/drawing/2014/main" id="{DED76DBB-B266-452F-A13A-6335E68D9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2900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74548583-2689-4E92-ABFE-3BA6CD7078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WordArt 5">
            <a:extLst>
              <a:ext uri="{FF2B5EF4-FFF2-40B4-BE49-F238E27FC236}">
                <a16:creationId xmlns:a16="http://schemas.microsoft.com/office/drawing/2014/main" id="{4F42FF9B-F8E7-4EEA-957E-1C8B905A6D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2952" y="2604051"/>
            <a:ext cx="6298096" cy="274674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>HOẠT ĐỘNG </a:t>
            </a:r>
            <a:r>
              <a:rPr kumimoji="0" lang="en-US" sz="3600" b="1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/>
            </a:r>
            <a:br>
              <a:rPr kumimoji="0" lang="en-US" sz="3600" b="1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</a:br>
            <a:r>
              <a:rPr kumimoji="0" lang="en-US" sz="3600" b="1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>HÌNH</a:t>
            </a:r>
            <a:r>
              <a:rPr kumimoji="0" lang="en-US" sz="3600" b="1" i="0" u="none" strike="noStrike" kern="10" cap="none" spc="0" normalizeH="0" noProof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> THÀNH KIẾN THỨC MỚI</a:t>
            </a:r>
            <a:endParaRPr kumimoji="0" lang="en-US" sz="36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Arial"/>
            </a:endParaRPr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id="{76C336D4-310B-4A8C-A9BF-A2A2C3702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994" y="4625795"/>
            <a:ext cx="1669774" cy="1478605"/>
          </a:xfrm>
          <a:prstGeom prst="star32">
            <a:avLst>
              <a:gd name="adj" fmla="val 10173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ED986F9C-140D-49F8-98F0-974419026245}"/>
              </a:ext>
            </a:extLst>
          </p:cNvPr>
          <p:cNvGrpSpPr>
            <a:grpSpLocks/>
          </p:cNvGrpSpPr>
          <p:nvPr/>
        </p:nvGrpSpPr>
        <p:grpSpPr bwMode="auto">
          <a:xfrm>
            <a:off x="3307765" y="868016"/>
            <a:ext cx="2364165" cy="982433"/>
            <a:chOff x="5225" y="9335"/>
            <a:chExt cx="2520" cy="1750"/>
          </a:xfrm>
        </p:grpSpPr>
        <p:sp>
          <p:nvSpPr>
            <p:cNvPr id="7" name="AutoShape 27" descr="2">
              <a:extLst>
                <a:ext uri="{FF2B5EF4-FFF2-40B4-BE49-F238E27FC236}">
                  <a16:creationId xmlns:a16="http://schemas.microsoft.com/office/drawing/2014/main" id="{49F68803-388B-4806-94E2-D7B7DF3E4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Arial" pitchFamily="34" charset="0"/>
              </a:endParaRPr>
            </a:p>
          </p:txBody>
        </p:sp>
        <p:pic>
          <p:nvPicPr>
            <p:cNvPr id="8" name="Picture 26" descr="cosmoS">
              <a:extLst>
                <a:ext uri="{FF2B5EF4-FFF2-40B4-BE49-F238E27FC236}">
                  <a16:creationId xmlns:a16="http://schemas.microsoft.com/office/drawing/2014/main" id="{916810DB-B318-46B9-BF2A-5C3488F392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5" descr="BOOK2">
              <a:extLst>
                <a:ext uri="{FF2B5EF4-FFF2-40B4-BE49-F238E27FC236}">
                  <a16:creationId xmlns:a16="http://schemas.microsoft.com/office/drawing/2014/main" id="{230306F1-ACB9-483F-8118-CF85266D02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4" descr="BOOK1">
              <a:extLst>
                <a:ext uri="{FF2B5EF4-FFF2-40B4-BE49-F238E27FC236}">
                  <a16:creationId xmlns:a16="http://schemas.microsoft.com/office/drawing/2014/main" id="{5F88AABA-3CA6-4FDA-9742-2C9B3AADFD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3" descr="QUILLPEN">
              <a:extLst>
                <a:ext uri="{FF2B5EF4-FFF2-40B4-BE49-F238E27FC236}">
                  <a16:creationId xmlns:a16="http://schemas.microsoft.com/office/drawing/2014/main" id="{A1A6044B-CFC5-42CC-B395-5045C9E8C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22">
              <a:extLst>
                <a:ext uri="{FF2B5EF4-FFF2-40B4-BE49-F238E27FC236}">
                  <a16:creationId xmlns:a16="http://schemas.microsoft.com/office/drawing/2014/main" id="{C2C52C87-056D-4067-8369-0B45FDC7C1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Bangkok"/>
                  <a:ea typeface="+mn-ea"/>
                  <a:cs typeface="Times New Roman" pitchFamily="18" charset="0"/>
                </a:rPr>
                <a:t> </a:t>
              </a:r>
              <a:endParaRPr kumimoji="0" lang="en-US" altLang="vi-VN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" name="Text Box 21">
              <a:extLst>
                <a:ext uri="{FF2B5EF4-FFF2-40B4-BE49-F238E27FC236}">
                  <a16:creationId xmlns:a16="http://schemas.microsoft.com/office/drawing/2014/main" id="{AFB6C225-41E5-4A92-AB7D-1DD8D839D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" name="WordArt 20">
              <a:extLst>
                <a:ext uri="{FF2B5EF4-FFF2-40B4-BE49-F238E27FC236}">
                  <a16:creationId xmlns:a16="http://schemas.microsoft.com/office/drawing/2014/main" id="{954AB88B-8F94-4A6E-ACBF-6552D4A01F9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britannic"/>
                  <a:ea typeface="+mn-ea"/>
                  <a:cs typeface="+mn-cs"/>
                </a:rPr>
                <a:t>NÀM </a:t>
              </a:r>
            </a:p>
          </p:txBody>
        </p:sp>
        <p:sp>
          <p:nvSpPr>
            <p:cNvPr id="15" name="Text Box 19">
              <a:extLst>
                <a:ext uri="{FF2B5EF4-FFF2-40B4-BE49-F238E27FC236}">
                  <a16:creationId xmlns:a16="http://schemas.microsoft.com/office/drawing/2014/main" id="{4C5BB5CB-CD0E-416C-AFF4-992C31D957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D8D53E-14B8-4495-B0BD-E8ABBB13E9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24" y="4625795"/>
            <a:ext cx="3055382" cy="1600200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C23F759E-1BE2-4756-8B16-5B4378B7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9" y="2693735"/>
            <a:ext cx="1438275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7" descr="rose19">
            <a:extLst>
              <a:ext uri="{FF2B5EF4-FFF2-40B4-BE49-F238E27FC236}">
                <a16:creationId xmlns:a16="http://schemas.microsoft.com/office/drawing/2014/main" id="{238CF21A-617E-490C-ADF6-70FC0486E2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68" y="5334233"/>
            <a:ext cx="985486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 descr="rose19">
            <a:extLst>
              <a:ext uri="{FF2B5EF4-FFF2-40B4-BE49-F238E27FC236}">
                <a16:creationId xmlns:a16="http://schemas.microsoft.com/office/drawing/2014/main" id="{6D173D1C-8D3A-4DB3-BA01-5DDB0DEEFD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44" y="5124334"/>
            <a:ext cx="985486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7" descr="rose19">
            <a:extLst>
              <a:ext uri="{FF2B5EF4-FFF2-40B4-BE49-F238E27FC236}">
                <a16:creationId xmlns:a16="http://schemas.microsoft.com/office/drawing/2014/main" id="{BF5DCF5D-C2AD-4855-86BD-965DCE27F8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848" y="5124334"/>
            <a:ext cx="985486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Floral">
            <a:hlinkClick r:id="" action="ppaction://noaction"/>
            <a:extLst>
              <a:ext uri="{FF2B5EF4-FFF2-40B4-BE49-F238E27FC236}">
                <a16:creationId xmlns:a16="http://schemas.microsoft.com/office/drawing/2014/main" id="{77F550CA-C419-4C96-B443-D2DDA4AA3C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9507" y="2485370"/>
            <a:ext cx="1252220" cy="113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F6167CA-4E70-4571-B2C0-85160F4E6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07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5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0" y="76200"/>
            <a:ext cx="9144000" cy="868362"/>
          </a:xfrm>
          <a:prstGeom prst="rect">
            <a:avLst/>
          </a:prstGeom>
          <a:solidFill>
            <a:srgbClr val="00B0F0"/>
          </a:solidFill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Em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ọc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kĩ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ví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dụ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nghe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hướng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dẫn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: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66800"/>
            <a:ext cx="9144000" cy="4924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TÌM</a:t>
            </a:r>
            <a:r>
              <a:rPr kumimoji="0" lang="en-US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GIÁ TRỊ PHẦN TRĂM CỦA MỘT SỐ CHO TRƯỚC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20"/>
              <p:cNvSpPr txBox="1">
                <a:spLocks noChangeArrowheads="1"/>
              </p:cNvSpPr>
              <p:nvPr/>
            </p:nvSpPr>
            <p:spPr bwMode="auto">
              <a:xfrm>
                <a:off x="329301" y="2587895"/>
                <a:ext cx="8991600" cy="2013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Có</a:t>
                </a:r>
                <a:r>
                  <a:rPr kumimoji="0" lang="en-US" alt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thể</a:t>
                </a:r>
                <a:r>
                  <a:rPr kumimoji="0" lang="en-US" alt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làm</a:t>
                </a:r>
                <a:r>
                  <a:rPr kumimoji="0" lang="en-US" alt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theo</a:t>
                </a:r>
                <a:r>
                  <a:rPr kumimoji="0" lang="en-US" alt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cách</a:t>
                </a:r>
                <a:r>
                  <a:rPr kumimoji="0" lang="en-US" alt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tìm</a:t>
                </a:r>
                <a:r>
                  <a:rPr kumimoji="0" lang="en-US" alt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phân</a:t>
                </a:r>
                <a:r>
                  <a:rPr kumimoji="0" lang="en-US" alt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số</a:t>
                </a:r>
                <a:r>
                  <a:rPr kumimoji="0" lang="en-US" alt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của</a:t>
                </a:r>
                <a:r>
                  <a:rPr kumimoji="0" lang="en-US" alt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mộ</a:t>
                </a:r>
                <a:r>
                  <a:rPr kumimoji="0" lang="en-US" alt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t</a:t>
                </a:r>
                <a:r>
                  <a:rPr kumimoji="0" lang="en-US" alt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số</a:t>
                </a:r>
                <a:r>
                  <a:rPr kumimoji="0" lang="en-US" alt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như</a:t>
                </a:r>
                <a:r>
                  <a:rPr kumimoji="0" lang="en-US" alt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sau</a:t>
                </a:r>
                <a:r>
                  <a:rPr kumimoji="0" lang="en-US" alt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2800" b="1" baseline="0" dirty="0" smtClean="0">
                    <a:solidFill>
                      <a:srgbClr val="0000FF"/>
                    </a:solidFill>
                  </a:rPr>
                  <a:t>15% </a:t>
                </a:r>
                <a:r>
                  <a:rPr lang="en-US" altLang="en-US" sz="2800" b="1" baseline="0" dirty="0" err="1" smtClean="0">
                    <a:solidFill>
                      <a:srgbClr val="0000FF"/>
                    </a:solidFill>
                  </a:rPr>
                  <a:t>của</a:t>
                </a:r>
                <a:r>
                  <a:rPr lang="en-US" altLang="en-US" sz="2800" b="1" dirty="0" smtClean="0">
                    <a:solidFill>
                      <a:srgbClr val="0000FF"/>
                    </a:solidFill>
                  </a:rPr>
                  <a:t> 120 000 </a:t>
                </a:r>
                <a:r>
                  <a:rPr lang="en-US" altLang="en-US" sz="2800" b="1" dirty="0" err="1" smtClean="0">
                    <a:solidFill>
                      <a:srgbClr val="0000FF"/>
                    </a:solidFill>
                  </a:rPr>
                  <a:t>là</a:t>
                </a:r>
                <a:r>
                  <a:rPr lang="en-US" altLang="en-US" sz="2800" b="1" dirty="0" smtClean="0">
                    <a:solidFill>
                      <a:srgbClr val="0000FF"/>
                    </a:solidFill>
                  </a:rPr>
                  <a:t>:</a:t>
                </a:r>
              </a:p>
              <a:p>
                <a:pPr lvl="0" algn="ctr">
                  <a:defRPr/>
                </a:pPr>
                <a:r>
                  <a:rPr kumimoji="0" lang="en-US" alt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120 000 x 15% = 120 000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kumimoji="0" lang="en-US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  <a:p>
                <a:pPr lvl="0">
                  <a:defRPr/>
                </a:pPr>
                <a:r>
                  <a:rPr lang="en-US" altLang="en-US" sz="2800" b="1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2800" b="1" dirty="0" smtClean="0">
                    <a:solidFill>
                      <a:srgbClr val="0000FF"/>
                    </a:solidFill>
                  </a:rPr>
                  <a:t>                                                = 18 000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301" y="2587895"/>
                <a:ext cx="8991600" cy="2013693"/>
              </a:xfrm>
              <a:prstGeom prst="rect">
                <a:avLst/>
              </a:prstGeom>
              <a:blipFill>
                <a:blip r:embed="rId2"/>
                <a:stretch>
                  <a:fillRect l="-1356" t="-3333" b="-75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2126828" y="4662496"/>
            <a:ext cx="69970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Vậy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cs typeface="Times New Roman" pitchFamily="18" charset="0"/>
              </a:rPr>
              <a:t>15%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cs typeface="Times New Roman" pitchFamily="18" charset="0"/>
              </a:rPr>
              <a:t> 120 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000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là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 18 000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4"/>
              <p:cNvSpPr txBox="1">
                <a:spLocks noChangeArrowheads="1"/>
              </p:cNvSpPr>
              <p:nvPr/>
            </p:nvSpPr>
            <p:spPr bwMode="auto">
              <a:xfrm>
                <a:off x="152400" y="5517232"/>
                <a:ext cx="8839200" cy="115191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algn="just">
                  <a:spcBef>
                    <a:spcPts val="600"/>
                  </a:spcBef>
                  <a:defRPr/>
                </a:pPr>
                <a:r>
                  <a:rPr kumimoji="0" lang="en-US" alt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Nhận</a:t>
                </a:r>
                <a:r>
                  <a:rPr kumimoji="0" lang="en-US" alt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xét</a:t>
                </a:r>
                <a:r>
                  <a:rPr kumimoji="0" lang="en-US" alt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: </a:t>
                </a:r>
                <a:r>
                  <a:rPr kumimoji="0" lang="en-US" alt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Muốn</a:t>
                </a:r>
                <a:r>
                  <a:rPr kumimoji="0" lang="en-US" alt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tìm</a:t>
                </a:r>
                <a:r>
                  <a:rPr kumimoji="0" lang="en-US" alt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lang="en-US" altLang="en-US" sz="2800" b="1" dirty="0">
                    <a:solidFill>
                      <a:srgbClr val="0000FF"/>
                    </a:solidFill>
                    <a:cs typeface="Times New Roman" pitchFamily="18" charset="0"/>
                  </a:rPr>
                  <a:t>15% </a:t>
                </a:r>
                <a:r>
                  <a:rPr lang="en-US" altLang="en-US" sz="28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của</a:t>
                </a:r>
                <a:r>
                  <a:rPr lang="en-US" altLang="en-US" sz="2800" b="1" dirty="0">
                    <a:solidFill>
                      <a:srgbClr val="0000FF"/>
                    </a:solidFill>
                    <a:cs typeface="Times New Roman" pitchFamily="18" charset="0"/>
                  </a:rPr>
                  <a:t> 120 </a:t>
                </a:r>
                <a:r>
                  <a:rPr lang="en-US" altLang="en-US" sz="2800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000 ta </a:t>
                </a:r>
                <a:r>
                  <a:rPr lang="en-US" altLang="en-US" sz="2800" b="1" dirty="0" err="1" smtClean="0">
                    <a:solidFill>
                      <a:srgbClr val="0000FF"/>
                    </a:solidFill>
                    <a:cs typeface="Times New Roman" pitchFamily="18" charset="0"/>
                  </a:rPr>
                  <a:t>lấy</a:t>
                </a:r>
                <a:r>
                  <a:rPr lang="en-US" altLang="en-US" sz="2800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 120 000 </a:t>
                </a:r>
                <a:r>
                  <a:rPr lang="en-US" altLang="en-US" sz="2800" b="1" dirty="0" err="1" smtClean="0">
                    <a:solidFill>
                      <a:srgbClr val="0000FF"/>
                    </a:solidFill>
                    <a:cs typeface="Times New Roman" pitchFamily="18" charset="0"/>
                  </a:rPr>
                  <a:t>nhân</a:t>
                </a:r>
                <a:r>
                  <a:rPr lang="en-US" altLang="en-US" sz="2800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altLang="en-US" sz="2800" b="1" dirty="0" err="1" smtClean="0">
                    <a:solidFill>
                      <a:srgbClr val="0000FF"/>
                    </a:solidFill>
                    <a:cs typeface="Times New Roman" pitchFamily="18" charset="0"/>
                  </a:rPr>
                  <a:t>với</a:t>
                </a:r>
                <a:r>
                  <a:rPr lang="en-US" altLang="en-US" sz="2800" b="1" dirty="0" smtClean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5517232"/>
                <a:ext cx="8839200" cy="1151918"/>
              </a:xfrm>
              <a:prstGeom prst="rect">
                <a:avLst/>
              </a:prstGeom>
              <a:blipFill>
                <a:blip r:embed="rId3"/>
                <a:stretch>
                  <a:fillRect l="-1379" t="-5291" r="-1379" b="-52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487400" y="1795481"/>
            <a:ext cx="4658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15%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120 000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31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375875" y="309909"/>
            <a:ext cx="8516605" cy="2934574"/>
          </a:xfrm>
          <a:prstGeom prst="cloudCallout">
            <a:avLst>
              <a:gd name="adj1" fmla="val 38604"/>
              <a:gd name="adj2" fmla="val 57006"/>
            </a:avLst>
          </a:prstGeom>
          <a:solidFill>
            <a:srgbClr val="FFFF00"/>
          </a:solidFill>
          <a:ln w="76200">
            <a:solidFill>
              <a:srgbClr val="00B050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lvl="0" algn="ctr" defTabSz="6858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</a:rPr>
              <a:t>Muốn</a:t>
            </a:r>
            <a:r>
              <a:rPr lang="en-US" altLang="en-US" sz="4400" b="1" dirty="0">
                <a:solidFill>
                  <a:srgbClr val="0000FF"/>
                </a:solidFill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</a:rPr>
              <a:t>tìm</a:t>
            </a:r>
            <a:r>
              <a:rPr lang="en-US" altLang="en-US" sz="4400" b="1" dirty="0">
                <a:solidFill>
                  <a:srgbClr val="0000FF"/>
                </a:solidFill>
              </a:rPr>
              <a:t>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15%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120 000</a:t>
            </a:r>
            <a:r>
              <a:rPr lang="en-US" altLang="en-US" sz="4400" b="1" dirty="0" smtClean="0">
                <a:solidFill>
                  <a:srgbClr val="0000FF"/>
                </a:solidFill>
              </a:rPr>
              <a:t>, </a:t>
            </a:r>
            <a:r>
              <a:rPr lang="en-US" altLang="en-US" sz="4400" b="1" dirty="0">
                <a:solidFill>
                  <a:srgbClr val="0000FF"/>
                </a:solidFill>
              </a:rPr>
              <a:t>ta </a:t>
            </a:r>
            <a:r>
              <a:rPr lang="en-US" altLang="en-US" sz="4400" b="1" dirty="0" err="1">
                <a:solidFill>
                  <a:srgbClr val="0000FF"/>
                </a:solidFill>
              </a:rPr>
              <a:t>làm</a:t>
            </a:r>
            <a:r>
              <a:rPr lang="en-US" altLang="en-US" sz="4400" b="1" dirty="0">
                <a:solidFill>
                  <a:srgbClr val="0000FF"/>
                </a:solidFill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</a:rPr>
              <a:t>như</a:t>
            </a:r>
            <a:r>
              <a:rPr lang="en-US" altLang="en-US" sz="4400" b="1" dirty="0">
                <a:solidFill>
                  <a:srgbClr val="0000FF"/>
                </a:solidFill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</a:rPr>
              <a:t>thế</a:t>
            </a:r>
            <a:r>
              <a:rPr lang="en-US" altLang="en-US" sz="4400" b="1" dirty="0">
                <a:solidFill>
                  <a:srgbClr val="0000FF"/>
                </a:solidFill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</a:rPr>
              <a:t>nào</a:t>
            </a:r>
            <a:r>
              <a:rPr lang="en-US" altLang="en-US" sz="4400" b="1" dirty="0">
                <a:solidFill>
                  <a:srgbClr val="0000FF"/>
                </a:solidFill>
              </a:rPr>
              <a:t>?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2227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77" y="270575"/>
            <a:ext cx="753666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28" name="Picture 37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42" y="5486400"/>
            <a:ext cx="158472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7690334" y="3631374"/>
            <a:ext cx="1414309" cy="11430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68573" tIns="34287" rIns="68573" bIns="34287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3516640" y="5237299"/>
            <a:ext cx="1828800" cy="1507135"/>
          </a:xfrm>
          <a:prstGeom prst="star32">
            <a:avLst>
              <a:gd name="adj" fmla="val 0"/>
            </a:avLst>
          </a:prstGeom>
          <a:solidFill>
            <a:srgbClr val="00B0F0"/>
          </a:solidFill>
          <a:ln w="28575" algn="ctr">
            <a:solidFill>
              <a:srgbClr val="7030A0"/>
            </a:solidFill>
            <a:miter lim="800000"/>
            <a:headEnd/>
            <a:tailEnd/>
          </a:ln>
        </p:spPr>
        <p:txBody>
          <a:bodyPr wrap="none" lIns="68573" tIns="34287" rIns="68573" bIns="34287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0" name="Picture 17" descr="rose19">
            <a:extLst>
              <a:ext uri="{FF2B5EF4-FFF2-40B4-BE49-F238E27FC236}">
                <a16:creationId xmlns:a16="http://schemas.microsoft.com/office/drawing/2014/main" id="{2C4F6878-EB28-4E1B-A75C-6CA4753FC7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32" y="4479236"/>
            <a:ext cx="1747705" cy="219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7">
            <a:extLst>
              <a:ext uri="{FF2B5EF4-FFF2-40B4-BE49-F238E27FC236}">
                <a16:creationId xmlns:a16="http://schemas.microsoft.com/office/drawing/2014/main" id="{A41CBBFF-7DC3-4736-8F08-C7B74FB71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56" y="4095430"/>
            <a:ext cx="1543050" cy="1358900"/>
          </a:xfrm>
          <a:prstGeom prst="sun">
            <a:avLst>
              <a:gd name="adj" fmla="val 19880"/>
            </a:avLst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utoShape 11"/>
              <p:cNvSpPr>
                <a:spLocks noChangeArrowheads="1"/>
              </p:cNvSpPr>
              <p:nvPr/>
            </p:nvSpPr>
            <p:spPr bwMode="auto">
              <a:xfrm>
                <a:off x="316472" y="3244483"/>
                <a:ext cx="8516605" cy="3670852"/>
              </a:xfrm>
              <a:prstGeom prst="cloudCallout">
                <a:avLst>
                  <a:gd name="adj1" fmla="val 38604"/>
                  <a:gd name="adj2" fmla="val 57006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76200">
                <a:solidFill>
                  <a:srgbClr val="00B050"/>
                </a:solidFill>
                <a:round/>
                <a:headEnd/>
                <a:tailEnd/>
              </a:ln>
              <a:effectLst>
                <a:prstShdw prst="shdw13" dist="157090" dir="15357825">
                  <a:srgbClr val="FF3300">
                    <a:alpha val="50000"/>
                  </a:srgbClr>
                </a:prstShdw>
              </a:effectLst>
            </p:spPr>
            <p:txBody>
              <a:bodyPr/>
              <a:lstStyle/>
              <a:p>
                <a:pPr lvl="0" algn="ctr" defTabSz="685800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lang="en-US" altLang="en-US" sz="4400" b="1" dirty="0">
                    <a:solidFill>
                      <a:srgbClr val="0000FF"/>
                    </a:solidFill>
                  </a:rPr>
                  <a:t>Muốn </a:t>
                </a:r>
                <a:r>
                  <a:rPr lang="en-US" altLang="en-US" sz="4400" b="1" dirty="0" err="1">
                    <a:solidFill>
                      <a:srgbClr val="0000FF"/>
                    </a:solidFill>
                  </a:rPr>
                  <a:t>tìm</a:t>
                </a:r>
                <a:r>
                  <a:rPr lang="en-US" alt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4400" b="1" dirty="0">
                    <a:solidFill>
                      <a:srgbClr val="0000FF"/>
                    </a:solidFill>
                    <a:cs typeface="Times New Roman" pitchFamily="18" charset="0"/>
                  </a:rPr>
                  <a:t>15% </a:t>
                </a:r>
                <a:r>
                  <a:rPr lang="en-US" altLang="en-US" sz="44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của</a:t>
                </a:r>
                <a:r>
                  <a:rPr lang="en-US" altLang="en-US" sz="4400" b="1" dirty="0">
                    <a:solidFill>
                      <a:srgbClr val="0000FF"/>
                    </a:solidFill>
                    <a:cs typeface="Times New Roman" pitchFamily="18" charset="0"/>
                  </a:rPr>
                  <a:t> 120 000 ta </a:t>
                </a:r>
                <a:r>
                  <a:rPr lang="en-US" altLang="en-US" sz="44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lấy</a:t>
                </a:r>
                <a:r>
                  <a:rPr lang="en-US" altLang="en-US" sz="4400" b="1" dirty="0">
                    <a:solidFill>
                      <a:srgbClr val="0000FF"/>
                    </a:solidFill>
                    <a:cs typeface="Times New Roman" pitchFamily="18" charset="0"/>
                  </a:rPr>
                  <a:t> 120 000 </a:t>
                </a:r>
                <a:r>
                  <a:rPr lang="en-US" altLang="en-US" sz="44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nhân</a:t>
                </a:r>
                <a:r>
                  <a:rPr lang="en-US" altLang="en-US" sz="44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0000FF"/>
                    </a:solidFill>
                    <a:cs typeface="Times New Roman" pitchFamily="18" charset="0"/>
                  </a:rPr>
                  <a:t>với</a:t>
                </a:r>
                <a:r>
                  <a:rPr lang="en-US" altLang="en-US" sz="4400" b="1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AutoShap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472" y="3244483"/>
                <a:ext cx="8516605" cy="3670852"/>
              </a:xfrm>
              <a:prstGeom prst="cloudCallout">
                <a:avLst>
                  <a:gd name="adj1" fmla="val 38604"/>
                  <a:gd name="adj2" fmla="val 57006"/>
                </a:avLst>
              </a:prstGeom>
              <a:blipFill>
                <a:blip r:embed="rId5"/>
                <a:stretch>
                  <a:fillRect/>
                </a:stretch>
              </a:blipFill>
              <a:ln w="76200">
                <a:solidFill>
                  <a:srgbClr val="00B050"/>
                </a:solidFill>
                <a:round/>
                <a:headEnd/>
                <a:tailEnd/>
              </a:ln>
              <a:effectLst>
                <a:prstShdw prst="shdw13" dist="157090" dir="15357825">
                  <a:srgbClr val="FF3300">
                    <a:alpha val="50000"/>
                  </a:srgbClr>
                </a:prst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8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1" grpId="0" animBg="1"/>
      <p:bldP spid="11" grpId="1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481</Words>
  <Application>Microsoft Office PowerPoint</Application>
  <PresentationFormat>On-screen Show (4:3)</PresentationFormat>
  <Paragraphs>75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.VnTime</vt:lpstr>
      <vt:lpstr>Aaril</vt:lpstr>
      <vt:lpstr>Arial</vt:lpstr>
      <vt:lpstr>Calibri</vt:lpstr>
      <vt:lpstr>Cambria Math</vt:lpstr>
      <vt:lpstr>Franklin Gothic Book</vt:lpstr>
      <vt:lpstr>Impact</vt:lpstr>
      <vt:lpstr>Tahoma</vt:lpstr>
      <vt:lpstr>Times New Roman</vt:lpstr>
      <vt:lpstr>Trebuchet MS</vt:lpstr>
      <vt:lpstr>VnBangkok</vt:lpstr>
      <vt:lpstr>VNbritannic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Em đọc kĩ ví dụ và nghe thầy/cô hướng dẫn: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34</cp:revision>
  <dcterms:created xsi:type="dcterms:W3CDTF">2021-12-10T14:07:56Z</dcterms:created>
  <dcterms:modified xsi:type="dcterms:W3CDTF">2024-08-29T12:48:34Z</dcterms:modified>
</cp:coreProperties>
</file>