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2"/>
  </p:notesMasterIdLst>
  <p:sldIdLst>
    <p:sldId id="257" r:id="rId3"/>
    <p:sldId id="283" r:id="rId4"/>
    <p:sldId id="284" r:id="rId5"/>
    <p:sldId id="285" r:id="rId6"/>
    <p:sldId id="267" r:id="rId7"/>
    <p:sldId id="3822" r:id="rId8"/>
    <p:sldId id="3823" r:id="rId9"/>
    <p:sldId id="3824" r:id="rId10"/>
    <p:sldId id="3825" r:id="rId11"/>
    <p:sldId id="268" r:id="rId12"/>
    <p:sldId id="3826" r:id="rId13"/>
    <p:sldId id="3827" r:id="rId14"/>
    <p:sldId id="3828" r:id="rId15"/>
    <p:sldId id="274" r:id="rId16"/>
    <p:sldId id="3829" r:id="rId17"/>
    <p:sldId id="3830" r:id="rId18"/>
    <p:sldId id="3831" r:id="rId19"/>
    <p:sldId id="3832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EA72A-6257-4029-9552-9A8BE117EAF1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AA6E2-69D5-4BC6-AA33-13F0C18E9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1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25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723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867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84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276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62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11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197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340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56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673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92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1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158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871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10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372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651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81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449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83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186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970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80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94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528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28A81-8003-4773-BB3C-327752147ED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C2600-C87E-4820-B714-A1CF509802A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21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735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819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915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82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353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40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C3402-8B58-4F25-8C8E-37FF6E6CB1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E3588-2FF3-4E3D-8321-2F0858CC7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564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22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326600" y="459350"/>
            <a:ext cx="11459000" cy="5955964"/>
            <a:chOff x="885536" y="1424739"/>
            <a:chExt cx="10624293" cy="4978857"/>
          </a:xfrm>
        </p:grpSpPr>
        <p:sp>
          <p:nvSpPr>
            <p:cNvPr id="9" name="圆角矩形 8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730" y="3195826"/>
            <a:ext cx="1274184" cy="12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1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514479210372531/?ref=share_group_link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87202" y="-2821439"/>
            <a:ext cx="6183357" cy="1182624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042" y1="28589" x2="45042" y2="28589"/>
                        <a14:foregroundMark x1="52550" y1="29723" x2="52550" y2="29723"/>
                        <a14:foregroundMark x1="45751" y1="40680" x2="52266" y2="39547"/>
                        <a14:foregroundMark x1="45751" y1="32116" x2="43626" y2="26700"/>
                        <a14:foregroundMark x1="53683" y1="29723" x2="53116" y2="35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920">
            <a:off x="9286107" y="3777437"/>
            <a:ext cx="2932676" cy="293267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/>
          <a:srcRect r="37374"/>
          <a:stretch/>
        </p:blipFill>
        <p:spPr>
          <a:xfrm>
            <a:off x="-302118" y="2508462"/>
            <a:ext cx="2931919" cy="468162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-19878"/>
            <a:ext cx="12192000" cy="3276138"/>
            <a:chOff x="0" y="0"/>
            <a:chExt cx="9347284" cy="327613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37403" y="20176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4" b="97517" l="1700" r="89939">
                        <a14:foregroundMark x1="5982" y1="79225" x2="4079" y2="85463"/>
                        <a14:foregroundMark x1="6118" y1="87886" x2="8498" y2="78740"/>
                        <a14:foregroundMark x1="7818" y1="77468" x2="5099" y2="84676"/>
                        <a14:foregroundMark x1="6662" y1="78740" x2="4827" y2="87462"/>
                        <a14:foregroundMark x1="6526" y1="87220" x2="5710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332" y="-1495845"/>
            <a:ext cx="3170930" cy="3558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94" b="96548" l="10000" r="97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0" y="4045477"/>
            <a:ext cx="4600343" cy="2761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CF04A-EA13-018F-7100-F40CCD3CB6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242" y="114935"/>
            <a:ext cx="5944115" cy="29324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F10500-6572-01A9-250C-43869D07BC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72894" y="2427648"/>
            <a:ext cx="876071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0D04F2-FBC0-EE24-A746-4ABDCC5D9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87" y="842962"/>
            <a:ext cx="962025" cy="904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2B906F-FC89-E748-EB52-9D24A8F8DCFB}"/>
              </a:ext>
            </a:extLst>
          </p:cNvPr>
          <p:cNvSpPr txBox="1"/>
          <p:nvPr/>
        </p:nvSpPr>
        <p:spPr>
          <a:xfrm>
            <a:off x="1800225" y="952500"/>
            <a:ext cx="790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600075" y="200977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93 x 8 + 93 x 2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6CC828-4C73-8DBF-8CBB-3C7350E66182}"/>
              </a:ext>
            </a:extLst>
          </p:cNvPr>
          <p:cNvSpPr txBox="1"/>
          <p:nvPr/>
        </p:nvSpPr>
        <p:spPr>
          <a:xfrm>
            <a:off x="6858000" y="197167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36 x 9 + 64 x 9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1EF77F-DC7C-16DD-CA86-EBD34A5AA5D0}"/>
              </a:ext>
            </a:extLst>
          </p:cNvPr>
          <p:cNvSpPr txBox="1"/>
          <p:nvPr/>
        </p:nvSpPr>
        <p:spPr>
          <a:xfrm>
            <a:off x="4267200" y="3048000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57 x 8 – 57 x 7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2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885825" y="96202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93 x 8 + 93 x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9FDD3-1E4F-86F0-53FA-5B8E8442EB78}"/>
              </a:ext>
            </a:extLst>
          </p:cNvPr>
          <p:cNvSpPr/>
          <p:nvPr/>
        </p:nvSpPr>
        <p:spPr>
          <a:xfrm>
            <a:off x="828675" y="1876425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47E93-46EA-BB58-8448-74BEE0D2487E}"/>
              </a:ext>
            </a:extLst>
          </p:cNvPr>
          <p:cNvSpPr txBox="1"/>
          <p:nvPr/>
        </p:nvSpPr>
        <p:spPr>
          <a:xfrm>
            <a:off x="3267075" y="1847850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93 x 8 + 93 x 2 = 93 x (8 + 2)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C733-715E-9C88-9CCC-E52AC5DF55F3}"/>
              </a:ext>
            </a:extLst>
          </p:cNvPr>
          <p:cNvSpPr txBox="1"/>
          <p:nvPr/>
        </p:nvSpPr>
        <p:spPr>
          <a:xfrm>
            <a:off x="6276975" y="2543175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93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59A25-C2A5-117D-FEEC-3736F53D8336}"/>
              </a:ext>
            </a:extLst>
          </p:cNvPr>
          <p:cNvSpPr txBox="1"/>
          <p:nvPr/>
        </p:nvSpPr>
        <p:spPr>
          <a:xfrm>
            <a:off x="6315075" y="33147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B7C927-F2E5-308B-1318-398C95EE00D1}"/>
              </a:ext>
            </a:extLst>
          </p:cNvPr>
          <p:cNvSpPr/>
          <p:nvPr/>
        </p:nvSpPr>
        <p:spPr>
          <a:xfrm>
            <a:off x="666750" y="4171950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934EE-6362-41E5-F0CE-36842FC02ED8}"/>
              </a:ext>
            </a:extLst>
          </p:cNvPr>
          <p:cNvSpPr txBox="1"/>
          <p:nvPr/>
        </p:nvSpPr>
        <p:spPr>
          <a:xfrm>
            <a:off x="3143250" y="4200525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 x 8 + 93 x 2 = 744 + 186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71D0B-B582-4B2A-8D3D-592E1A724F6B}"/>
              </a:ext>
            </a:extLst>
          </p:cNvPr>
          <p:cNvSpPr txBox="1"/>
          <p:nvPr/>
        </p:nvSpPr>
        <p:spPr>
          <a:xfrm>
            <a:off x="6181725" y="49911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930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75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885825" y="96202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36 x 9 + 64 x 9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9FDD3-1E4F-86F0-53FA-5B8E8442EB78}"/>
              </a:ext>
            </a:extLst>
          </p:cNvPr>
          <p:cNvSpPr/>
          <p:nvPr/>
        </p:nvSpPr>
        <p:spPr>
          <a:xfrm>
            <a:off x="828675" y="1876425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47E93-46EA-BB58-8448-74BEE0D2487E}"/>
              </a:ext>
            </a:extLst>
          </p:cNvPr>
          <p:cNvSpPr txBox="1"/>
          <p:nvPr/>
        </p:nvSpPr>
        <p:spPr>
          <a:xfrm>
            <a:off x="3267075" y="1847850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x 9 + 64 x 9 = (36 + 64) x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C733-715E-9C88-9CCC-E52AC5DF55F3}"/>
              </a:ext>
            </a:extLst>
          </p:cNvPr>
          <p:cNvSpPr txBox="1"/>
          <p:nvPr/>
        </p:nvSpPr>
        <p:spPr>
          <a:xfrm>
            <a:off x="6276975" y="2543175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100 x 9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59A25-C2A5-117D-FEEC-3736F53D8336}"/>
              </a:ext>
            </a:extLst>
          </p:cNvPr>
          <p:cNvSpPr txBox="1"/>
          <p:nvPr/>
        </p:nvSpPr>
        <p:spPr>
          <a:xfrm>
            <a:off x="6315075" y="33147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B7C927-F2E5-308B-1318-398C95EE00D1}"/>
              </a:ext>
            </a:extLst>
          </p:cNvPr>
          <p:cNvSpPr/>
          <p:nvPr/>
        </p:nvSpPr>
        <p:spPr>
          <a:xfrm>
            <a:off x="666750" y="4171950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934EE-6362-41E5-F0CE-36842FC02ED8}"/>
              </a:ext>
            </a:extLst>
          </p:cNvPr>
          <p:cNvSpPr txBox="1"/>
          <p:nvPr/>
        </p:nvSpPr>
        <p:spPr>
          <a:xfrm>
            <a:off x="3143250" y="4200525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 x 9 + 64 x 9 = 324 + 576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71D0B-B582-4B2A-8D3D-592E1A724F6B}"/>
              </a:ext>
            </a:extLst>
          </p:cNvPr>
          <p:cNvSpPr txBox="1"/>
          <p:nvPr/>
        </p:nvSpPr>
        <p:spPr>
          <a:xfrm>
            <a:off x="6181725" y="49911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900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56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A2B5992-1420-B5E0-0D38-6584FBF0F81B}"/>
              </a:ext>
            </a:extLst>
          </p:cNvPr>
          <p:cNvSpPr txBox="1"/>
          <p:nvPr/>
        </p:nvSpPr>
        <p:spPr>
          <a:xfrm>
            <a:off x="885825" y="962025"/>
            <a:ext cx="4238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57 x 8 – 57 x 7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29FDD3-1E4F-86F0-53FA-5B8E8442EB78}"/>
              </a:ext>
            </a:extLst>
          </p:cNvPr>
          <p:cNvSpPr/>
          <p:nvPr/>
        </p:nvSpPr>
        <p:spPr>
          <a:xfrm>
            <a:off x="828675" y="1876425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F47E93-46EA-BB58-8448-74BEE0D2487E}"/>
              </a:ext>
            </a:extLst>
          </p:cNvPr>
          <p:cNvSpPr txBox="1"/>
          <p:nvPr/>
        </p:nvSpPr>
        <p:spPr>
          <a:xfrm>
            <a:off x="3267075" y="1847850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x 8 – 57 x 7 = 57 x (8 – 7)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CC733-715E-9C88-9CCC-E52AC5DF55F3}"/>
              </a:ext>
            </a:extLst>
          </p:cNvPr>
          <p:cNvSpPr txBox="1"/>
          <p:nvPr/>
        </p:nvSpPr>
        <p:spPr>
          <a:xfrm>
            <a:off x="6276975" y="2543175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57 x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959A25-C2A5-117D-FEEC-3736F53D8336}"/>
              </a:ext>
            </a:extLst>
          </p:cNvPr>
          <p:cNvSpPr txBox="1"/>
          <p:nvPr/>
        </p:nvSpPr>
        <p:spPr>
          <a:xfrm>
            <a:off x="6315075" y="33147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B7C927-F2E5-308B-1318-398C95EE00D1}"/>
              </a:ext>
            </a:extLst>
          </p:cNvPr>
          <p:cNvSpPr/>
          <p:nvPr/>
        </p:nvSpPr>
        <p:spPr>
          <a:xfrm>
            <a:off x="666750" y="4171950"/>
            <a:ext cx="1704975" cy="6000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934EE-6362-41E5-F0CE-36842FC02ED8}"/>
              </a:ext>
            </a:extLst>
          </p:cNvPr>
          <p:cNvSpPr txBox="1"/>
          <p:nvPr/>
        </p:nvSpPr>
        <p:spPr>
          <a:xfrm>
            <a:off x="3143250" y="4200525"/>
            <a:ext cx="7534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x 8 – 57 x 7 = 456 – 399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171D0B-B582-4B2A-8D3D-592E1A724F6B}"/>
              </a:ext>
            </a:extLst>
          </p:cNvPr>
          <p:cNvSpPr txBox="1"/>
          <p:nvPr/>
        </p:nvSpPr>
        <p:spPr>
          <a:xfrm>
            <a:off x="6181725" y="4991100"/>
            <a:ext cx="383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57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7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8FCB6E2-2ED6-7CE2-1858-D43EAEE677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4572" y="2725972"/>
            <a:ext cx="5523455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43556-95BC-2AF0-6C35-78278AEB3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25" y="809625"/>
            <a:ext cx="904875" cy="960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A6424F-D0CE-FB03-4A5D-02D441090E6D}"/>
              </a:ext>
            </a:extLst>
          </p:cNvPr>
          <p:cNvSpPr txBox="1"/>
          <p:nvPr/>
        </p:nvSpPr>
        <p:spPr>
          <a:xfrm>
            <a:off x="1895474" y="895350"/>
            <a:ext cx="949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 đã giúp bác Phú tính số viên gạch ốp tường bếp theo hai cách dưới đây: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C263F-E350-7540-3367-0959FB514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50" y="2223891"/>
            <a:ext cx="4243387" cy="3367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50C034-663E-01F7-F29A-7A6D70DF0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837" y="2095500"/>
            <a:ext cx="4391025" cy="116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5CD79-23A6-B431-7D8D-03A31C1EE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275" y="3348037"/>
            <a:ext cx="4381500" cy="1171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2258A1-7B50-C363-B3B6-E6F4EA28BBF6}"/>
              </a:ext>
            </a:extLst>
          </p:cNvPr>
          <p:cNvSpPr txBox="1"/>
          <p:nvPr/>
        </p:nvSpPr>
        <p:spPr>
          <a:xfrm>
            <a:off x="628649" y="4791075"/>
            <a:ext cx="949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thảo luận về hai cách tính trên.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3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E1A14F-99FC-2452-70CC-18387CF65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6212" y="819150"/>
            <a:ext cx="4391025" cy="1162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71FB94-6E24-65A8-7446-514C1D867951}"/>
              </a:ext>
            </a:extLst>
          </p:cNvPr>
          <p:cNvSpPr txBox="1"/>
          <p:nvPr/>
        </p:nvSpPr>
        <p:spPr>
          <a:xfrm>
            <a:off x="990600" y="2200275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Minh đếm trong 1 cột có 5 viên gạch màu cam và 3 viên gạch màu xanh và có tất cả 10 cột như thế. Vậy biểu thức tính là (5 + 3) x 10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C2014-215F-E696-D0EF-B8E4F234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3400800"/>
            <a:ext cx="3300412" cy="261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1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71FB94-6E24-65A8-7446-514C1D867951}"/>
              </a:ext>
            </a:extLst>
          </p:cNvPr>
          <p:cNvSpPr txBox="1"/>
          <p:nvPr/>
        </p:nvSpPr>
        <p:spPr>
          <a:xfrm>
            <a:off x="990600" y="2200275"/>
            <a:ext cx="1005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M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đếm mỗi hàng ngang có 4 viên gạch hoặc 6 viên gạch, có tất cả 8 hàng ngang như thế.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C2014-215F-E696-D0EF-B8E4F234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0" y="3400800"/>
            <a:ext cx="3300412" cy="2618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7D61A9-C5B9-E6A5-2151-EA7F743C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890587"/>
            <a:ext cx="43815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4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61684" y="328435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 err="1">
                <a:latin typeface="Calibri" panose="020F0502020204030204"/>
              </a:rPr>
              <a:t>Cảm</a:t>
            </a:r>
            <a:r>
              <a:rPr lang="en-GB" sz="4800" dirty="0">
                <a:latin typeface="Calibri" panose="020F0502020204030204"/>
              </a:rPr>
              <a:t> </a:t>
            </a:r>
            <a:r>
              <a:rPr lang="en-GB" sz="4800" dirty="0" err="1">
                <a:latin typeface="Calibri" panose="020F0502020204030204"/>
              </a:rPr>
              <a:t>ơn</a:t>
            </a:r>
            <a:r>
              <a:rPr lang="en-GB" sz="4800" dirty="0">
                <a:latin typeface="Calibri" panose="020F0502020204030204"/>
              </a:rPr>
              <a:t> </a:t>
            </a:r>
            <a:r>
              <a:rPr lang="en-GB" sz="4800" dirty="0" err="1">
                <a:latin typeface="Calibri" panose="020F0502020204030204"/>
              </a:rPr>
              <a:t>quý</a:t>
            </a:r>
            <a:r>
              <a:rPr lang="en-GB" sz="4800" dirty="0">
                <a:latin typeface="Calibri" panose="020F0502020204030204"/>
              </a:rPr>
              <a:t> </a:t>
            </a:r>
            <a:r>
              <a:rPr lang="en-GB" sz="4800" dirty="0" err="1">
                <a:latin typeface="Calibri" panose="020F0502020204030204"/>
              </a:rPr>
              <a:t>thầy</a:t>
            </a:r>
            <a:r>
              <a:rPr lang="en-GB" sz="4800" dirty="0">
                <a:latin typeface="Calibri" panose="020F0502020204030204"/>
              </a:rPr>
              <a:t> </a:t>
            </a:r>
            <a:r>
              <a:rPr lang="en-GB" sz="4800" dirty="0" err="1">
                <a:latin typeface="Calibri" panose="020F0502020204030204"/>
              </a:rPr>
              <a:t>cô</a:t>
            </a:r>
            <a:r>
              <a:rPr lang="en-GB" sz="4800" dirty="0">
                <a:latin typeface="Calibri" panose="020F0502020204030204"/>
              </a:rPr>
              <a:t> </a:t>
            </a:r>
            <a:r>
              <a:rPr lang="en-GB" sz="4800" dirty="0" err="1">
                <a:latin typeface="Calibri" panose="020F0502020204030204"/>
              </a:rPr>
              <a:t>đã</a:t>
            </a:r>
            <a:r>
              <a:rPr lang="en-GB" sz="4800" dirty="0">
                <a:latin typeface="Calibri" panose="020F0502020204030204"/>
              </a:rPr>
              <a:t> </a:t>
            </a:r>
            <a:r>
              <a:rPr lang="en-GB" sz="4800" dirty="0" err="1">
                <a:latin typeface="Calibri" panose="020F0502020204030204"/>
              </a:rPr>
              <a:t>ủng</a:t>
            </a:r>
            <a:r>
              <a:rPr lang="en-GB" sz="4800" dirty="0">
                <a:latin typeface="Calibri" panose="020F0502020204030204"/>
              </a:rPr>
              <a:t> </a:t>
            </a:r>
            <a:r>
              <a:rPr lang="en-GB" sz="4800" dirty="0" err="1">
                <a:latin typeface="Calibri" panose="020F0502020204030204"/>
              </a:rPr>
              <a:t>hộ</a:t>
            </a:r>
            <a:r>
              <a:rPr lang="en-GB" sz="4800" dirty="0">
                <a:latin typeface="Calibri" panose="020F0502020204030204"/>
              </a:rPr>
              <a:t> </a:t>
            </a:r>
            <a:r>
              <a:rPr lang="en-GB" sz="4800" dirty="0" err="1">
                <a:latin typeface="Calibri" panose="020F0502020204030204"/>
              </a:rPr>
              <a:t>bài</a:t>
            </a:r>
            <a:r>
              <a:rPr lang="en-GB" sz="4800" dirty="0">
                <a:latin typeface="Calibri" panose="020F0502020204030204"/>
              </a:rPr>
              <a:t> </a:t>
            </a:r>
            <a:r>
              <a:rPr lang="en-GB" sz="4800" dirty="0" err="1" smtClean="0">
                <a:latin typeface="Calibri" panose="020F0502020204030204"/>
              </a:rPr>
              <a:t>soạn</a:t>
            </a:r>
            <a:r>
              <a:rPr lang="en-GB" sz="4800" dirty="0" smtClean="0">
                <a:latin typeface="Calibri" panose="020F0502020204030204"/>
              </a:rPr>
              <a:t> </a:t>
            </a:r>
            <a:r>
              <a:rPr lang="en-GB" sz="4800" dirty="0" err="1" smtClean="0">
                <a:latin typeface="Calibri" panose="020F0502020204030204"/>
              </a:rPr>
              <a:t>điện</a:t>
            </a:r>
            <a:r>
              <a:rPr lang="en-GB" sz="4800" dirty="0" smtClean="0">
                <a:latin typeface="Calibri" panose="020F0502020204030204"/>
              </a:rPr>
              <a:t> </a:t>
            </a:r>
            <a:r>
              <a:rPr lang="en-GB" sz="4800" dirty="0" err="1" smtClean="0">
                <a:latin typeface="Calibri" panose="020F0502020204030204"/>
              </a:rPr>
              <a:t>tử</a:t>
            </a:r>
            <a:r>
              <a:rPr lang="en-GB" sz="4800" dirty="0" smtClean="0">
                <a:latin typeface="Calibri" panose="020F0502020204030204"/>
              </a:rPr>
              <a:t> 2,3,4 </a:t>
            </a:r>
            <a:r>
              <a:rPr lang="en-GB" sz="4800" dirty="0" err="1">
                <a:latin typeface="Calibri" panose="020F0502020204030204"/>
              </a:rPr>
              <a:t>của</a:t>
            </a:r>
            <a:r>
              <a:rPr lang="en-GB" sz="4800" dirty="0">
                <a:latin typeface="Calibri" panose="020F0502020204030204"/>
              </a:rPr>
              <a:t> </a:t>
            </a:r>
            <a:r>
              <a:rPr lang="vi-VN" sz="4800" dirty="0" smtClean="0">
                <a:latin typeface="Calibri" panose="020F0502020204030204"/>
              </a:rPr>
              <a:t>Hiền Trần </a:t>
            </a:r>
            <a:r>
              <a:rPr lang="en-GB" sz="4800" dirty="0" smtClean="0">
                <a:latin typeface="Calibri" panose="020F0502020204030204"/>
              </a:rPr>
              <a:t> </a:t>
            </a:r>
            <a:r>
              <a:rPr lang="en-GB" sz="4800" dirty="0">
                <a:latin typeface="Calibri" panose="020F0502020204030204"/>
              </a:rPr>
              <a:t>- SĐT: </a:t>
            </a:r>
            <a:r>
              <a:rPr lang="en-GB" sz="4800" dirty="0" smtClean="0">
                <a:latin typeface="Calibri" panose="020F0502020204030204"/>
              </a:rPr>
              <a:t>0</a:t>
            </a:r>
            <a:r>
              <a:rPr lang="vi-VN" sz="4800" dirty="0" smtClean="0">
                <a:latin typeface="Calibri" panose="020F0502020204030204"/>
              </a:rPr>
              <a:t>353</a:t>
            </a:r>
            <a:r>
              <a:rPr lang="en-GB" sz="4800" dirty="0" smtClean="0">
                <a:latin typeface="Calibri" panose="020F0502020204030204"/>
              </a:rPr>
              <a:t>.</a:t>
            </a:r>
            <a:r>
              <a:rPr lang="vi-VN" sz="4800" dirty="0" smtClean="0">
                <a:latin typeface="Calibri" panose="020F0502020204030204"/>
              </a:rPr>
              <a:t>095</a:t>
            </a:r>
            <a:r>
              <a:rPr lang="en-GB" sz="4800" dirty="0" smtClean="0">
                <a:latin typeface="Calibri" panose="020F0502020204030204"/>
              </a:rPr>
              <a:t>.</a:t>
            </a:r>
            <a:r>
              <a:rPr lang="vi-VN" sz="4800" dirty="0" smtClean="0">
                <a:latin typeface="Calibri" panose="020F0502020204030204"/>
              </a:rPr>
              <a:t>025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602165" y="1874686"/>
            <a:ext cx="1100943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Hiền Trần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đang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theo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soạn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bộ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Chân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trời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tạo</a:t>
            </a:r>
            <a:r>
              <a:rPr lang="vi-VN" sz="3600" dirty="0" smtClean="0">
                <a:latin typeface="Calibri" panose="020F0502020204030204"/>
              </a:rPr>
              <a:t>, KNTT, Cánh diều-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lớp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smtClean="0">
                <a:latin typeface="Calibri" panose="020F0502020204030204"/>
              </a:rPr>
              <a:t>5 </a:t>
            </a:r>
            <a:r>
              <a:rPr lang="en-GB" sz="3600" dirty="0" err="1" smtClean="0">
                <a:latin typeface="Calibri" panose="020F0502020204030204"/>
              </a:rPr>
              <a:t>chương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trình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thay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sách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năm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tới</a:t>
            </a:r>
            <a:r>
              <a:rPr lang="en-GB" sz="3600" dirty="0">
                <a:latin typeface="Calibri" panose="020F0502020204030204"/>
              </a:rPr>
              <a:t>. </a:t>
            </a:r>
            <a:r>
              <a:rPr lang="en-GB" sz="3600" dirty="0" err="1">
                <a:latin typeface="Calibri" panose="020F0502020204030204"/>
              </a:rPr>
              <a:t>Quý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thầy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cô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ủng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hộ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đồng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hành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tiếp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thì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liên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hệ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với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em</a:t>
            </a:r>
            <a:r>
              <a:rPr lang="en-GB" sz="3600" dirty="0">
                <a:latin typeface="Calibri" panose="020F0502020204030204"/>
              </a:rPr>
              <a:t> qua </a:t>
            </a:r>
            <a:r>
              <a:rPr lang="en-GB" sz="3600" dirty="0" err="1">
                <a:solidFill>
                  <a:srgbClr val="FF0000"/>
                </a:solidFill>
                <a:latin typeface="Calibri" panose="020F0502020204030204"/>
              </a:rPr>
              <a:t>Zalo</a:t>
            </a:r>
            <a:r>
              <a:rPr lang="en-GB" sz="36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GB" sz="4800" dirty="0">
                <a:solidFill>
                  <a:srgbClr val="FF000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3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.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095</a:t>
            </a:r>
            <a:r>
              <a:rPr lang="en-GB" sz="4800" dirty="0" smtClean="0">
                <a:solidFill>
                  <a:srgbClr val="FF0000"/>
                </a:solidFill>
                <a:latin typeface="Calibri" panose="020F0502020204030204"/>
              </a:rPr>
              <a:t>.</a:t>
            </a:r>
            <a:r>
              <a:rPr lang="vi-VN" sz="4800" dirty="0" smtClean="0">
                <a:solidFill>
                  <a:srgbClr val="FF0000"/>
                </a:solidFill>
                <a:latin typeface="Calibri" panose="020F0502020204030204"/>
              </a:rPr>
              <a:t>025</a:t>
            </a:r>
            <a:endParaRPr lang="en-US" sz="4800" dirty="0" smtClean="0">
              <a:solidFill>
                <a:srgbClr val="FF000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B0F0"/>
                </a:solidFill>
                <a:latin typeface="Times New Roman"/>
                <a:cs typeface="Times New Roman" panose="02020603050405020304" pitchFamily="18" charset="0"/>
              </a:rPr>
              <a:t>NHÓM GIÁO ÁN ĐIÊN TỬ 4,8,11 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latin typeface="Times New Roman"/>
                <a:cs typeface="Times New Roman" panose="02020603050405020304" pitchFamily="18" charset="0"/>
                <a:hlinkClick r:id="rId3"/>
              </a:rPr>
              <a:t>https://www.facebook.com/groups/514479210372531/?ref=share_group_link</a:t>
            </a:r>
            <a:endParaRPr lang="vi-VN" sz="2400" b="1" kern="0" dirty="0"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84451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91368" y="-1358862"/>
            <a:ext cx="5513763" cy="95706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r="37374"/>
          <a:stretch/>
        </p:blipFill>
        <p:spPr>
          <a:xfrm>
            <a:off x="277762" y="2362773"/>
            <a:ext cx="2931919" cy="46816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976" y="4764110"/>
            <a:ext cx="1325941" cy="1902876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7165" y="1684060"/>
            <a:ext cx="5925826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320" y="2709920"/>
            <a:ext cx="5236918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699" y="940869"/>
            <a:ext cx="10846602" cy="517117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6300584" y="-369332"/>
            <a:ext cx="4807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rPr>
              <a:t>https://youtube.com/watch?v=WZJAIkmT3Rg</a:t>
            </a:r>
          </a:p>
        </p:txBody>
      </p:sp>
    </p:spTree>
    <p:extLst>
      <p:ext uri="{BB962C8B-B14F-4D97-AF65-F5344CB8AC3E}">
        <p14:creationId xmlns:p14="http://schemas.microsoft.com/office/powerpoint/2010/main" val="6153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57" y="971324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589" y="1044121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18152" y="2685143"/>
            <a:ext cx="5484774" cy="4049486"/>
            <a:chOff x="6618152" y="2685143"/>
            <a:chExt cx="5484774" cy="40494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8152" y="2685143"/>
              <a:ext cx="5484774" cy="404948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452893" y="5442557"/>
              <a:ext cx="1601301" cy="422734"/>
            </a:xfrm>
            <a:prstGeom prst="rect">
              <a:avLst/>
            </a:prstGeom>
            <a:solidFill>
              <a:srgbClr val="94C6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5540" y="2599473"/>
            <a:ext cx="519424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739120" y="998788"/>
            <a:ext cx="9308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7DB82-6A80-DF4C-8060-C6F97D9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866775"/>
            <a:ext cx="904875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9896ED-B327-6D84-A35B-0E64D7051B3B}"/>
              </a:ext>
            </a:extLst>
          </p:cNvPr>
          <p:cNvSpPr txBox="1"/>
          <p:nvPr/>
        </p:nvSpPr>
        <p:spPr>
          <a:xfrm>
            <a:off x="2714625" y="2009775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x (4 + 3) </a:t>
            </a:r>
            <a:r>
              <a:rPr lang="en-US" sz="40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x 4 + 5 x 3.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C7A6E3-AA10-2109-562E-14C6B3703E2A}"/>
              </a:ext>
            </a:extLst>
          </p:cNvPr>
          <p:cNvSpPr txBox="1"/>
          <p:nvPr/>
        </p:nvSpPr>
        <p:spPr>
          <a:xfrm>
            <a:off x="1657351" y="30861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x (4 + 3)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D2E00-8C1E-AF64-55E0-E8154A4170A1}"/>
              </a:ext>
            </a:extLst>
          </p:cNvPr>
          <p:cNvSpPr txBox="1"/>
          <p:nvPr/>
        </p:nvSpPr>
        <p:spPr>
          <a:xfrm>
            <a:off x="4067176" y="3105150"/>
            <a:ext cx="481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 x 7 = 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A63020-C3FB-665F-3459-0AAF96060372}"/>
              </a:ext>
            </a:extLst>
          </p:cNvPr>
          <p:cNvSpPr txBox="1"/>
          <p:nvPr/>
        </p:nvSpPr>
        <p:spPr>
          <a:xfrm>
            <a:off x="1628775" y="4038600"/>
            <a:ext cx="308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4 + 5 x 3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BE7EB4-8C3A-4CB6-2BA7-447D5209CBAD}"/>
              </a:ext>
            </a:extLst>
          </p:cNvPr>
          <p:cNvSpPr txBox="1"/>
          <p:nvPr/>
        </p:nvSpPr>
        <p:spPr>
          <a:xfrm>
            <a:off x="4419601" y="4057650"/>
            <a:ext cx="365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 + 15 = 35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BC9BAA-98C3-DB83-702D-7F7B71EC7FDF}"/>
              </a:ext>
            </a:extLst>
          </p:cNvPr>
          <p:cNvSpPr txBox="1"/>
          <p:nvPr/>
        </p:nvSpPr>
        <p:spPr>
          <a:xfrm>
            <a:off x="8446428" y="3279917"/>
            <a:ext cx="3307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 nhau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23455F4-AD53-113D-64FF-8517B840F6A1}"/>
              </a:ext>
            </a:extLst>
          </p:cNvPr>
          <p:cNvSpPr/>
          <p:nvPr/>
        </p:nvSpPr>
        <p:spPr>
          <a:xfrm>
            <a:off x="8029575" y="3105150"/>
            <a:ext cx="361950" cy="1514475"/>
          </a:xfrm>
          <a:prstGeom prst="rightBrace">
            <a:avLst>
              <a:gd name="adj1" fmla="val 32017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4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11" grpId="0"/>
      <p:bldP spid="12" grpId="0"/>
      <p:bldP spid="13" grpId="0"/>
      <p:bldP spid="16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739120" y="998788"/>
            <a:ext cx="9308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7DB82-6A80-DF4C-8060-C6F97D9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866775"/>
            <a:ext cx="904875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31ACB1-C97A-C562-027B-7CAFFFCD6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4" y="1886114"/>
            <a:ext cx="10791825" cy="21143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C33667-BF58-1C5F-016D-947B12F78815}"/>
              </a:ext>
            </a:extLst>
          </p:cNvPr>
          <p:cNvSpPr txBox="1"/>
          <p:nvPr/>
        </p:nvSpPr>
        <p:spPr>
          <a:xfrm>
            <a:off x="1495425" y="4143375"/>
            <a:ext cx="8210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x (5 + 7) = 4 x 5 + 4 x 7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= 20 + 28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 = 48</a:t>
            </a:r>
          </a:p>
        </p:txBody>
      </p:sp>
    </p:spTree>
    <p:extLst>
      <p:ext uri="{BB962C8B-B14F-4D97-AF65-F5344CB8AC3E}">
        <p14:creationId xmlns:p14="http://schemas.microsoft.com/office/powerpoint/2010/main" val="298606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846788" y="970213"/>
            <a:ext cx="18165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7DB82-6A80-DF4C-8060-C6F97D9D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866775"/>
            <a:ext cx="904875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C0E7C-76C4-8597-279A-B75CDF5DB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762" y="2038350"/>
            <a:ext cx="8829675" cy="1028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DC6001-8164-D40B-0CD8-780693696E66}"/>
              </a:ext>
            </a:extLst>
          </p:cNvPr>
          <p:cNvSpPr txBox="1"/>
          <p:nvPr/>
        </p:nvSpPr>
        <p:spPr>
          <a:xfrm>
            <a:off x="1381125" y="31242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32 × 200 + 32 × 3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CC625-8A29-442C-7B04-6791A1F324D2}"/>
              </a:ext>
            </a:extLst>
          </p:cNvPr>
          <p:cNvSpPr txBox="1"/>
          <p:nvPr/>
        </p:nvSpPr>
        <p:spPr>
          <a:xfrm>
            <a:off x="1314450" y="383857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6 400 + 96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CFCF7-E43B-04B2-4985-A94E08197DBC}"/>
              </a:ext>
            </a:extLst>
          </p:cNvPr>
          <p:cNvSpPr txBox="1"/>
          <p:nvPr/>
        </p:nvSpPr>
        <p:spPr>
          <a:xfrm>
            <a:off x="1362075" y="455295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6 496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DE8DBD-F26E-EFD8-D1E7-3CE4F985CD9D}"/>
              </a:ext>
            </a:extLst>
          </p:cNvPr>
          <p:cNvSpPr txBox="1"/>
          <p:nvPr/>
        </p:nvSpPr>
        <p:spPr>
          <a:xfrm>
            <a:off x="7162800" y="311467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125 × 8 + 9 × 8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94809-A9AA-4598-6081-7DB57AB58CF0}"/>
              </a:ext>
            </a:extLst>
          </p:cNvPr>
          <p:cNvSpPr txBox="1"/>
          <p:nvPr/>
        </p:nvSpPr>
        <p:spPr>
          <a:xfrm>
            <a:off x="7096125" y="382905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1000 + 72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809261-77BB-B80A-E707-30A57A7CB882}"/>
              </a:ext>
            </a:extLst>
          </p:cNvPr>
          <p:cNvSpPr txBox="1"/>
          <p:nvPr/>
        </p:nvSpPr>
        <p:spPr>
          <a:xfrm>
            <a:off x="7143750" y="454342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1 072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5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1F9EED-02D1-6C13-5002-B1A7BE18E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781050"/>
            <a:ext cx="971550" cy="933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B654F-F52A-E1BC-1F00-E5B8FBEA5339}"/>
              </a:ext>
            </a:extLst>
          </p:cNvPr>
          <p:cNvSpPr txBox="1"/>
          <p:nvPr/>
        </p:nvSpPr>
        <p:spPr>
          <a:xfrm>
            <a:off x="2057400" y="885825"/>
            <a:ext cx="888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33C6C1-569E-BFAF-3FCD-32D726FE20B3}"/>
              </a:ext>
            </a:extLst>
          </p:cNvPr>
          <p:cNvSpPr txBox="1"/>
          <p:nvPr/>
        </p:nvSpPr>
        <p:spPr>
          <a:xfrm>
            <a:off x="2819400" y="1838325"/>
            <a:ext cx="637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(7 – 5) </a:t>
            </a:r>
            <a:r>
              <a:rPr lang="en-US" sz="40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x 7 – 6 x 5.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CA6DB-FB1F-7FA8-AD62-12633926756E}"/>
              </a:ext>
            </a:extLst>
          </p:cNvPr>
          <p:cNvSpPr txBox="1"/>
          <p:nvPr/>
        </p:nvSpPr>
        <p:spPr>
          <a:xfrm>
            <a:off x="1409701" y="30480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(7 – 5)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8E0B5-B62F-BEF6-2683-70EF6C13E87A}"/>
              </a:ext>
            </a:extLst>
          </p:cNvPr>
          <p:cNvSpPr txBox="1"/>
          <p:nvPr/>
        </p:nvSpPr>
        <p:spPr>
          <a:xfrm>
            <a:off x="3819526" y="3067050"/>
            <a:ext cx="4810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 x 2 = 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46B31E-9686-4CC3-2B16-156685D61A96}"/>
              </a:ext>
            </a:extLst>
          </p:cNvPr>
          <p:cNvSpPr txBox="1"/>
          <p:nvPr/>
        </p:nvSpPr>
        <p:spPr>
          <a:xfrm>
            <a:off x="1381125" y="4000500"/>
            <a:ext cx="3086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x 7 – 6 x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EFFD62-EDEA-8CE2-D828-F6D64404E8EF}"/>
              </a:ext>
            </a:extLst>
          </p:cNvPr>
          <p:cNvSpPr txBox="1"/>
          <p:nvPr/>
        </p:nvSpPr>
        <p:spPr>
          <a:xfrm>
            <a:off x="4171951" y="4019550"/>
            <a:ext cx="3657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42 - 30 = 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547FF8-811B-6F2F-C720-02FBD045ED73}"/>
              </a:ext>
            </a:extLst>
          </p:cNvPr>
          <p:cNvSpPr txBox="1"/>
          <p:nvPr/>
        </p:nvSpPr>
        <p:spPr>
          <a:xfrm>
            <a:off x="8189253" y="3337067"/>
            <a:ext cx="3307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 nhau</a:t>
            </a:r>
            <a:endParaRPr lang="en-US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64F5A738-955F-DAC7-877E-69114386C757}"/>
              </a:ext>
            </a:extLst>
          </p:cNvPr>
          <p:cNvSpPr/>
          <p:nvPr/>
        </p:nvSpPr>
        <p:spPr>
          <a:xfrm>
            <a:off x="7734300" y="3095625"/>
            <a:ext cx="361950" cy="1514475"/>
          </a:xfrm>
          <a:prstGeom prst="rightBrace">
            <a:avLst>
              <a:gd name="adj1" fmla="val 32017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1739120" y="998788"/>
            <a:ext cx="93089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6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33667-BF58-1C5F-016D-947B12F78815}"/>
              </a:ext>
            </a:extLst>
          </p:cNvPr>
          <p:cNvSpPr txBox="1"/>
          <p:nvPr/>
        </p:nvSpPr>
        <p:spPr>
          <a:xfrm>
            <a:off x="1495425" y="4143375"/>
            <a:ext cx="8210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(20 – 4) = 5 x 20 – 5 x 4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= 100 - 20</a:t>
            </a:r>
          </a:p>
          <a:p>
            <a:pPr algn="ctr" latinLnBrk="0"/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 = 80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8767FC-56F6-C911-B4A4-F9521A054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885825"/>
            <a:ext cx="971550" cy="933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40F4F-3E46-7651-D2D8-820284F89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837524"/>
            <a:ext cx="10439400" cy="210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33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572</Words>
  <Application>Microsoft Office PowerPoint</Application>
  <PresentationFormat>Widescreen</PresentationFormat>
  <Paragraphs>78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等线</vt:lpstr>
      <vt:lpstr>inpin heiti</vt:lpstr>
      <vt:lpstr>Times New Roman</vt:lpstr>
      <vt:lpstr>思源黑体 CN Light</vt:lpstr>
      <vt:lpstr>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hien tran 0353095025</cp:lastModifiedBy>
  <cp:revision>26</cp:revision>
  <dcterms:created xsi:type="dcterms:W3CDTF">2023-10-27T07:02:57Z</dcterms:created>
  <dcterms:modified xsi:type="dcterms:W3CDTF">2023-10-29T01:02:38Z</dcterms:modified>
</cp:coreProperties>
</file>