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sldIdLst>
    <p:sldId id="281" r:id="rId4"/>
    <p:sldId id="258" r:id="rId5"/>
    <p:sldId id="272" r:id="rId6"/>
    <p:sldId id="282" r:id="rId7"/>
    <p:sldId id="283" r:id="rId8"/>
    <p:sldId id="284" r:id="rId9"/>
    <p:sldId id="285" r:id="rId10"/>
    <p:sldId id="259" r:id="rId11"/>
    <p:sldId id="273" r:id="rId12"/>
    <p:sldId id="286" r:id="rId13"/>
    <p:sldId id="287" r:id="rId14"/>
    <p:sldId id="260" r:id="rId15"/>
    <p:sldId id="271"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261" r:id="rId29"/>
    <p:sldId id="275" r:id="rId30"/>
    <p:sldId id="300" r:id="rId31"/>
    <p:sldId id="301" r:id="rId32"/>
    <p:sldId id="302" r:id="rId33"/>
    <p:sldId id="263" r:id="rId34"/>
    <p:sldId id="277" r:id="rId35"/>
    <p:sldId id="303" r:id="rId36"/>
    <p:sldId id="304" r:id="rId37"/>
    <p:sldId id="279" r:id="rId38"/>
    <p:sldId id="280" r:id="rId39"/>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UTM Avo" panose="02040603050506020204" pitchFamily="18" charset="0"/>
      <p:regular r:id="rId46"/>
      <p:bold r:id="rId47"/>
      <p:italic r:id="rId48"/>
      <p:boldItalic r:id="rId49"/>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4"/>
  </p:normalViewPr>
  <p:slideViewPr>
    <p:cSldViewPr snapToGrid="0">
      <p:cViewPr varScale="1">
        <p:scale>
          <a:sx n="68" d="100"/>
          <a:sy n="68" d="100"/>
        </p:scale>
        <p:origin x="10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20" Type="http://schemas.openxmlformats.org/officeDocument/2006/relationships/slide" Target="slides/slide1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1/9/2024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1/9/2024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1/9/2024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1/9/2024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1/9/2024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1/9/2024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1/9/2024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1/9/2024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1/9/2024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1/9/2024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1/9/2024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1/9/2024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1/9/2024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1/9/2024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1/9/2024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1/9/2024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1/9/2024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1/9/2024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1/9/2024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1/9/2024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1/9/2024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1/9/2024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1/9/2024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1/9/2024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png"/><Relationship Id="rId7" Type="http://schemas.openxmlformats.org/officeDocument/2006/relationships/image" Target="../media/image20.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ieng-viet-4-tap-2/1/388/18/" TargetMode="External"/><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hoc10.vn/doc-sach/tieng-viet-4-tap-2/1/388/18/" TargetMode="External"/><Relationship Id="rId5" Type="http://schemas.openxmlformats.org/officeDocument/2006/relationships/image" Target="../media/image28.jpg"/><Relationship Id="rId4" Type="http://schemas.openxmlformats.org/officeDocument/2006/relationships/image" Target="../media/image27.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17/"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hyperlink" Target="https://hoc10.vn/doc-sach/tieng-viet-4-tap-2/1/388/18/" TargetMode="External"/><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hyperlink" Target="https://hoc10.vn/doc-sach/tieng-viet-4-tap-2/1/388/18/" TargetMode="External"/><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61.jpg"/><Relationship Id="rId1" Type="http://schemas.openxmlformats.org/officeDocument/2006/relationships/slideLayout" Target="../slideLayouts/slideLayout23.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hoc10.vn/doc-sach/tieng-viet-4-tap-2/1/388/18/" TargetMode="Externa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1179512" y="2186874"/>
            <a:ext cx="9934575"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5400" b="1" i="0" u="none" strike="noStrike" kern="0" cap="none" spc="0" normalizeH="0" baseline="0" noProof="0" dirty="0">
                <a:ln>
                  <a:noFill/>
                </a:ln>
                <a:solidFill>
                  <a:srgbClr val="002060"/>
                </a:solidFill>
                <a:effectLst/>
                <a:uLnTx/>
                <a:uFillTx/>
                <a:latin typeface="UTM Avo" panose="02040603050506020204" pitchFamily="18"/>
                <a:sym typeface="Calibri"/>
              </a:rPr>
              <a:t> 21</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Bài đọc 1</a:t>
            </a:r>
            <a:r>
              <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 </a:t>
            </a:r>
            <a:r>
              <a:rPr lang="en-US" sz="5400" b="1" i="0" u="none" strike="noStrike" dirty="0" err="1">
                <a:solidFill>
                  <a:srgbClr val="FF0000"/>
                </a:solidFill>
                <a:effectLst/>
                <a:latin typeface="UTM Avo" panose="02040603050506020204" pitchFamily="18"/>
              </a:rPr>
              <a:t>Bài</a:t>
            </a:r>
            <a:r>
              <a:rPr lang="en-US" sz="5400" b="1" i="0" u="none" strike="noStrike" dirty="0">
                <a:solidFill>
                  <a:srgbClr val="FF0000"/>
                </a:solidFill>
                <a:effectLst/>
                <a:latin typeface="UTM Avo" panose="02040603050506020204" pitchFamily="18"/>
              </a:rPr>
              <a:t> </a:t>
            </a:r>
            <a:r>
              <a:rPr lang="en-US" sz="5400" b="1" i="0" u="none" strike="noStrike" dirty="0" err="1">
                <a:solidFill>
                  <a:srgbClr val="FF0000"/>
                </a:solidFill>
                <a:effectLst/>
                <a:latin typeface="UTM Avo" panose="02040603050506020204" pitchFamily="18"/>
              </a:rPr>
              <a:t>thơ</a:t>
            </a:r>
            <a:r>
              <a:rPr lang="en-US" sz="5400" b="1" i="0" u="none" strike="noStrike" dirty="0">
                <a:solidFill>
                  <a:srgbClr val="FF0000"/>
                </a:solidFill>
                <a:effectLst/>
                <a:latin typeface="UTM Avo" panose="02040603050506020204" pitchFamily="18"/>
              </a:rPr>
              <a:t> </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en-US" sz="5400" b="1" i="0" u="none" strike="noStrike" dirty="0" err="1">
                <a:solidFill>
                  <a:srgbClr val="FF0000"/>
                </a:solidFill>
                <a:effectLst/>
                <a:latin typeface="UTM Avo" panose="02040603050506020204" pitchFamily="18"/>
              </a:rPr>
              <a:t>về</a:t>
            </a:r>
            <a:r>
              <a:rPr lang="en-US" sz="5400" b="1" i="0" u="none" strike="noStrike" dirty="0">
                <a:solidFill>
                  <a:srgbClr val="FF0000"/>
                </a:solidFill>
                <a:effectLst/>
                <a:latin typeface="UTM Avo" panose="02040603050506020204" pitchFamily="18"/>
              </a:rPr>
              <a:t> </a:t>
            </a:r>
            <a:r>
              <a:rPr lang="en-US" sz="5400" b="1" i="0" u="none" strike="noStrike" dirty="0" err="1">
                <a:solidFill>
                  <a:srgbClr val="FF0000"/>
                </a:solidFill>
                <a:effectLst/>
                <a:latin typeface="UTM Avo" panose="02040603050506020204" pitchFamily="18"/>
              </a:rPr>
              <a:t>tiểu</a:t>
            </a:r>
            <a:r>
              <a:rPr lang="en-US" sz="5400" b="1" i="0" u="none" strike="noStrike" dirty="0">
                <a:solidFill>
                  <a:srgbClr val="FF0000"/>
                </a:solidFill>
                <a:effectLst/>
                <a:latin typeface="UTM Avo" panose="02040603050506020204" pitchFamily="18"/>
              </a:rPr>
              <a:t> </a:t>
            </a:r>
            <a:r>
              <a:rPr lang="en-US" sz="5400" b="1" i="0" u="none" strike="noStrike" dirty="0" err="1">
                <a:solidFill>
                  <a:srgbClr val="FF0000"/>
                </a:solidFill>
                <a:effectLst/>
                <a:latin typeface="UTM Avo" panose="02040603050506020204" pitchFamily="18"/>
              </a:rPr>
              <a:t>đội</a:t>
            </a:r>
            <a:r>
              <a:rPr lang="en-US" sz="5400" b="1" i="0" u="none" strike="noStrike" dirty="0">
                <a:solidFill>
                  <a:srgbClr val="FF0000"/>
                </a:solidFill>
                <a:effectLst/>
                <a:latin typeface="UTM Avo" panose="02040603050506020204" pitchFamily="18"/>
              </a:rPr>
              <a:t> </a:t>
            </a:r>
            <a:r>
              <a:rPr lang="en-US" sz="5400" b="1" i="0" u="none" strike="noStrike" dirty="0" err="1">
                <a:solidFill>
                  <a:srgbClr val="FF0000"/>
                </a:solidFill>
                <a:effectLst/>
                <a:latin typeface="UTM Avo" panose="02040603050506020204" pitchFamily="18"/>
              </a:rPr>
              <a:t>xe</a:t>
            </a:r>
            <a:r>
              <a:rPr lang="en-US" sz="5400" b="1" i="0" u="none" strike="noStrike" dirty="0">
                <a:solidFill>
                  <a:srgbClr val="FF0000"/>
                </a:solidFill>
                <a:effectLst/>
                <a:latin typeface="UTM Avo" panose="02040603050506020204" pitchFamily="18"/>
              </a:rPr>
              <a:t> </a:t>
            </a:r>
            <a:r>
              <a:rPr lang="en-US" sz="5400" b="1" i="0" u="none" strike="noStrike" dirty="0" err="1">
                <a:solidFill>
                  <a:srgbClr val="FF0000"/>
                </a:solidFill>
                <a:effectLst/>
                <a:latin typeface="UTM Avo" panose="02040603050506020204" pitchFamily="18"/>
              </a:rPr>
              <a:t>không</a:t>
            </a:r>
            <a:r>
              <a:rPr lang="en-US" sz="5400" b="1" i="0" u="none" strike="noStrike" dirty="0">
                <a:solidFill>
                  <a:srgbClr val="FF0000"/>
                </a:solidFill>
                <a:effectLst/>
                <a:latin typeface="UTM Avo" panose="02040603050506020204" pitchFamily="18"/>
              </a:rPr>
              <a:t> </a:t>
            </a:r>
            <a:r>
              <a:rPr lang="en-US" sz="5400" b="1" i="0" u="none" strike="noStrike" dirty="0" err="1">
                <a:solidFill>
                  <a:srgbClr val="FF0000"/>
                </a:solidFill>
                <a:effectLst/>
                <a:latin typeface="UTM Avo" panose="02040603050506020204" pitchFamily="18"/>
              </a:rPr>
              <a:t>kính</a:t>
            </a:r>
            <a:endPar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2</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247;p10">
            <a:extLst>
              <a:ext uri="{FF2B5EF4-FFF2-40B4-BE49-F238E27FC236}">
                <a16:creationId xmlns:a16="http://schemas.microsoft.com/office/drawing/2014/main" id="{0E55E8D8-14CA-46AD-1627-0649572D2110}"/>
              </a:ext>
            </a:extLst>
          </p:cNvPr>
          <p:cNvSpPr/>
          <p:nvPr/>
        </p:nvSpPr>
        <p:spPr>
          <a:xfrm>
            <a:off x="-14306" y="5748731"/>
            <a:ext cx="5729257" cy="1120333"/>
          </a:xfrm>
          <a:custGeom>
            <a:avLst/>
            <a:gdLst/>
            <a:ahLst/>
            <a:cxnLst/>
            <a:rect l="l" t="t" r="r" b="b"/>
            <a:pathLst>
              <a:path w="8593886" h="1680500" extrusionOk="0">
                <a:moveTo>
                  <a:pt x="0" y="0"/>
                </a:moveTo>
                <a:lnTo>
                  <a:pt x="8593886" y="0"/>
                </a:lnTo>
                <a:lnTo>
                  <a:pt x="8593886" y="1680500"/>
                </a:lnTo>
                <a:lnTo>
                  <a:pt x="0" y="1680500"/>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248;p10">
            <a:extLst>
              <a:ext uri="{FF2B5EF4-FFF2-40B4-BE49-F238E27FC236}">
                <a16:creationId xmlns:a16="http://schemas.microsoft.com/office/drawing/2014/main" id="{DD5FF7F4-B6DB-B2AA-0F11-438679A3DF07}"/>
              </a:ext>
            </a:extLst>
          </p:cNvPr>
          <p:cNvSpPr/>
          <p:nvPr/>
        </p:nvSpPr>
        <p:spPr>
          <a:xfrm>
            <a:off x="-14306" y="6293296"/>
            <a:ext cx="3210072" cy="575776"/>
          </a:xfrm>
          <a:custGeom>
            <a:avLst/>
            <a:gdLst/>
            <a:ahLst/>
            <a:cxnLst/>
            <a:rect l="l" t="t" r="r" b="b"/>
            <a:pathLst>
              <a:path w="4815108" h="863664" extrusionOk="0">
                <a:moveTo>
                  <a:pt x="0" y="0"/>
                </a:moveTo>
                <a:lnTo>
                  <a:pt x="4815108" y="0"/>
                </a:lnTo>
                <a:lnTo>
                  <a:pt x="4815108" y="863664"/>
                </a:lnTo>
                <a:lnTo>
                  <a:pt x="0" y="863664"/>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249;p10">
            <a:extLst>
              <a:ext uri="{FF2B5EF4-FFF2-40B4-BE49-F238E27FC236}">
                <a16:creationId xmlns:a16="http://schemas.microsoft.com/office/drawing/2014/main" id="{BA2D3254-2BB3-1C15-1A37-AEC04E4231E3}"/>
              </a:ext>
            </a:extLst>
          </p:cNvPr>
          <p:cNvSpPr/>
          <p:nvPr/>
        </p:nvSpPr>
        <p:spPr>
          <a:xfrm>
            <a:off x="7824994" y="5126467"/>
            <a:ext cx="4367811" cy="1814723"/>
          </a:xfrm>
          <a:custGeom>
            <a:avLst/>
            <a:gdLst/>
            <a:ahLst/>
            <a:cxnLst/>
            <a:rect l="l" t="t" r="r" b="b"/>
            <a:pathLst>
              <a:path w="6551716" h="2722084" extrusionOk="0">
                <a:moveTo>
                  <a:pt x="0" y="0"/>
                </a:moveTo>
                <a:lnTo>
                  <a:pt x="6551716" y="0"/>
                </a:lnTo>
                <a:lnTo>
                  <a:pt x="6551716" y="2722084"/>
                </a:lnTo>
                <a:lnTo>
                  <a:pt x="0" y="2722084"/>
                </a:lnTo>
                <a:lnTo>
                  <a:pt x="0" y="0"/>
                </a:lnTo>
                <a:close/>
              </a:path>
            </a:pathLst>
          </a:custGeom>
          <a:blipFill rotWithShape="1">
            <a:blip r:embed="rId5">
              <a:alphaModFix/>
            </a:blip>
            <a:stretch>
              <a:fillRect/>
            </a:stretch>
          </a:blipFill>
          <a:ln>
            <a:noFill/>
          </a:ln>
        </p:spPr>
        <p:txBody>
          <a:bodyPr/>
          <a:lstStyle/>
          <a:p>
            <a:endParaRPr lang="en-US"/>
          </a:p>
        </p:txBody>
      </p:sp>
      <p:sp>
        <p:nvSpPr>
          <p:cNvPr id="6" name="Google Shape;250;p10">
            <a:extLst>
              <a:ext uri="{FF2B5EF4-FFF2-40B4-BE49-F238E27FC236}">
                <a16:creationId xmlns:a16="http://schemas.microsoft.com/office/drawing/2014/main" id="{DB9A972F-E469-FE2C-8E5C-DE01F34177AA}"/>
              </a:ext>
            </a:extLst>
          </p:cNvPr>
          <p:cNvSpPr/>
          <p:nvPr/>
        </p:nvSpPr>
        <p:spPr>
          <a:xfrm>
            <a:off x="-107239" y="4152595"/>
            <a:ext cx="966041" cy="1993272"/>
          </a:xfrm>
          <a:custGeom>
            <a:avLst/>
            <a:gdLst/>
            <a:ahLst/>
            <a:cxnLst/>
            <a:rect l="l" t="t" r="r" b="b"/>
            <a:pathLst>
              <a:path w="1449062" h="2989908" extrusionOk="0">
                <a:moveTo>
                  <a:pt x="0" y="0"/>
                </a:moveTo>
                <a:lnTo>
                  <a:pt x="1449062" y="0"/>
                </a:lnTo>
                <a:lnTo>
                  <a:pt x="1449062" y="2989908"/>
                </a:lnTo>
                <a:lnTo>
                  <a:pt x="0" y="2989908"/>
                </a:lnTo>
                <a:lnTo>
                  <a:pt x="0" y="0"/>
                </a:lnTo>
                <a:close/>
              </a:path>
            </a:pathLst>
          </a:custGeom>
          <a:blipFill rotWithShape="1">
            <a:blip r:embed="rId6">
              <a:alphaModFix/>
            </a:blip>
            <a:stretch>
              <a:fillRect/>
            </a:stretch>
          </a:blipFill>
          <a:ln>
            <a:noFill/>
          </a:ln>
        </p:spPr>
        <p:txBody>
          <a:bodyPr/>
          <a:lstStyle/>
          <a:p>
            <a:endParaRPr lang="en-US"/>
          </a:p>
        </p:txBody>
      </p:sp>
      <p:grpSp>
        <p:nvGrpSpPr>
          <p:cNvPr id="11" name="Group 10">
            <a:extLst>
              <a:ext uri="{FF2B5EF4-FFF2-40B4-BE49-F238E27FC236}">
                <a16:creationId xmlns:a16="http://schemas.microsoft.com/office/drawing/2014/main" id="{507E5CB6-E86C-4EE0-2583-48F9449AF026}"/>
              </a:ext>
            </a:extLst>
          </p:cNvPr>
          <p:cNvGrpSpPr>
            <a:grpSpLocks noChangeAspect="1"/>
          </p:cNvGrpSpPr>
          <p:nvPr/>
        </p:nvGrpSpPr>
        <p:grpSpPr>
          <a:xfrm>
            <a:off x="1446215" y="1804267"/>
            <a:ext cx="3549172" cy="3944456"/>
            <a:chOff x="1035528" y="908178"/>
            <a:chExt cx="4320633" cy="4801837"/>
          </a:xfrm>
        </p:grpSpPr>
        <p:pic>
          <p:nvPicPr>
            <p:cNvPr id="2" name="Google Shape;246;p10" descr="Viết đoạn văn về lòng dũng cảm chọn lọc hay nhất">
              <a:extLst>
                <a:ext uri="{FF2B5EF4-FFF2-40B4-BE49-F238E27FC236}">
                  <a16:creationId xmlns:a16="http://schemas.microsoft.com/office/drawing/2014/main" id="{BBCAB0C4-63CE-5B05-BCCF-8E44A5C2D672}"/>
                </a:ext>
              </a:extLst>
            </p:cNvPr>
            <p:cNvPicPr preferRelativeResize="0"/>
            <p:nvPr/>
          </p:nvPicPr>
          <p:blipFill rotWithShape="1">
            <a:blip r:embed="rId7">
              <a:alphaModFix/>
            </a:blip>
            <a:srcRect l="32306"/>
            <a:stretch/>
          </p:blipFill>
          <p:spPr>
            <a:xfrm>
              <a:off x="1082186" y="993406"/>
              <a:ext cx="4227160" cy="4631381"/>
            </a:xfrm>
            <a:prstGeom prst="rect">
              <a:avLst/>
            </a:prstGeom>
            <a:noFill/>
            <a:ln>
              <a:noFill/>
            </a:ln>
          </p:spPr>
        </p:pic>
        <p:sp>
          <p:nvSpPr>
            <p:cNvPr id="7" name="Google Shape;251;p10">
              <a:extLst>
                <a:ext uri="{FF2B5EF4-FFF2-40B4-BE49-F238E27FC236}">
                  <a16:creationId xmlns:a16="http://schemas.microsoft.com/office/drawing/2014/main" id="{E637DB6D-1204-F992-D1BC-F5FC2F4A2591}"/>
                </a:ext>
              </a:extLst>
            </p:cNvPr>
            <p:cNvSpPr/>
            <p:nvPr/>
          </p:nvSpPr>
          <p:spPr>
            <a:xfrm>
              <a:off x="1035528" y="908178"/>
              <a:ext cx="4273818" cy="394275"/>
            </a:xfrm>
            <a:custGeom>
              <a:avLst/>
              <a:gdLst/>
              <a:ahLst/>
              <a:cxnLst/>
              <a:rect l="l" t="t" r="r" b="b"/>
              <a:pathLst>
                <a:path w="8640953" h="868553" extrusionOk="0">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a:ln>
              <a:noFill/>
            </a:ln>
          </p:spPr>
          <p:txBody>
            <a:bodyPr/>
            <a:lstStyle/>
            <a:p>
              <a:endParaRPr lang="en-US"/>
            </a:p>
          </p:txBody>
        </p:sp>
        <p:sp>
          <p:nvSpPr>
            <p:cNvPr id="8" name="Google Shape;252;p10">
              <a:extLst>
                <a:ext uri="{FF2B5EF4-FFF2-40B4-BE49-F238E27FC236}">
                  <a16:creationId xmlns:a16="http://schemas.microsoft.com/office/drawing/2014/main" id="{EA80A0F5-0BA8-7A15-C4FB-8E01B530B7CF}"/>
                </a:ext>
              </a:extLst>
            </p:cNvPr>
            <p:cNvSpPr/>
            <p:nvPr/>
          </p:nvSpPr>
          <p:spPr>
            <a:xfrm rot="10800000">
              <a:off x="1035684" y="5275738"/>
              <a:ext cx="4320477" cy="434277"/>
            </a:xfrm>
            <a:custGeom>
              <a:avLst/>
              <a:gdLst/>
              <a:ahLst/>
              <a:cxnLst/>
              <a:rect l="l" t="t" r="r" b="b"/>
              <a:pathLst>
                <a:path w="8640953" h="868553" extrusionOk="0">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a:ln>
              <a:noFill/>
            </a:ln>
          </p:spPr>
          <p:txBody>
            <a:bodyPr/>
            <a:lstStyle/>
            <a:p>
              <a:endParaRPr lang="en-US"/>
            </a:p>
          </p:txBody>
        </p:sp>
      </p:grpSp>
      <p:sp>
        <p:nvSpPr>
          <p:cNvPr id="9" name="Google Shape;253;p10">
            <a:extLst>
              <a:ext uri="{FF2B5EF4-FFF2-40B4-BE49-F238E27FC236}">
                <a16:creationId xmlns:a16="http://schemas.microsoft.com/office/drawing/2014/main" id="{63699A18-14F4-6A63-CEB4-326412444CD4}"/>
              </a:ext>
            </a:extLst>
          </p:cNvPr>
          <p:cNvSpPr txBox="1"/>
          <p:nvPr/>
        </p:nvSpPr>
        <p:spPr>
          <a:xfrm>
            <a:off x="5807884" y="2459837"/>
            <a:ext cx="4937774" cy="3385516"/>
          </a:xfrm>
          <a:prstGeom prst="rect">
            <a:avLst/>
          </a:prstGeom>
          <a:noFill/>
          <a:ln>
            <a:noFill/>
          </a:ln>
        </p:spPr>
        <p:txBody>
          <a:bodyPr spcFirstLastPara="1" wrap="square" lIns="60950" tIns="30467" rIns="60950" bIns="30467" anchor="t" anchorCtr="0">
            <a:spAutoFit/>
          </a:bodyPr>
          <a:lstStyle/>
          <a:p>
            <a:pPr marL="342900" indent="-342900" algn="just">
              <a:lnSpc>
                <a:spcPct val="150000"/>
              </a:lnSpc>
              <a:buSzPct val="100000"/>
              <a:buFont typeface="Arial" panose="020B0604020202020204" pitchFamily="34" charset="0"/>
              <a:buChar char="•"/>
            </a:pPr>
            <a:r>
              <a:rPr lang="vi-VN" sz="2400" dirty="0">
                <a:solidFill>
                  <a:schemeClr val="bg1"/>
                </a:solidFill>
                <a:latin typeface="UTM Avo" panose="02040603050506020204" pitchFamily="18"/>
              </a:rPr>
              <a:t>Là không sợ nguy hiểm, dám đối đầu với mọi thử thách </a:t>
            </a:r>
            <a:r>
              <a:rPr lang="vi-VN" sz="2400">
                <a:solidFill>
                  <a:schemeClr val="bg1"/>
                </a:solidFill>
                <a:latin typeface="UTM Avo" panose="02040603050506020204" pitchFamily="18"/>
              </a:rPr>
              <a:t>cản trở.</a:t>
            </a:r>
            <a:endParaRPr sz="2400" dirty="0">
              <a:solidFill>
                <a:schemeClr val="bg1"/>
              </a:solidFill>
              <a:latin typeface="UTM Avo" panose="02040603050506020204" pitchFamily="18"/>
            </a:endParaRPr>
          </a:p>
          <a:p>
            <a:pPr marL="360000" indent="-381019" algn="just">
              <a:lnSpc>
                <a:spcPct val="150000"/>
              </a:lnSpc>
              <a:buSzPct val="100000"/>
              <a:buFont typeface="Arial"/>
              <a:buChar char="•"/>
            </a:pPr>
            <a:r>
              <a:rPr lang="vi-VN" sz="2400" dirty="0">
                <a:solidFill>
                  <a:schemeClr val="bg1"/>
                </a:solidFill>
                <a:latin typeface="UTM Avo" panose="02040603050506020204" pitchFamily="18"/>
              </a:rPr>
              <a:t>Là không run sợ, không hèn nhát, dám đứng lên đấu tranh lại cái xấu, cái ác,...</a:t>
            </a:r>
            <a:endParaRPr sz="2400" dirty="0">
              <a:solidFill>
                <a:schemeClr val="bg1"/>
              </a:solidFill>
              <a:latin typeface="UTM Avo" panose="02040603050506020204" pitchFamily="18"/>
            </a:endParaRPr>
          </a:p>
        </p:txBody>
      </p:sp>
      <p:sp>
        <p:nvSpPr>
          <p:cNvPr id="10" name="Google Shape;254;p10">
            <a:extLst>
              <a:ext uri="{FF2B5EF4-FFF2-40B4-BE49-F238E27FC236}">
                <a16:creationId xmlns:a16="http://schemas.microsoft.com/office/drawing/2014/main" id="{3375D1E3-1121-5144-E412-9780BA01853D}"/>
              </a:ext>
            </a:extLst>
          </p:cNvPr>
          <p:cNvSpPr/>
          <p:nvPr/>
        </p:nvSpPr>
        <p:spPr>
          <a:xfrm>
            <a:off x="5807884" y="1728622"/>
            <a:ext cx="2526793" cy="639837"/>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dirty="0">
                <a:solidFill>
                  <a:schemeClr val="bg1"/>
                </a:solidFill>
                <a:latin typeface="UTM Avo" panose="02040603050506020204" pitchFamily="18"/>
              </a:rPr>
              <a:t>Dũng cảm</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5279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63;p11">
            <a:extLst>
              <a:ext uri="{FF2B5EF4-FFF2-40B4-BE49-F238E27FC236}">
                <a16:creationId xmlns:a16="http://schemas.microsoft.com/office/drawing/2014/main" id="{7BC17CA0-6E45-B067-26FA-77F388A2FAE3}"/>
              </a:ext>
            </a:extLst>
          </p:cNvPr>
          <p:cNvSpPr/>
          <p:nvPr/>
        </p:nvSpPr>
        <p:spPr>
          <a:xfrm>
            <a:off x="-14306" y="5748731"/>
            <a:ext cx="5729257" cy="1120333"/>
          </a:xfrm>
          <a:custGeom>
            <a:avLst/>
            <a:gdLst/>
            <a:ahLst/>
            <a:cxnLst/>
            <a:rect l="l" t="t" r="r" b="b"/>
            <a:pathLst>
              <a:path w="8593886" h="1680500" extrusionOk="0">
                <a:moveTo>
                  <a:pt x="0" y="0"/>
                </a:moveTo>
                <a:lnTo>
                  <a:pt x="8593886" y="0"/>
                </a:lnTo>
                <a:lnTo>
                  <a:pt x="8593886" y="1680500"/>
                </a:lnTo>
                <a:lnTo>
                  <a:pt x="0" y="1680500"/>
                </a:lnTo>
                <a:lnTo>
                  <a:pt x="0" y="0"/>
                </a:lnTo>
                <a:close/>
              </a:path>
            </a:pathLst>
          </a:custGeom>
          <a:blipFill rotWithShape="1">
            <a:blip r:embed="rId3">
              <a:alphaModFix/>
            </a:blip>
            <a:stretch>
              <a:fillRect/>
            </a:stretch>
          </a:blipFill>
          <a:ln>
            <a:noFill/>
          </a:ln>
        </p:spPr>
        <p:txBody>
          <a:bodyPr/>
          <a:lstStyle/>
          <a:p>
            <a:endParaRPr lang="en-US"/>
          </a:p>
        </p:txBody>
      </p:sp>
      <p:sp>
        <p:nvSpPr>
          <p:cNvPr id="3" name="Google Shape;264;p11">
            <a:extLst>
              <a:ext uri="{FF2B5EF4-FFF2-40B4-BE49-F238E27FC236}">
                <a16:creationId xmlns:a16="http://schemas.microsoft.com/office/drawing/2014/main" id="{61C8AF2F-C657-D23B-6925-7BDBAD995E85}"/>
              </a:ext>
            </a:extLst>
          </p:cNvPr>
          <p:cNvSpPr/>
          <p:nvPr/>
        </p:nvSpPr>
        <p:spPr>
          <a:xfrm>
            <a:off x="-14306" y="6293296"/>
            <a:ext cx="3210072" cy="575776"/>
          </a:xfrm>
          <a:custGeom>
            <a:avLst/>
            <a:gdLst/>
            <a:ahLst/>
            <a:cxnLst/>
            <a:rect l="l" t="t" r="r" b="b"/>
            <a:pathLst>
              <a:path w="4815108" h="863664" extrusionOk="0">
                <a:moveTo>
                  <a:pt x="0" y="0"/>
                </a:moveTo>
                <a:lnTo>
                  <a:pt x="4815108" y="0"/>
                </a:lnTo>
                <a:lnTo>
                  <a:pt x="4815108" y="863664"/>
                </a:lnTo>
                <a:lnTo>
                  <a:pt x="0" y="863664"/>
                </a:lnTo>
                <a:lnTo>
                  <a:pt x="0" y="0"/>
                </a:lnTo>
                <a:close/>
              </a:path>
            </a:pathLst>
          </a:custGeom>
          <a:blipFill rotWithShape="1">
            <a:blip r:embed="rId4">
              <a:alphaModFix/>
            </a:blip>
            <a:stretch>
              <a:fillRect/>
            </a:stretch>
          </a:blipFill>
          <a:ln>
            <a:noFill/>
          </a:ln>
        </p:spPr>
        <p:txBody>
          <a:bodyPr/>
          <a:lstStyle/>
          <a:p>
            <a:endParaRPr lang="en-US"/>
          </a:p>
        </p:txBody>
      </p:sp>
      <p:sp>
        <p:nvSpPr>
          <p:cNvPr id="4" name="Google Shape;265;p11">
            <a:extLst>
              <a:ext uri="{FF2B5EF4-FFF2-40B4-BE49-F238E27FC236}">
                <a16:creationId xmlns:a16="http://schemas.microsoft.com/office/drawing/2014/main" id="{BE6E7D8A-E603-8AE9-BF9F-22881EF3FB8E}"/>
              </a:ext>
            </a:extLst>
          </p:cNvPr>
          <p:cNvSpPr/>
          <p:nvPr/>
        </p:nvSpPr>
        <p:spPr>
          <a:xfrm>
            <a:off x="7824994" y="6019800"/>
            <a:ext cx="4367811" cy="921389"/>
          </a:xfrm>
          <a:custGeom>
            <a:avLst/>
            <a:gdLst/>
            <a:ahLst/>
            <a:cxnLst/>
            <a:rect l="l" t="t" r="r" b="b"/>
            <a:pathLst>
              <a:path w="6551716" h="2722084" extrusionOk="0">
                <a:moveTo>
                  <a:pt x="0" y="0"/>
                </a:moveTo>
                <a:lnTo>
                  <a:pt x="6551716" y="0"/>
                </a:lnTo>
                <a:lnTo>
                  <a:pt x="6551716" y="2722084"/>
                </a:lnTo>
                <a:lnTo>
                  <a:pt x="0" y="2722084"/>
                </a:lnTo>
                <a:lnTo>
                  <a:pt x="0" y="0"/>
                </a:lnTo>
                <a:close/>
              </a:path>
            </a:pathLst>
          </a:custGeom>
          <a:blipFill rotWithShape="1">
            <a:blip r:embed="rId5">
              <a:alphaModFix/>
            </a:blip>
            <a:stretch>
              <a:fillRect t="-96955"/>
            </a:stretch>
          </a:blipFill>
          <a:ln>
            <a:noFill/>
          </a:ln>
        </p:spPr>
        <p:txBody>
          <a:bodyPr spcFirstLastPara="1" wrap="square" lIns="60950" tIns="30467" rIns="60950" bIns="30467" anchor="t" anchorCtr="0">
            <a:noAutofit/>
          </a:bodyPr>
          <a:lstStyle/>
          <a:p>
            <a:endParaRPr sz="2400">
              <a:solidFill>
                <a:schemeClr val="bg1"/>
              </a:solidFill>
              <a:latin typeface="UTM Avo" panose="02040603050506020204" pitchFamily="18"/>
              <a:ea typeface="Calibri"/>
              <a:cs typeface="Calibri"/>
              <a:sym typeface="Calibri"/>
            </a:endParaRPr>
          </a:p>
        </p:txBody>
      </p:sp>
      <p:sp>
        <p:nvSpPr>
          <p:cNvPr id="5" name="Google Shape;266;p11">
            <a:extLst>
              <a:ext uri="{FF2B5EF4-FFF2-40B4-BE49-F238E27FC236}">
                <a16:creationId xmlns:a16="http://schemas.microsoft.com/office/drawing/2014/main" id="{409E2B55-26E2-EA27-BFAE-8396283F3E39}"/>
              </a:ext>
            </a:extLst>
          </p:cNvPr>
          <p:cNvSpPr txBox="1"/>
          <p:nvPr/>
        </p:nvSpPr>
        <p:spPr>
          <a:xfrm>
            <a:off x="1277566" y="2392114"/>
            <a:ext cx="6248400" cy="1723522"/>
          </a:xfrm>
          <a:prstGeom prst="rect">
            <a:avLst/>
          </a:prstGeom>
          <a:noFill/>
          <a:ln>
            <a:noFill/>
          </a:ln>
        </p:spPr>
        <p:txBody>
          <a:bodyPr spcFirstLastPara="1" wrap="square" lIns="60950" tIns="30467" rIns="60950" bIns="30467" anchor="t" anchorCtr="0">
            <a:spAutoFit/>
          </a:bodyPr>
          <a:lstStyle/>
          <a:p>
            <a:pPr marL="381019" indent="-381019" algn="just">
              <a:lnSpc>
                <a:spcPct val="150000"/>
              </a:lnSpc>
              <a:buSzPct val="120000"/>
              <a:buFont typeface="Arial"/>
              <a:buChar char="•"/>
            </a:pPr>
            <a:r>
              <a:rPr lang="vi-VN" sz="2400" dirty="0">
                <a:solidFill>
                  <a:schemeClr val="bg1"/>
                </a:solidFill>
                <a:latin typeface="UTM Avo" panose="02040603050506020204" pitchFamily="18"/>
              </a:rPr>
              <a:t>Dám </a:t>
            </a:r>
            <a:r>
              <a:rPr lang="vi-VN" sz="2400">
                <a:solidFill>
                  <a:schemeClr val="bg1"/>
                </a:solidFill>
                <a:latin typeface="UTM Avo" panose="02040603050506020204" pitchFamily="18"/>
              </a:rPr>
              <a:t>nhận lỗi</a:t>
            </a:r>
            <a:r>
              <a:rPr lang="en-US" sz="2400">
                <a:solidFill>
                  <a:schemeClr val="bg1"/>
                </a:solidFill>
                <a:latin typeface="UTM Avo" panose="02040603050506020204" pitchFamily="18"/>
              </a:rPr>
              <a:t>.</a:t>
            </a:r>
            <a:endParaRPr sz="2400" dirty="0">
              <a:solidFill>
                <a:schemeClr val="bg1"/>
              </a:solidFill>
              <a:latin typeface="UTM Avo" panose="02040603050506020204" pitchFamily="18"/>
            </a:endParaRPr>
          </a:p>
          <a:p>
            <a:pPr marL="381019" indent="-381019" algn="just">
              <a:lnSpc>
                <a:spcPct val="150000"/>
              </a:lnSpc>
              <a:buSzPct val="120000"/>
              <a:buFont typeface="Arial"/>
              <a:buChar char="•"/>
            </a:pPr>
            <a:r>
              <a:rPr lang="vi-VN" sz="2400" dirty="0">
                <a:solidFill>
                  <a:schemeClr val="bg1"/>
                </a:solidFill>
                <a:latin typeface="UTM Avo" panose="02040603050506020204" pitchFamily="18"/>
              </a:rPr>
              <a:t>Dám đứng ra bảo vệ bạn bị </a:t>
            </a:r>
            <a:r>
              <a:rPr lang="vi-VN" sz="2400">
                <a:solidFill>
                  <a:schemeClr val="bg1"/>
                </a:solidFill>
                <a:latin typeface="UTM Avo" panose="02040603050506020204" pitchFamily="18"/>
              </a:rPr>
              <a:t>bắt nạt</a:t>
            </a:r>
            <a:r>
              <a:rPr lang="en-US" sz="2400">
                <a:solidFill>
                  <a:schemeClr val="bg1"/>
                </a:solidFill>
                <a:latin typeface="UTM Avo" panose="02040603050506020204" pitchFamily="18"/>
              </a:rPr>
              <a:t>.</a:t>
            </a:r>
            <a:r>
              <a:rPr lang="vi-VN" sz="2400">
                <a:solidFill>
                  <a:schemeClr val="bg1"/>
                </a:solidFill>
                <a:latin typeface="UTM Avo" panose="02040603050506020204" pitchFamily="18"/>
              </a:rPr>
              <a:t> </a:t>
            </a:r>
            <a:endParaRPr sz="2400" dirty="0">
              <a:solidFill>
                <a:schemeClr val="bg1"/>
              </a:solidFill>
              <a:latin typeface="UTM Avo" panose="02040603050506020204" pitchFamily="18"/>
            </a:endParaRPr>
          </a:p>
          <a:p>
            <a:pPr marL="381019" indent="-381019" algn="just">
              <a:lnSpc>
                <a:spcPct val="150000"/>
              </a:lnSpc>
              <a:buSzPct val="120000"/>
              <a:buFont typeface="Arial"/>
              <a:buChar char="•"/>
            </a:pPr>
            <a:r>
              <a:rPr lang="vi-VN" sz="2400" dirty="0">
                <a:solidFill>
                  <a:schemeClr val="bg1"/>
                </a:solidFill>
                <a:latin typeface="UTM Avo" panose="02040603050506020204" pitchFamily="18"/>
              </a:rPr>
              <a:t>Giúp người bị nạn,...</a:t>
            </a:r>
            <a:endParaRPr sz="2400" dirty="0">
              <a:solidFill>
                <a:schemeClr val="bg1"/>
              </a:solidFill>
              <a:latin typeface="UTM Avo" panose="02040603050506020204" pitchFamily="18"/>
            </a:endParaRPr>
          </a:p>
        </p:txBody>
      </p:sp>
      <p:sp>
        <p:nvSpPr>
          <p:cNvPr id="6" name="Google Shape;267;p11">
            <a:extLst>
              <a:ext uri="{FF2B5EF4-FFF2-40B4-BE49-F238E27FC236}">
                <a16:creationId xmlns:a16="http://schemas.microsoft.com/office/drawing/2014/main" id="{9BF26B2C-9D67-CA5F-8BB3-2D9FD108CF5A}"/>
              </a:ext>
            </a:extLst>
          </p:cNvPr>
          <p:cNvSpPr/>
          <p:nvPr/>
        </p:nvSpPr>
        <p:spPr>
          <a:xfrm>
            <a:off x="1327386" y="1663310"/>
            <a:ext cx="5582310" cy="640256"/>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Hành động thể hiện sự dũng cảm</a:t>
            </a:r>
            <a:endParaRPr sz="2400">
              <a:solidFill>
                <a:schemeClr val="bg1"/>
              </a:solidFill>
              <a:latin typeface="UTM Avo" panose="02040603050506020204" pitchFamily="18"/>
            </a:endParaRPr>
          </a:p>
        </p:txBody>
      </p:sp>
      <p:pic>
        <p:nvPicPr>
          <p:cNvPr id="7" name="Google Shape;268;p11">
            <a:extLst>
              <a:ext uri="{FF2B5EF4-FFF2-40B4-BE49-F238E27FC236}">
                <a16:creationId xmlns:a16="http://schemas.microsoft.com/office/drawing/2014/main" id="{38154046-0D1C-EA19-57C5-849A521F4DB0}"/>
              </a:ext>
            </a:extLst>
          </p:cNvPr>
          <p:cNvPicPr preferRelativeResize="0"/>
          <p:nvPr/>
        </p:nvPicPr>
        <p:blipFill rotWithShape="1">
          <a:blip r:embed="rId6">
            <a:alphaModFix/>
          </a:blip>
          <a:srcRect l="10616" t="11319" r="8128" b="7801"/>
          <a:stretch/>
        </p:blipFill>
        <p:spPr>
          <a:xfrm>
            <a:off x="7574947" y="1885158"/>
            <a:ext cx="3429519" cy="2293346"/>
          </a:xfrm>
          <a:prstGeom prst="rect">
            <a:avLst/>
          </a:prstGeom>
          <a:noFill/>
          <a:ln>
            <a:noFill/>
          </a:ln>
        </p:spPr>
      </p:pic>
      <p:pic>
        <p:nvPicPr>
          <p:cNvPr id="8" name="Google Shape;269;p11" descr="Thí sinh bị tai nạn giao thông vẫn quyết tâm đi thi | baotintuc.vn">
            <a:extLst>
              <a:ext uri="{FF2B5EF4-FFF2-40B4-BE49-F238E27FC236}">
                <a16:creationId xmlns:a16="http://schemas.microsoft.com/office/drawing/2014/main" id="{4C39DBDF-EBE8-3F92-1105-0BA76CF9D1AA}"/>
              </a:ext>
            </a:extLst>
          </p:cNvPr>
          <p:cNvPicPr preferRelativeResize="0">
            <a:picLocks noChangeAspect="1"/>
          </p:cNvPicPr>
          <p:nvPr/>
        </p:nvPicPr>
        <p:blipFill rotWithShape="1">
          <a:blip r:embed="rId7">
            <a:alphaModFix/>
          </a:blip>
          <a:srcRect/>
          <a:stretch/>
        </p:blipFill>
        <p:spPr>
          <a:xfrm>
            <a:off x="1277566" y="4243268"/>
            <a:ext cx="2300979" cy="1794764"/>
          </a:xfrm>
          <a:prstGeom prst="rect">
            <a:avLst/>
          </a:prstGeom>
          <a:noFill/>
          <a:ln>
            <a:noFill/>
          </a:ln>
        </p:spPr>
      </p:pic>
      <p:pic>
        <p:nvPicPr>
          <p:cNvPr id="9" name="Google Shape;270;p11" descr="Phòng chống bắt nạt trên môi trường mạng cho trẻ em - Mạng lưới ứng cứu, bảo  vệ trẻ em trên môi trường mạng">
            <a:extLst>
              <a:ext uri="{FF2B5EF4-FFF2-40B4-BE49-F238E27FC236}">
                <a16:creationId xmlns:a16="http://schemas.microsoft.com/office/drawing/2014/main" id="{F41681EF-882C-9FFA-06D3-27DCB25BC948}"/>
              </a:ext>
            </a:extLst>
          </p:cNvPr>
          <p:cNvPicPr preferRelativeResize="0">
            <a:picLocks noChangeAspect="1"/>
          </p:cNvPicPr>
          <p:nvPr/>
        </p:nvPicPr>
        <p:blipFill rotWithShape="1">
          <a:blip r:embed="rId8">
            <a:alphaModFix/>
          </a:blip>
          <a:srcRect/>
          <a:stretch/>
        </p:blipFill>
        <p:spPr>
          <a:xfrm>
            <a:off x="4167180" y="4243268"/>
            <a:ext cx="3111194" cy="1794764"/>
          </a:xfrm>
          <a:prstGeom prst="rect">
            <a:avLst/>
          </a:prstGeom>
          <a:noFill/>
          <a:ln>
            <a:noFill/>
          </a:ln>
        </p:spPr>
      </p:pic>
      <p:pic>
        <p:nvPicPr>
          <p:cNvPr id="10" name="Google Shape;271;p11" descr="Nghị luận về lòng dũng cảm (26 mẫu) - Văn mẫu lớp 9">
            <a:extLst>
              <a:ext uri="{FF2B5EF4-FFF2-40B4-BE49-F238E27FC236}">
                <a16:creationId xmlns:a16="http://schemas.microsoft.com/office/drawing/2014/main" id="{8AC1CE34-BC2B-61F4-9FE1-26C23A3B2789}"/>
              </a:ext>
            </a:extLst>
          </p:cNvPr>
          <p:cNvPicPr preferRelativeResize="0">
            <a:picLocks noChangeAspect="1"/>
          </p:cNvPicPr>
          <p:nvPr/>
        </p:nvPicPr>
        <p:blipFill rotWithShape="1">
          <a:blip r:embed="rId9">
            <a:alphaModFix/>
          </a:blip>
          <a:srcRect/>
          <a:stretch/>
        </p:blipFill>
        <p:spPr>
          <a:xfrm>
            <a:off x="7867010" y="4243268"/>
            <a:ext cx="3137456" cy="1794763"/>
          </a:xfrm>
          <a:prstGeom prst="rect">
            <a:avLst/>
          </a:prstGeom>
          <a:noFill/>
          <a:ln>
            <a:noFill/>
          </a:ln>
        </p:spPr>
      </p:pic>
    </p:spTree>
    <p:extLst>
      <p:ext uri="{BB962C8B-B14F-4D97-AF65-F5344CB8AC3E}">
        <p14:creationId xmlns:p14="http://schemas.microsoft.com/office/powerpoint/2010/main" val="228021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511C3D8A-748B-9A60-32F5-AB27E3A23B69}"/>
              </a:ext>
            </a:extLst>
          </p:cNvPr>
          <p:cNvPicPr>
            <a:picLocks noChangeAspect="1"/>
          </p:cNvPicPr>
          <p:nvPr/>
        </p:nvPicPr>
        <p:blipFill>
          <a:blip r:embed="rId4"/>
          <a:stretch>
            <a:fillRect/>
          </a:stretch>
        </p:blipFill>
        <p:spPr>
          <a:xfrm>
            <a:off x="9286716" y="691352"/>
            <a:ext cx="2905284" cy="1607348"/>
          </a:xfrm>
          <a:prstGeom prst="rect">
            <a:avLst/>
          </a:prstGeom>
        </p:spPr>
      </p:pic>
    </p:spTree>
    <p:extLst>
      <p:ext uri="{BB962C8B-B14F-4D97-AF65-F5344CB8AC3E}">
        <p14:creationId xmlns:p14="http://schemas.microsoft.com/office/powerpoint/2010/main" val="2473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302;p13">
            <a:extLst>
              <a:ext uri="{FF2B5EF4-FFF2-40B4-BE49-F238E27FC236}">
                <a16:creationId xmlns:a16="http://schemas.microsoft.com/office/drawing/2014/main" id="{9E6573CF-5735-EA47-C393-6912A0EF1FCE}"/>
              </a:ext>
            </a:extLst>
          </p:cNvPr>
          <p:cNvSpPr/>
          <p:nvPr/>
        </p:nvSpPr>
        <p:spPr>
          <a:xfrm>
            <a:off x="-259" y="3396118"/>
            <a:ext cx="12192000" cy="3337200"/>
          </a:xfrm>
          <a:custGeom>
            <a:avLst/>
            <a:gdLst/>
            <a:ahLst/>
            <a:cxnLst/>
            <a:rect l="l" t="t" r="r" b="b"/>
            <a:pathLst>
              <a:path w="18288000" h="5005800" extrusionOk="0">
                <a:moveTo>
                  <a:pt x="0" y="0"/>
                </a:moveTo>
                <a:lnTo>
                  <a:pt x="18288000" y="0"/>
                </a:lnTo>
                <a:lnTo>
                  <a:pt x="18288000" y="5005800"/>
                </a:lnTo>
                <a:lnTo>
                  <a:pt x="0" y="5005800"/>
                </a:lnTo>
                <a:lnTo>
                  <a:pt x="0" y="0"/>
                </a:lnTo>
                <a:close/>
              </a:path>
            </a:pathLst>
          </a:custGeom>
          <a:blipFill rotWithShape="1">
            <a:blip r:embed="rId3">
              <a:alphaModFix/>
            </a:blip>
            <a:stretch>
              <a:fillRect t="-68181" b="-68174"/>
            </a:stretch>
          </a:blipFill>
          <a:ln>
            <a:noFill/>
          </a:ln>
        </p:spPr>
        <p:txBody>
          <a:bodyPr/>
          <a:lstStyle/>
          <a:p>
            <a:endParaRPr lang="en-US"/>
          </a:p>
        </p:txBody>
      </p:sp>
      <p:sp>
        <p:nvSpPr>
          <p:cNvPr id="4" name="Google Shape;303;p13">
            <a:extLst>
              <a:ext uri="{FF2B5EF4-FFF2-40B4-BE49-F238E27FC236}">
                <a16:creationId xmlns:a16="http://schemas.microsoft.com/office/drawing/2014/main" id="{96A47553-0FA8-7CDD-2C4F-F69632B271B0}"/>
              </a:ext>
            </a:extLst>
          </p:cNvPr>
          <p:cNvSpPr/>
          <p:nvPr/>
        </p:nvSpPr>
        <p:spPr>
          <a:xfrm rot="10800000">
            <a:off x="0" y="5947965"/>
            <a:ext cx="12191809" cy="911479"/>
          </a:xfrm>
          <a:custGeom>
            <a:avLst/>
            <a:gdLst/>
            <a:ahLst/>
            <a:cxnLst/>
            <a:rect l="l" t="t" r="r" b="b"/>
            <a:pathLst>
              <a:path w="24383619" h="1822958" extrusionOk="0">
                <a:moveTo>
                  <a:pt x="0" y="0"/>
                </a:moveTo>
                <a:lnTo>
                  <a:pt x="0" y="1153287"/>
                </a:lnTo>
                <a:lnTo>
                  <a:pt x="439674" y="1529334"/>
                </a:lnTo>
                <a:lnTo>
                  <a:pt x="1464310" y="1529334"/>
                </a:lnTo>
                <a:lnTo>
                  <a:pt x="1837944" y="1228471"/>
                </a:lnTo>
                <a:lnTo>
                  <a:pt x="2974594" y="1340231"/>
                </a:lnTo>
                <a:lnTo>
                  <a:pt x="6637401" y="1015111"/>
                </a:lnTo>
                <a:lnTo>
                  <a:pt x="8672830" y="1271143"/>
                </a:lnTo>
                <a:lnTo>
                  <a:pt x="8290179" y="1749425"/>
                </a:lnTo>
                <a:lnTo>
                  <a:pt x="9373362" y="1822958"/>
                </a:lnTo>
                <a:lnTo>
                  <a:pt x="10045827" y="1582547"/>
                </a:lnTo>
                <a:lnTo>
                  <a:pt x="11299825" y="1418082"/>
                </a:lnTo>
                <a:lnTo>
                  <a:pt x="12688189" y="1491234"/>
                </a:lnTo>
                <a:lnTo>
                  <a:pt x="13264135" y="1277493"/>
                </a:lnTo>
                <a:lnTo>
                  <a:pt x="16336899" y="1014857"/>
                </a:lnTo>
                <a:lnTo>
                  <a:pt x="20627467" y="1153033"/>
                </a:lnTo>
                <a:lnTo>
                  <a:pt x="23553040" y="981710"/>
                </a:lnTo>
                <a:lnTo>
                  <a:pt x="24383619" y="649732"/>
                </a:lnTo>
                <a:lnTo>
                  <a:pt x="24383619" y="0"/>
                </a:lnTo>
                <a:close/>
              </a:path>
            </a:pathLst>
          </a:custGeom>
          <a:solidFill>
            <a:srgbClr val="F0EBE0"/>
          </a:solidFill>
          <a:ln>
            <a:noFill/>
          </a:ln>
        </p:spPr>
        <p:txBody>
          <a:bodyPr/>
          <a:lstStyle/>
          <a:p>
            <a:endParaRPr lang="en-US"/>
          </a:p>
        </p:txBody>
      </p:sp>
      <p:sp>
        <p:nvSpPr>
          <p:cNvPr id="7" name="Google Shape;306;p13">
            <a:extLst>
              <a:ext uri="{FF2B5EF4-FFF2-40B4-BE49-F238E27FC236}">
                <a16:creationId xmlns:a16="http://schemas.microsoft.com/office/drawing/2014/main" id="{42B67595-6AAC-D204-502E-993E8E189ED8}"/>
              </a:ext>
            </a:extLst>
          </p:cNvPr>
          <p:cNvSpPr txBox="1"/>
          <p:nvPr/>
        </p:nvSpPr>
        <p:spPr>
          <a:xfrm>
            <a:off x="3073144" y="1855066"/>
            <a:ext cx="7699745" cy="1182760"/>
          </a:xfrm>
          <a:prstGeom prst="rect">
            <a:avLst/>
          </a:prstGeom>
          <a:noFill/>
          <a:ln>
            <a:noFill/>
          </a:ln>
        </p:spPr>
        <p:txBody>
          <a:bodyPr spcFirstLastPara="1" wrap="square" lIns="0" tIns="0" rIns="0" bIns="0" anchor="t" anchorCtr="0">
            <a:spAutoFit/>
          </a:bodyPr>
          <a:lstStyle/>
          <a:p>
            <a:pPr algn="ctr">
              <a:lnSpc>
                <a:spcPct val="130897"/>
              </a:lnSpc>
            </a:pPr>
            <a:r>
              <a:rPr lang="vi-VN" sz="5867" b="1" dirty="0">
                <a:solidFill>
                  <a:schemeClr val="accent6">
                    <a:lumMod val="50000"/>
                  </a:schemeClr>
                </a:solidFill>
                <a:latin typeface="UTM Avo" panose="02040603050506020204" pitchFamily="18"/>
              </a:rPr>
              <a:t>ĐỌC THÀNH TIẾNG</a:t>
            </a:r>
            <a:endParaRPr sz="5867" b="1" dirty="0">
              <a:solidFill>
                <a:schemeClr val="accent6">
                  <a:lumMod val="50000"/>
                </a:schemeClr>
              </a:solidFill>
              <a:latin typeface="UTM Avo" panose="02040603050506020204" pitchFamily="18"/>
            </a:endParaRPr>
          </a:p>
        </p:txBody>
      </p:sp>
      <p:sp>
        <p:nvSpPr>
          <p:cNvPr id="8" name="Google Shape;307;p13">
            <a:extLst>
              <a:ext uri="{FF2B5EF4-FFF2-40B4-BE49-F238E27FC236}">
                <a16:creationId xmlns:a16="http://schemas.microsoft.com/office/drawing/2014/main" id="{14623BB4-EBCF-4F16-40E5-710D679F983F}"/>
              </a:ext>
            </a:extLst>
          </p:cNvPr>
          <p:cNvSpPr txBox="1"/>
          <p:nvPr/>
        </p:nvSpPr>
        <p:spPr>
          <a:xfrm>
            <a:off x="1419111" y="1855066"/>
            <a:ext cx="797462" cy="1182760"/>
          </a:xfrm>
          <a:prstGeom prst="rect">
            <a:avLst/>
          </a:prstGeom>
          <a:noFill/>
          <a:ln>
            <a:noFill/>
          </a:ln>
        </p:spPr>
        <p:txBody>
          <a:bodyPr spcFirstLastPara="1" wrap="square" lIns="0" tIns="0" rIns="0" bIns="0" anchor="t" anchorCtr="0">
            <a:spAutoFit/>
          </a:bodyPr>
          <a:lstStyle/>
          <a:p>
            <a:pPr>
              <a:lnSpc>
                <a:spcPct val="130897"/>
              </a:lnSpc>
            </a:pPr>
            <a:r>
              <a:rPr lang="vi-VN" sz="5867" b="1">
                <a:solidFill>
                  <a:schemeClr val="accent6">
                    <a:lumMod val="50000"/>
                  </a:schemeClr>
                </a:solidFill>
                <a:latin typeface="UTM Avo" panose="02040603050506020204" pitchFamily="18"/>
              </a:rPr>
              <a:t>1.</a:t>
            </a:r>
            <a:endParaRPr sz="622">
              <a:solidFill>
                <a:schemeClr val="accent6">
                  <a:lumMod val="50000"/>
                </a:schemeClr>
              </a:solidFill>
              <a:latin typeface="UTM Avo" panose="02040603050506020204" pitchFamily="18"/>
            </a:endParaRPr>
          </a:p>
        </p:txBody>
      </p:sp>
      <p:cxnSp>
        <p:nvCxnSpPr>
          <p:cNvPr id="9" name="Google Shape;308;p13">
            <a:extLst>
              <a:ext uri="{FF2B5EF4-FFF2-40B4-BE49-F238E27FC236}">
                <a16:creationId xmlns:a16="http://schemas.microsoft.com/office/drawing/2014/main" id="{EE7B5453-9068-8074-B3B7-A0DF5D7AC881}"/>
              </a:ext>
            </a:extLst>
          </p:cNvPr>
          <p:cNvCxnSpPr>
            <a:cxnSpLocks/>
          </p:cNvCxnSpPr>
          <p:nvPr/>
        </p:nvCxnSpPr>
        <p:spPr>
          <a:xfrm flipH="1">
            <a:off x="2677239" y="1726446"/>
            <a:ext cx="0" cy="1440000"/>
          </a:xfrm>
          <a:prstGeom prst="straightConnector1">
            <a:avLst/>
          </a:prstGeom>
          <a:noFill/>
          <a:ln w="57150" cap="rnd" cmpd="sng">
            <a:solidFill>
              <a:schemeClr val="accent6">
                <a:lumMod val="50000"/>
              </a:schemeClr>
            </a:solidFill>
            <a:prstDash val="solid"/>
            <a:round/>
            <a:headEnd type="none" w="sm" len="sm"/>
            <a:tailEnd type="none" w="sm" len="sm"/>
          </a:ln>
        </p:spPr>
      </p:cxnSp>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319;p14">
            <a:extLst>
              <a:ext uri="{FF2B5EF4-FFF2-40B4-BE49-F238E27FC236}">
                <a16:creationId xmlns:a16="http://schemas.microsoft.com/office/drawing/2014/main" id="{09701B1C-0CA5-C40B-214B-0738BD3FAF0D}"/>
              </a:ext>
            </a:extLst>
          </p:cNvPr>
          <p:cNvSpPr/>
          <p:nvPr/>
        </p:nvSpPr>
        <p:spPr>
          <a:xfrm>
            <a:off x="-14306" y="5991364"/>
            <a:ext cx="8389947" cy="877703"/>
          </a:xfrm>
          <a:custGeom>
            <a:avLst/>
            <a:gdLst/>
            <a:ahLst/>
            <a:cxnLst/>
            <a:rect l="l" t="t" r="r" b="b"/>
            <a:pathLst>
              <a:path w="12584920" h="1316554" extrusionOk="0">
                <a:moveTo>
                  <a:pt x="0" y="0"/>
                </a:moveTo>
                <a:lnTo>
                  <a:pt x="12584920" y="0"/>
                </a:lnTo>
                <a:lnTo>
                  <a:pt x="12584920" y="1316554"/>
                </a:lnTo>
                <a:lnTo>
                  <a:pt x="0" y="1316554"/>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320;p14">
            <a:extLst>
              <a:ext uri="{FF2B5EF4-FFF2-40B4-BE49-F238E27FC236}">
                <a16:creationId xmlns:a16="http://schemas.microsoft.com/office/drawing/2014/main" id="{1C0560CF-225D-82C1-E7A6-B0CF2CC0B8F7}"/>
              </a:ext>
            </a:extLst>
          </p:cNvPr>
          <p:cNvSpPr/>
          <p:nvPr/>
        </p:nvSpPr>
        <p:spPr>
          <a:xfrm>
            <a:off x="9729328" y="5991367"/>
            <a:ext cx="2707905" cy="1112457"/>
          </a:xfrm>
          <a:custGeom>
            <a:avLst/>
            <a:gdLst/>
            <a:ahLst/>
            <a:cxnLst/>
            <a:rect l="l" t="t" r="r" b="b"/>
            <a:pathLst>
              <a:path w="4061858" h="1668686" extrusionOk="0">
                <a:moveTo>
                  <a:pt x="0" y="0"/>
                </a:moveTo>
                <a:lnTo>
                  <a:pt x="4061858" y="0"/>
                </a:lnTo>
                <a:lnTo>
                  <a:pt x="4061858" y="1668686"/>
                </a:lnTo>
                <a:lnTo>
                  <a:pt x="0" y="1668686"/>
                </a:lnTo>
                <a:lnTo>
                  <a:pt x="0" y="0"/>
                </a:lnTo>
                <a:close/>
              </a:path>
            </a:pathLst>
          </a:custGeom>
          <a:blipFill rotWithShape="1">
            <a:blip r:embed="rId4">
              <a:alphaModFix/>
            </a:blip>
            <a:stretch>
              <a:fillRect/>
            </a:stretch>
          </a:blipFill>
          <a:ln>
            <a:noFill/>
          </a:ln>
        </p:spPr>
        <p:txBody>
          <a:bodyPr/>
          <a:lstStyle/>
          <a:p>
            <a:endParaRPr lang="en-US"/>
          </a:p>
        </p:txBody>
      </p:sp>
      <p:sp>
        <p:nvSpPr>
          <p:cNvPr id="6" name="Google Shape;321;p14">
            <a:extLst>
              <a:ext uri="{FF2B5EF4-FFF2-40B4-BE49-F238E27FC236}">
                <a16:creationId xmlns:a16="http://schemas.microsoft.com/office/drawing/2014/main" id="{632436FD-0F6E-435B-E007-C9DBA5B1A237}"/>
              </a:ext>
            </a:extLst>
          </p:cNvPr>
          <p:cNvSpPr txBox="1"/>
          <p:nvPr/>
        </p:nvSpPr>
        <p:spPr>
          <a:xfrm>
            <a:off x="1325132" y="1742134"/>
            <a:ext cx="5340118" cy="1061829"/>
          </a:xfrm>
          <a:prstGeom prst="rect">
            <a:avLst/>
          </a:prstGeom>
          <a:noFill/>
          <a:ln>
            <a:noFill/>
          </a:ln>
        </p:spPr>
        <p:txBody>
          <a:bodyPr spcFirstLastPara="1" wrap="square" lIns="0" tIns="0" rIns="0" bIns="0" anchor="t" anchorCtr="0">
            <a:spAutoFit/>
          </a:bodyPr>
          <a:lstStyle/>
          <a:p>
            <a:pPr algn="ctr">
              <a:lnSpc>
                <a:spcPct val="150000"/>
              </a:lnSpc>
            </a:pPr>
            <a:r>
              <a:rPr lang="vi-VN" sz="2300" b="1" dirty="0">
                <a:solidFill>
                  <a:schemeClr val="bg1"/>
                </a:solidFill>
                <a:latin typeface="UTM Avo" panose="02040603050506020204" pitchFamily="18"/>
              </a:rPr>
              <a:t>Đọc mẫu bài </a:t>
            </a:r>
          </a:p>
          <a:p>
            <a:pPr algn="ctr">
              <a:lnSpc>
                <a:spcPct val="150000"/>
              </a:lnSpc>
            </a:pPr>
            <a:r>
              <a:rPr lang="vi-VN" sz="2300" b="1" dirty="0">
                <a:solidFill>
                  <a:schemeClr val="bg1"/>
                </a:solidFill>
                <a:latin typeface="UTM Avo" panose="02040603050506020204" pitchFamily="18"/>
              </a:rPr>
              <a:t>"Bài thơ về tiểu đội xe không kính"</a:t>
            </a:r>
            <a:endParaRPr sz="2300" b="1" dirty="0">
              <a:solidFill>
                <a:schemeClr val="bg1"/>
              </a:solidFill>
              <a:latin typeface="UTM Avo" panose="02040603050506020204" pitchFamily="18"/>
            </a:endParaRPr>
          </a:p>
        </p:txBody>
      </p:sp>
      <p:grpSp>
        <p:nvGrpSpPr>
          <p:cNvPr id="11" name="Group 10">
            <a:extLst>
              <a:ext uri="{FF2B5EF4-FFF2-40B4-BE49-F238E27FC236}">
                <a16:creationId xmlns:a16="http://schemas.microsoft.com/office/drawing/2014/main" id="{903CDA0D-245F-07B9-AB96-6DE31792CA38}"/>
              </a:ext>
            </a:extLst>
          </p:cNvPr>
          <p:cNvGrpSpPr>
            <a:grpSpLocks noChangeAspect="1"/>
          </p:cNvGrpSpPr>
          <p:nvPr/>
        </p:nvGrpSpPr>
        <p:grpSpPr>
          <a:xfrm>
            <a:off x="6863329" y="1742134"/>
            <a:ext cx="3748304" cy="4221094"/>
            <a:chOff x="7417521" y="1041399"/>
            <a:chExt cx="4165673" cy="4691107"/>
          </a:xfrm>
        </p:grpSpPr>
        <p:pic>
          <p:nvPicPr>
            <p:cNvPr id="2" name="Google Shape;317;p14" descr="Cập nhật với hơn 84 tranh vẽ xe không kính siêu đỉnh - Tin Học Vui">
              <a:extLst>
                <a:ext uri="{FF2B5EF4-FFF2-40B4-BE49-F238E27FC236}">
                  <a16:creationId xmlns:a16="http://schemas.microsoft.com/office/drawing/2014/main" id="{D789784F-79FD-3692-106E-0D8C84EA047E}"/>
                </a:ext>
              </a:extLst>
            </p:cNvPr>
            <p:cNvPicPr preferRelativeResize="0"/>
            <p:nvPr/>
          </p:nvPicPr>
          <p:blipFill rotWithShape="1">
            <a:blip r:embed="rId5">
              <a:alphaModFix/>
            </a:blip>
            <a:srcRect l="17969" r="17969"/>
            <a:stretch/>
          </p:blipFill>
          <p:spPr>
            <a:xfrm>
              <a:off x="7417594" y="1041400"/>
              <a:ext cx="4165600" cy="4670795"/>
            </a:xfrm>
            <a:prstGeom prst="rect">
              <a:avLst/>
            </a:prstGeom>
            <a:noFill/>
            <a:ln>
              <a:noFill/>
            </a:ln>
          </p:spPr>
        </p:pic>
        <p:sp>
          <p:nvSpPr>
            <p:cNvPr id="7" name="Google Shape;322;p14">
              <a:extLst>
                <a:ext uri="{FF2B5EF4-FFF2-40B4-BE49-F238E27FC236}">
                  <a16:creationId xmlns:a16="http://schemas.microsoft.com/office/drawing/2014/main" id="{4B836756-55F5-62D9-351E-DDC5199ABC9D}"/>
                </a:ext>
              </a:extLst>
            </p:cNvPr>
            <p:cNvSpPr/>
            <p:nvPr/>
          </p:nvSpPr>
          <p:spPr>
            <a:xfrm>
              <a:off x="7417595" y="1041399"/>
              <a:ext cx="4164012" cy="388684"/>
            </a:xfrm>
            <a:custGeom>
              <a:avLst/>
              <a:gdLst/>
              <a:ahLst/>
              <a:cxnLst/>
              <a:rect l="l" t="t" r="r" b="b"/>
              <a:pathLst>
                <a:path w="8640953" h="868553" extrusionOk="0">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a:ln>
              <a:noFill/>
            </a:ln>
            <a:effectLst>
              <a:outerShdw blurRad="50800" dist="38100" dir="16200000" rotWithShape="0">
                <a:srgbClr val="000000">
                  <a:alpha val="40000"/>
                </a:srgbClr>
              </a:outerShdw>
            </a:effectLst>
          </p:spPr>
          <p:txBody>
            <a:bodyPr/>
            <a:lstStyle/>
            <a:p>
              <a:endParaRPr lang="en-US"/>
            </a:p>
          </p:txBody>
        </p:sp>
        <p:sp>
          <p:nvSpPr>
            <p:cNvPr id="8" name="Google Shape;323;p14">
              <a:extLst>
                <a:ext uri="{FF2B5EF4-FFF2-40B4-BE49-F238E27FC236}">
                  <a16:creationId xmlns:a16="http://schemas.microsoft.com/office/drawing/2014/main" id="{BEAE0416-861D-9456-F01D-BB1F51CE04D6}"/>
                </a:ext>
              </a:extLst>
            </p:cNvPr>
            <p:cNvSpPr/>
            <p:nvPr/>
          </p:nvSpPr>
          <p:spPr>
            <a:xfrm rot="10800000">
              <a:off x="7417521" y="5343821"/>
              <a:ext cx="4164011" cy="388685"/>
            </a:xfrm>
            <a:custGeom>
              <a:avLst/>
              <a:gdLst/>
              <a:ahLst/>
              <a:cxnLst/>
              <a:rect l="l" t="t" r="r" b="b"/>
              <a:pathLst>
                <a:path w="8640953" h="868553" extrusionOk="0">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a:ln>
              <a:noFill/>
            </a:ln>
            <a:effectLst>
              <a:outerShdw blurRad="50800" dist="38100" dir="5400000" algn="t" rotWithShape="0">
                <a:srgbClr val="000000">
                  <a:alpha val="40000"/>
                </a:srgbClr>
              </a:outerShdw>
            </a:effectLst>
          </p:spPr>
          <p:txBody>
            <a:bodyPr/>
            <a:lstStyle/>
            <a:p>
              <a:endParaRPr lang="en-US"/>
            </a:p>
          </p:txBody>
        </p:sp>
      </p:grpSp>
      <p:sp>
        <p:nvSpPr>
          <p:cNvPr id="9" name="Google Shape;324;p14">
            <a:extLst>
              <a:ext uri="{FF2B5EF4-FFF2-40B4-BE49-F238E27FC236}">
                <a16:creationId xmlns:a16="http://schemas.microsoft.com/office/drawing/2014/main" id="{E1395868-1E20-438A-0B38-4A3847F0B1AF}"/>
              </a:ext>
            </a:extLst>
          </p:cNvPr>
          <p:cNvSpPr/>
          <p:nvPr/>
        </p:nvSpPr>
        <p:spPr>
          <a:xfrm>
            <a:off x="1608496" y="2885195"/>
            <a:ext cx="4679718" cy="1916695"/>
          </a:xfrm>
          <a:prstGeom prst="wedgeRectCallout">
            <a:avLst>
              <a:gd name="adj1" fmla="val 17228"/>
              <a:gd name="adj2" fmla="val 48611"/>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300" dirty="0">
                <a:solidFill>
                  <a:schemeClr val="bg1"/>
                </a:solidFill>
                <a:latin typeface="UTM Avo" panose="02040603050506020204" pitchFamily="18"/>
              </a:rPr>
              <a:t>Giọng đọc toàn bài hào hùng, sôi nổi, vui tươi.</a:t>
            </a:r>
            <a:endParaRPr sz="2300" dirty="0">
              <a:solidFill>
                <a:schemeClr val="bg1"/>
              </a:solidFill>
              <a:latin typeface="UTM Avo" panose="02040603050506020204" pitchFamily="18"/>
            </a:endParaRPr>
          </a:p>
        </p:txBody>
      </p:sp>
      <p:pic>
        <p:nvPicPr>
          <p:cNvPr id="12" name="Picture 11">
            <a:hlinkClick r:id="rId6"/>
            <a:extLst>
              <a:ext uri="{FF2B5EF4-FFF2-40B4-BE49-F238E27FC236}">
                <a16:creationId xmlns:a16="http://schemas.microsoft.com/office/drawing/2014/main" id="{BF242D7C-AE6D-A265-A4EF-64A9226CB7B0}"/>
              </a:ext>
            </a:extLst>
          </p:cNvPr>
          <p:cNvPicPr>
            <a:picLocks noChangeAspect="1"/>
          </p:cNvPicPr>
          <p:nvPr/>
        </p:nvPicPr>
        <p:blipFill>
          <a:blip r:embed="rId7"/>
          <a:stretch>
            <a:fillRect/>
          </a:stretch>
        </p:blipFill>
        <p:spPr>
          <a:xfrm>
            <a:off x="10762885" y="510016"/>
            <a:ext cx="1429115" cy="1572143"/>
          </a:xfrm>
          <a:prstGeom prst="rect">
            <a:avLst/>
          </a:prstGeom>
          <a:ln>
            <a:noFill/>
          </a:ln>
        </p:spPr>
      </p:pic>
      <p:sp>
        <p:nvSpPr>
          <p:cNvPr id="13" name="Google Shape;389;p18">
            <a:extLst>
              <a:ext uri="{FF2B5EF4-FFF2-40B4-BE49-F238E27FC236}">
                <a16:creationId xmlns:a16="http://schemas.microsoft.com/office/drawing/2014/main" id="{7BCB05B9-87FB-F097-2853-2679E6DD0225}"/>
              </a:ext>
            </a:extLst>
          </p:cNvPr>
          <p:cNvSpPr/>
          <p:nvPr/>
        </p:nvSpPr>
        <p:spPr>
          <a:xfrm>
            <a:off x="182940" y="3508987"/>
            <a:ext cx="1142192" cy="1610175"/>
          </a:xfrm>
          <a:custGeom>
            <a:avLst/>
            <a:gdLst/>
            <a:ahLst/>
            <a:cxnLst/>
            <a:rect l="l" t="t" r="r" b="b"/>
            <a:pathLst>
              <a:path w="1713288" h="2415262" extrusionOk="0">
                <a:moveTo>
                  <a:pt x="0" y="0"/>
                </a:moveTo>
                <a:lnTo>
                  <a:pt x="1713288" y="0"/>
                </a:lnTo>
                <a:lnTo>
                  <a:pt x="1713288" y="2415262"/>
                </a:lnTo>
                <a:lnTo>
                  <a:pt x="0" y="2415262"/>
                </a:lnTo>
                <a:lnTo>
                  <a:pt x="0" y="0"/>
                </a:lnTo>
                <a:close/>
              </a:path>
            </a:pathLst>
          </a:custGeom>
          <a:blipFill rotWithShape="1">
            <a:blip r:embed="rId8">
              <a:alphaModFix/>
            </a:blip>
            <a:stretch>
              <a:fillRect/>
            </a:stretch>
          </a:blipFill>
          <a:ln>
            <a:noFill/>
          </a:ln>
        </p:spPr>
        <p:txBody>
          <a:bodyPr/>
          <a:lstStyle/>
          <a:p>
            <a:endParaRPr lang="en-US"/>
          </a:p>
        </p:txBody>
      </p:sp>
      <p:sp>
        <p:nvSpPr>
          <p:cNvPr id="14" name="Google Shape;390;p18">
            <a:extLst>
              <a:ext uri="{FF2B5EF4-FFF2-40B4-BE49-F238E27FC236}">
                <a16:creationId xmlns:a16="http://schemas.microsoft.com/office/drawing/2014/main" id="{9C2ECF51-B444-C804-7E9A-D0A569DC6187}"/>
              </a:ext>
            </a:extLst>
          </p:cNvPr>
          <p:cNvSpPr/>
          <p:nvPr/>
        </p:nvSpPr>
        <p:spPr>
          <a:xfrm>
            <a:off x="184554" y="4360526"/>
            <a:ext cx="1424149" cy="2363725"/>
          </a:xfrm>
          <a:custGeom>
            <a:avLst/>
            <a:gdLst/>
            <a:ahLst/>
            <a:cxnLst/>
            <a:rect l="l" t="t" r="r" b="b"/>
            <a:pathLst>
              <a:path w="2136224" h="3545588" extrusionOk="0">
                <a:moveTo>
                  <a:pt x="0" y="0"/>
                </a:moveTo>
                <a:lnTo>
                  <a:pt x="2136224" y="0"/>
                </a:lnTo>
                <a:lnTo>
                  <a:pt x="2136224" y="3545588"/>
                </a:lnTo>
                <a:lnTo>
                  <a:pt x="0" y="3545588"/>
                </a:lnTo>
                <a:lnTo>
                  <a:pt x="0" y="0"/>
                </a:lnTo>
                <a:close/>
              </a:path>
            </a:pathLst>
          </a:custGeom>
          <a:blipFill rotWithShape="1">
            <a:blip r:embed="rId9">
              <a:alphaModFix/>
            </a:blip>
            <a:stretch>
              <a:fillRect/>
            </a:stretch>
          </a:blipFill>
          <a:ln>
            <a:noFill/>
          </a:ln>
        </p:spPr>
        <p:txBody>
          <a:bodyPr/>
          <a:lstStyle/>
          <a:p>
            <a:endParaRPr lang="en-US"/>
          </a:p>
        </p:txBody>
      </p:sp>
    </p:spTree>
    <p:extLst>
      <p:ext uri="{BB962C8B-B14F-4D97-AF65-F5344CB8AC3E}">
        <p14:creationId xmlns:p14="http://schemas.microsoft.com/office/powerpoint/2010/main" val="314638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34;p15">
            <a:extLst>
              <a:ext uri="{FF2B5EF4-FFF2-40B4-BE49-F238E27FC236}">
                <a16:creationId xmlns:a16="http://schemas.microsoft.com/office/drawing/2014/main" id="{27D8B71D-AAA9-BF7D-60C8-48F0A3881B72}"/>
              </a:ext>
            </a:extLst>
          </p:cNvPr>
          <p:cNvSpPr/>
          <p:nvPr/>
        </p:nvSpPr>
        <p:spPr>
          <a:xfrm>
            <a:off x="563714" y="3964681"/>
            <a:ext cx="5511309" cy="2772275"/>
          </a:xfrm>
          <a:custGeom>
            <a:avLst/>
            <a:gdLst/>
            <a:ahLst/>
            <a:cxnLst/>
            <a:rect l="l" t="t" r="r" b="b"/>
            <a:pathLst>
              <a:path w="8266964" h="4158412" extrusionOk="0">
                <a:moveTo>
                  <a:pt x="0" y="0"/>
                </a:moveTo>
                <a:lnTo>
                  <a:pt x="8266964" y="0"/>
                </a:lnTo>
                <a:lnTo>
                  <a:pt x="8266964" y="4158412"/>
                </a:lnTo>
                <a:lnTo>
                  <a:pt x="0" y="4158412"/>
                </a:lnTo>
                <a:lnTo>
                  <a:pt x="0" y="0"/>
                </a:lnTo>
                <a:close/>
              </a:path>
            </a:pathLst>
          </a:custGeom>
          <a:blipFill rotWithShape="1">
            <a:blip r:embed="rId3">
              <a:alphaModFix/>
            </a:blip>
            <a:stretch>
              <a:fillRect/>
            </a:stretch>
          </a:blipFill>
          <a:ln>
            <a:noFill/>
          </a:ln>
        </p:spPr>
        <p:txBody>
          <a:bodyPr/>
          <a:lstStyle/>
          <a:p>
            <a:endParaRPr lang="en-US"/>
          </a:p>
        </p:txBody>
      </p:sp>
      <p:sp>
        <p:nvSpPr>
          <p:cNvPr id="3" name="Google Shape;335;p15">
            <a:extLst>
              <a:ext uri="{FF2B5EF4-FFF2-40B4-BE49-F238E27FC236}">
                <a16:creationId xmlns:a16="http://schemas.microsoft.com/office/drawing/2014/main" id="{5C7B080E-927E-3CF9-8404-0CD3BA22A2B8}"/>
              </a:ext>
            </a:extLst>
          </p:cNvPr>
          <p:cNvSpPr/>
          <p:nvPr/>
        </p:nvSpPr>
        <p:spPr>
          <a:xfrm>
            <a:off x="794" y="4637147"/>
            <a:ext cx="6418225" cy="2236577"/>
          </a:xfrm>
          <a:custGeom>
            <a:avLst/>
            <a:gdLst/>
            <a:ahLst/>
            <a:cxnLst/>
            <a:rect l="l" t="t" r="r" b="b"/>
            <a:pathLst>
              <a:path w="9627338" h="3354866" extrusionOk="0">
                <a:moveTo>
                  <a:pt x="0" y="0"/>
                </a:moveTo>
                <a:lnTo>
                  <a:pt x="9627338" y="0"/>
                </a:lnTo>
                <a:lnTo>
                  <a:pt x="9627338" y="3354866"/>
                </a:lnTo>
                <a:lnTo>
                  <a:pt x="0" y="3354866"/>
                </a:lnTo>
                <a:lnTo>
                  <a:pt x="0" y="0"/>
                </a:lnTo>
                <a:close/>
              </a:path>
            </a:pathLst>
          </a:custGeom>
          <a:blipFill rotWithShape="1">
            <a:blip r:embed="rId4">
              <a:alphaModFix/>
            </a:blip>
            <a:stretch>
              <a:fillRect/>
            </a:stretch>
          </a:blipFill>
          <a:ln>
            <a:noFill/>
          </a:ln>
        </p:spPr>
        <p:txBody>
          <a:bodyPr/>
          <a:lstStyle/>
          <a:p>
            <a:endParaRPr lang="en-US"/>
          </a:p>
        </p:txBody>
      </p:sp>
      <p:sp>
        <p:nvSpPr>
          <p:cNvPr id="4" name="Google Shape;336;p15">
            <a:extLst>
              <a:ext uri="{FF2B5EF4-FFF2-40B4-BE49-F238E27FC236}">
                <a16:creationId xmlns:a16="http://schemas.microsoft.com/office/drawing/2014/main" id="{3A45E1BF-B79A-1267-4E01-1812BA1DDF1B}"/>
              </a:ext>
            </a:extLst>
          </p:cNvPr>
          <p:cNvSpPr/>
          <p:nvPr/>
        </p:nvSpPr>
        <p:spPr>
          <a:xfrm>
            <a:off x="1049" y="5425931"/>
            <a:ext cx="4212399" cy="1459611"/>
          </a:xfrm>
          <a:custGeom>
            <a:avLst/>
            <a:gdLst/>
            <a:ahLst/>
            <a:cxnLst/>
            <a:rect l="l" t="t" r="r" b="b"/>
            <a:pathLst>
              <a:path w="8424799" h="2919222" extrusionOk="0">
                <a:moveTo>
                  <a:pt x="846074" y="0"/>
                </a:moveTo>
                <a:lnTo>
                  <a:pt x="0" y="92075"/>
                </a:lnTo>
                <a:lnTo>
                  <a:pt x="0" y="2907030"/>
                </a:lnTo>
                <a:lnTo>
                  <a:pt x="7598918" y="2907030"/>
                </a:lnTo>
                <a:lnTo>
                  <a:pt x="8424799" y="2919222"/>
                </a:lnTo>
                <a:cubicBezTo>
                  <a:pt x="8414385" y="2915412"/>
                  <a:pt x="8407654" y="2911094"/>
                  <a:pt x="8397748" y="2907030"/>
                </a:cubicBezTo>
                <a:cubicBezTo>
                  <a:pt x="8154543" y="2786761"/>
                  <a:pt x="7951343" y="2699131"/>
                  <a:pt x="7866126" y="2699131"/>
                </a:cubicBezTo>
                <a:cubicBezTo>
                  <a:pt x="7575550" y="2699131"/>
                  <a:pt x="6018530" y="2002155"/>
                  <a:pt x="6018530" y="2002155"/>
                </a:cubicBezTo>
                <a:lnTo>
                  <a:pt x="3440557" y="1415034"/>
                </a:lnTo>
                <a:lnTo>
                  <a:pt x="846074" y="0"/>
                </a:lnTo>
                <a:close/>
              </a:path>
            </a:pathLst>
          </a:custGeom>
          <a:solidFill>
            <a:srgbClr val="333D29"/>
          </a:solidFill>
          <a:ln>
            <a:noFill/>
          </a:ln>
        </p:spPr>
        <p:txBody>
          <a:bodyPr spcFirstLastPara="1" wrap="square" lIns="60950" tIns="60950" rIns="60950" bIns="60950" anchor="ctr" anchorCtr="0">
            <a:noAutofit/>
          </a:bodyPr>
          <a:lstStyle/>
          <a:p>
            <a:endParaRPr sz="2400">
              <a:solidFill>
                <a:schemeClr val="bg1"/>
              </a:solidFill>
              <a:latin typeface="UTM Avo" panose="02040603050506020204" pitchFamily="18"/>
            </a:endParaRPr>
          </a:p>
        </p:txBody>
      </p:sp>
      <p:sp>
        <p:nvSpPr>
          <p:cNvPr id="5" name="Google Shape;337;p15">
            <a:extLst>
              <a:ext uri="{FF2B5EF4-FFF2-40B4-BE49-F238E27FC236}">
                <a16:creationId xmlns:a16="http://schemas.microsoft.com/office/drawing/2014/main" id="{AE61AE7B-A7E7-2DEF-07AF-09325260D504}"/>
              </a:ext>
            </a:extLst>
          </p:cNvPr>
          <p:cNvSpPr/>
          <p:nvPr/>
        </p:nvSpPr>
        <p:spPr>
          <a:xfrm>
            <a:off x="7218118" y="6241601"/>
            <a:ext cx="4974676" cy="616395"/>
          </a:xfrm>
          <a:custGeom>
            <a:avLst/>
            <a:gdLst/>
            <a:ahLst/>
            <a:cxnLst/>
            <a:rect l="l" t="t" r="r" b="b"/>
            <a:pathLst>
              <a:path w="7462014" h="924592" extrusionOk="0">
                <a:moveTo>
                  <a:pt x="0" y="0"/>
                </a:moveTo>
                <a:lnTo>
                  <a:pt x="7462014" y="0"/>
                </a:lnTo>
                <a:lnTo>
                  <a:pt x="7462014" y="924592"/>
                </a:lnTo>
                <a:lnTo>
                  <a:pt x="0" y="924592"/>
                </a:lnTo>
                <a:lnTo>
                  <a:pt x="0" y="0"/>
                </a:lnTo>
                <a:close/>
              </a:path>
            </a:pathLst>
          </a:custGeom>
          <a:blipFill rotWithShape="1">
            <a:blip r:embed="rId5">
              <a:alphaModFix/>
            </a:blip>
            <a:stretch>
              <a:fillRect/>
            </a:stretch>
          </a:blipFill>
          <a:ln>
            <a:noFill/>
          </a:ln>
        </p:spPr>
        <p:txBody>
          <a:bodyPr/>
          <a:lstStyle/>
          <a:p>
            <a:endParaRPr lang="en-US"/>
          </a:p>
        </p:txBody>
      </p:sp>
      <p:sp>
        <p:nvSpPr>
          <p:cNvPr id="6" name="Google Shape;338;p15">
            <a:extLst>
              <a:ext uri="{FF2B5EF4-FFF2-40B4-BE49-F238E27FC236}">
                <a16:creationId xmlns:a16="http://schemas.microsoft.com/office/drawing/2014/main" id="{4502EFB4-2154-2EFC-A703-2916BBD3818D}"/>
              </a:ext>
            </a:extLst>
          </p:cNvPr>
          <p:cNvSpPr txBox="1"/>
          <p:nvPr/>
        </p:nvSpPr>
        <p:spPr>
          <a:xfrm>
            <a:off x="3607627" y="1700487"/>
            <a:ext cx="5054533"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Luyện đọc từ khó</a:t>
            </a:r>
            <a:endParaRPr sz="2400" b="1" dirty="0">
              <a:solidFill>
                <a:schemeClr val="bg1"/>
              </a:solidFill>
              <a:latin typeface="UTM Avo" panose="02040603050506020204" pitchFamily="18"/>
            </a:endParaRPr>
          </a:p>
        </p:txBody>
      </p:sp>
      <p:sp>
        <p:nvSpPr>
          <p:cNvPr id="7" name="Google Shape;339;p15">
            <a:extLst>
              <a:ext uri="{FF2B5EF4-FFF2-40B4-BE49-F238E27FC236}">
                <a16:creationId xmlns:a16="http://schemas.microsoft.com/office/drawing/2014/main" id="{23FB6CEB-AE78-85EF-884B-6AB50DE9EAE3}"/>
              </a:ext>
            </a:extLst>
          </p:cNvPr>
          <p:cNvSpPr/>
          <p:nvPr/>
        </p:nvSpPr>
        <p:spPr>
          <a:xfrm>
            <a:off x="1562894" y="2560050"/>
            <a:ext cx="2688653" cy="914400"/>
          </a:xfrm>
          <a:prstGeom prst="plaque">
            <a:avLst>
              <a:gd name="adj" fmla="val 16667"/>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Tiểu đội</a:t>
            </a:r>
            <a:endParaRPr sz="2400">
              <a:solidFill>
                <a:schemeClr val="bg1"/>
              </a:solidFill>
              <a:latin typeface="UTM Avo" panose="02040603050506020204" pitchFamily="18"/>
            </a:endParaRPr>
          </a:p>
        </p:txBody>
      </p:sp>
      <p:sp>
        <p:nvSpPr>
          <p:cNvPr id="8" name="Google Shape;340;p15">
            <a:extLst>
              <a:ext uri="{FF2B5EF4-FFF2-40B4-BE49-F238E27FC236}">
                <a16:creationId xmlns:a16="http://schemas.microsoft.com/office/drawing/2014/main" id="{C732BFC5-9D99-D97D-56D5-6EEC7CDD106E}"/>
              </a:ext>
            </a:extLst>
          </p:cNvPr>
          <p:cNvSpPr/>
          <p:nvPr/>
        </p:nvSpPr>
        <p:spPr>
          <a:xfrm>
            <a:off x="4790568" y="2560050"/>
            <a:ext cx="2688653" cy="914400"/>
          </a:xfrm>
          <a:prstGeom prst="plaque">
            <a:avLst>
              <a:gd name="adj" fmla="val 16667"/>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Ung dung</a:t>
            </a:r>
            <a:endParaRPr sz="2400">
              <a:solidFill>
                <a:schemeClr val="bg1"/>
              </a:solidFill>
              <a:latin typeface="UTM Avo" panose="02040603050506020204" pitchFamily="18"/>
            </a:endParaRPr>
          </a:p>
        </p:txBody>
      </p:sp>
      <p:sp>
        <p:nvSpPr>
          <p:cNvPr id="9" name="Google Shape;341;p15">
            <a:extLst>
              <a:ext uri="{FF2B5EF4-FFF2-40B4-BE49-F238E27FC236}">
                <a16:creationId xmlns:a16="http://schemas.microsoft.com/office/drawing/2014/main" id="{087467DA-FAE7-EED2-03C6-3C621400654B}"/>
              </a:ext>
            </a:extLst>
          </p:cNvPr>
          <p:cNvSpPr/>
          <p:nvPr/>
        </p:nvSpPr>
        <p:spPr>
          <a:xfrm>
            <a:off x="8018241" y="2560050"/>
            <a:ext cx="2688653" cy="914400"/>
          </a:xfrm>
          <a:prstGeom prst="plaque">
            <a:avLst>
              <a:gd name="adj" fmla="val 16667"/>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Sa</a:t>
            </a:r>
            <a:endParaRPr sz="2400">
              <a:solidFill>
                <a:schemeClr val="bg1"/>
              </a:solidFill>
              <a:latin typeface="UTM Avo" panose="02040603050506020204" pitchFamily="18"/>
            </a:endParaRPr>
          </a:p>
        </p:txBody>
      </p:sp>
      <p:sp>
        <p:nvSpPr>
          <p:cNvPr id="10" name="Google Shape;342;p15">
            <a:extLst>
              <a:ext uri="{FF2B5EF4-FFF2-40B4-BE49-F238E27FC236}">
                <a16:creationId xmlns:a16="http://schemas.microsoft.com/office/drawing/2014/main" id="{E890FB43-1A7C-23EA-D47F-BE1DB779F56A}"/>
              </a:ext>
            </a:extLst>
          </p:cNvPr>
          <p:cNvSpPr/>
          <p:nvPr/>
        </p:nvSpPr>
        <p:spPr>
          <a:xfrm>
            <a:off x="8522461" y="3619500"/>
            <a:ext cx="2724939" cy="5603991"/>
          </a:xfrm>
          <a:custGeom>
            <a:avLst/>
            <a:gdLst/>
            <a:ahLst/>
            <a:cxnLst/>
            <a:rect l="l" t="t" r="r" b="b"/>
            <a:pathLst>
              <a:path w="889526" h="1829359" extrusionOk="0">
                <a:moveTo>
                  <a:pt x="0" y="0"/>
                </a:moveTo>
                <a:lnTo>
                  <a:pt x="889526" y="0"/>
                </a:lnTo>
                <a:lnTo>
                  <a:pt x="889526" y="1829359"/>
                </a:lnTo>
                <a:lnTo>
                  <a:pt x="0" y="1829359"/>
                </a:lnTo>
                <a:lnTo>
                  <a:pt x="0" y="0"/>
                </a:lnTo>
                <a:close/>
              </a:path>
            </a:pathLst>
          </a:custGeom>
          <a:blipFill rotWithShape="1">
            <a:blip r:embed="rId6">
              <a:alphaModFix/>
            </a:blip>
            <a:stretch>
              <a:fillRect/>
            </a:stretch>
          </a:blipFill>
          <a:ln>
            <a:noFill/>
          </a:ln>
        </p:spPr>
        <p:txBody>
          <a:bodyPr spcFirstLastPara="1" wrap="square" lIns="60950" tIns="30467" rIns="60950" bIns="30467" anchor="t" anchorCtr="0">
            <a:noAutofit/>
          </a:bodyPr>
          <a:lstStyle/>
          <a:p>
            <a:endParaRPr sz="2400">
              <a:solidFill>
                <a:schemeClr val="bg1"/>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160459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51;p16">
            <a:extLst>
              <a:ext uri="{FF2B5EF4-FFF2-40B4-BE49-F238E27FC236}">
                <a16:creationId xmlns:a16="http://schemas.microsoft.com/office/drawing/2014/main" id="{64879AA1-D63F-44AC-A0F4-A9B014C6F0A5}"/>
              </a:ext>
            </a:extLst>
          </p:cNvPr>
          <p:cNvSpPr/>
          <p:nvPr/>
        </p:nvSpPr>
        <p:spPr>
          <a:xfrm>
            <a:off x="794" y="6014059"/>
            <a:ext cx="8285823" cy="959852"/>
          </a:xfrm>
          <a:custGeom>
            <a:avLst/>
            <a:gdLst/>
            <a:ahLst/>
            <a:cxnLst/>
            <a:rect l="l" t="t" r="r" b="b"/>
            <a:pathLst>
              <a:path w="12428734" h="1439778" extrusionOk="0">
                <a:moveTo>
                  <a:pt x="0" y="0"/>
                </a:moveTo>
                <a:lnTo>
                  <a:pt x="12428734" y="0"/>
                </a:lnTo>
                <a:lnTo>
                  <a:pt x="12428734" y="1439778"/>
                </a:lnTo>
                <a:lnTo>
                  <a:pt x="0" y="1439778"/>
                </a:lnTo>
                <a:lnTo>
                  <a:pt x="0" y="0"/>
                </a:lnTo>
                <a:close/>
              </a:path>
            </a:pathLst>
          </a:custGeom>
          <a:blipFill rotWithShape="1">
            <a:blip r:embed="rId3">
              <a:alphaModFix/>
            </a:blip>
            <a:stretch>
              <a:fillRect/>
            </a:stretch>
          </a:blipFill>
          <a:ln>
            <a:noFill/>
          </a:ln>
        </p:spPr>
        <p:txBody>
          <a:bodyPr/>
          <a:lstStyle/>
          <a:p>
            <a:endParaRPr lang="en-US"/>
          </a:p>
        </p:txBody>
      </p:sp>
      <p:sp>
        <p:nvSpPr>
          <p:cNvPr id="3" name="Google Shape;352;p16">
            <a:extLst>
              <a:ext uri="{FF2B5EF4-FFF2-40B4-BE49-F238E27FC236}">
                <a16:creationId xmlns:a16="http://schemas.microsoft.com/office/drawing/2014/main" id="{863DFB4C-AC02-2E47-902F-533455B5EA44}"/>
              </a:ext>
            </a:extLst>
          </p:cNvPr>
          <p:cNvSpPr/>
          <p:nvPr/>
        </p:nvSpPr>
        <p:spPr>
          <a:xfrm>
            <a:off x="7468394" y="6168795"/>
            <a:ext cx="4921052" cy="812249"/>
          </a:xfrm>
          <a:custGeom>
            <a:avLst/>
            <a:gdLst/>
            <a:ahLst/>
            <a:cxnLst/>
            <a:rect l="l" t="t" r="r" b="b"/>
            <a:pathLst>
              <a:path w="7381578" h="1218374" extrusionOk="0">
                <a:moveTo>
                  <a:pt x="0" y="0"/>
                </a:moveTo>
                <a:lnTo>
                  <a:pt x="7381578" y="0"/>
                </a:lnTo>
                <a:lnTo>
                  <a:pt x="7381578" y="1218374"/>
                </a:lnTo>
                <a:lnTo>
                  <a:pt x="0" y="1218374"/>
                </a:lnTo>
                <a:lnTo>
                  <a:pt x="0" y="0"/>
                </a:lnTo>
                <a:close/>
              </a:path>
            </a:pathLst>
          </a:custGeom>
          <a:blipFill rotWithShape="1">
            <a:blip r:embed="rId4">
              <a:alphaModFix/>
            </a:blip>
            <a:stretch>
              <a:fillRect/>
            </a:stretch>
          </a:blipFill>
          <a:ln>
            <a:noFill/>
          </a:ln>
        </p:spPr>
        <p:txBody>
          <a:bodyPr spcFirstLastPara="1" wrap="square" lIns="60950" tIns="30467" rIns="60950" bIns="30467" anchor="t" anchorCtr="0">
            <a:noAutofit/>
          </a:bodyPr>
          <a:lstStyle/>
          <a:p>
            <a:endParaRPr sz="2400">
              <a:solidFill>
                <a:schemeClr val="bg1"/>
              </a:solidFill>
              <a:latin typeface="UTM Avo" panose="02040603050506020204" pitchFamily="18"/>
              <a:ea typeface="Calibri"/>
              <a:cs typeface="Calibri"/>
              <a:sym typeface="Calibri"/>
            </a:endParaRPr>
          </a:p>
        </p:txBody>
      </p:sp>
      <p:sp>
        <p:nvSpPr>
          <p:cNvPr id="5" name="Google Shape;354;p16">
            <a:extLst>
              <a:ext uri="{FF2B5EF4-FFF2-40B4-BE49-F238E27FC236}">
                <a16:creationId xmlns:a16="http://schemas.microsoft.com/office/drawing/2014/main" id="{95C64E15-0BDB-C149-41CE-50AAB2DBF673}"/>
              </a:ext>
            </a:extLst>
          </p:cNvPr>
          <p:cNvSpPr txBox="1"/>
          <p:nvPr/>
        </p:nvSpPr>
        <p:spPr>
          <a:xfrm>
            <a:off x="3568733" y="1202128"/>
            <a:ext cx="5054533"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Giải nghĩa từ khó</a:t>
            </a:r>
            <a:endParaRPr sz="2400" b="1" dirty="0">
              <a:solidFill>
                <a:schemeClr val="bg1"/>
              </a:solidFill>
              <a:latin typeface="UTM Avo" panose="02040603050506020204" pitchFamily="18"/>
            </a:endParaRPr>
          </a:p>
        </p:txBody>
      </p:sp>
      <p:sp>
        <p:nvSpPr>
          <p:cNvPr id="6" name="Google Shape;355;p16">
            <a:extLst>
              <a:ext uri="{FF2B5EF4-FFF2-40B4-BE49-F238E27FC236}">
                <a16:creationId xmlns:a16="http://schemas.microsoft.com/office/drawing/2014/main" id="{EA6E169B-F45B-B4F0-50F6-665F7790587E}"/>
              </a:ext>
            </a:extLst>
          </p:cNvPr>
          <p:cNvSpPr/>
          <p:nvPr/>
        </p:nvSpPr>
        <p:spPr>
          <a:xfrm>
            <a:off x="1524794" y="2146649"/>
            <a:ext cx="2688653" cy="914400"/>
          </a:xfrm>
          <a:prstGeom prst="plaque">
            <a:avLst>
              <a:gd name="adj" fmla="val 16667"/>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Tiểu đội</a:t>
            </a:r>
            <a:endParaRPr sz="2400">
              <a:solidFill>
                <a:schemeClr val="bg1"/>
              </a:solidFill>
              <a:latin typeface="UTM Avo" panose="02040603050506020204" pitchFamily="18"/>
            </a:endParaRPr>
          </a:p>
        </p:txBody>
      </p:sp>
      <p:sp>
        <p:nvSpPr>
          <p:cNvPr id="7" name="Google Shape;356;p16">
            <a:extLst>
              <a:ext uri="{FF2B5EF4-FFF2-40B4-BE49-F238E27FC236}">
                <a16:creationId xmlns:a16="http://schemas.microsoft.com/office/drawing/2014/main" id="{8065D339-283E-B6F3-7DB9-D3AF76FEFB61}"/>
              </a:ext>
            </a:extLst>
          </p:cNvPr>
          <p:cNvSpPr/>
          <p:nvPr/>
        </p:nvSpPr>
        <p:spPr>
          <a:xfrm>
            <a:off x="1524794" y="3450163"/>
            <a:ext cx="2688653" cy="914400"/>
          </a:xfrm>
          <a:prstGeom prst="plaque">
            <a:avLst>
              <a:gd name="adj" fmla="val 16667"/>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Ung dung</a:t>
            </a:r>
            <a:endParaRPr sz="2400">
              <a:solidFill>
                <a:schemeClr val="bg1"/>
              </a:solidFill>
              <a:latin typeface="UTM Avo" panose="02040603050506020204" pitchFamily="18"/>
            </a:endParaRPr>
          </a:p>
        </p:txBody>
      </p:sp>
      <p:sp>
        <p:nvSpPr>
          <p:cNvPr id="8" name="Google Shape;357;p16">
            <a:extLst>
              <a:ext uri="{FF2B5EF4-FFF2-40B4-BE49-F238E27FC236}">
                <a16:creationId xmlns:a16="http://schemas.microsoft.com/office/drawing/2014/main" id="{50251EF5-B14D-29A6-301A-6550F50243EF}"/>
              </a:ext>
            </a:extLst>
          </p:cNvPr>
          <p:cNvSpPr/>
          <p:nvPr/>
        </p:nvSpPr>
        <p:spPr>
          <a:xfrm>
            <a:off x="1524794" y="4753677"/>
            <a:ext cx="2688653" cy="914400"/>
          </a:xfrm>
          <a:prstGeom prst="plaque">
            <a:avLst>
              <a:gd name="adj" fmla="val 16667"/>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Sa</a:t>
            </a:r>
            <a:endParaRPr sz="2400">
              <a:solidFill>
                <a:schemeClr val="bg1"/>
              </a:solidFill>
              <a:latin typeface="UTM Avo" panose="02040603050506020204" pitchFamily="18"/>
            </a:endParaRPr>
          </a:p>
        </p:txBody>
      </p:sp>
      <p:sp>
        <p:nvSpPr>
          <p:cNvPr id="9" name="Google Shape;358;p16">
            <a:extLst>
              <a:ext uri="{FF2B5EF4-FFF2-40B4-BE49-F238E27FC236}">
                <a16:creationId xmlns:a16="http://schemas.microsoft.com/office/drawing/2014/main" id="{38A1F50D-54D2-0DDE-5F38-4987140573C6}"/>
              </a:ext>
            </a:extLst>
          </p:cNvPr>
          <p:cNvSpPr txBox="1"/>
          <p:nvPr/>
        </p:nvSpPr>
        <p:spPr>
          <a:xfrm>
            <a:off x="4674393" y="2069947"/>
            <a:ext cx="6202437" cy="1169525"/>
          </a:xfrm>
          <a:prstGeom prst="rect">
            <a:avLst/>
          </a:prstGeom>
          <a:noFill/>
          <a:ln>
            <a:noFill/>
          </a:ln>
        </p:spPr>
        <p:txBody>
          <a:bodyPr spcFirstLastPara="1" wrap="square" lIns="60950" tIns="30467" rIns="60950" bIns="30467" anchor="t" anchorCtr="0">
            <a:spAutoFit/>
          </a:bodyPr>
          <a:lstStyle/>
          <a:p>
            <a:pPr marL="342900" indent="-342900" algn="just">
              <a:lnSpc>
                <a:spcPct val="150000"/>
              </a:lnSpc>
              <a:buSzPct val="120000"/>
              <a:buFont typeface="Arial" panose="020B0604020202020204" pitchFamily="34" charset="0"/>
              <a:buChar char="•"/>
            </a:pPr>
            <a:r>
              <a:rPr lang="vi-VN" sz="2400" dirty="0">
                <a:solidFill>
                  <a:schemeClr val="bg1"/>
                </a:solidFill>
                <a:latin typeface="UTM Avo" panose="02040603050506020204" pitchFamily="18"/>
              </a:rPr>
              <a:t>Đơn vị nhỏ nhất trong quân đội, thường gồm từ 6 đến 12 người.</a:t>
            </a:r>
            <a:endParaRPr sz="2400" dirty="0">
              <a:solidFill>
                <a:schemeClr val="bg1"/>
              </a:solidFill>
              <a:latin typeface="UTM Avo" panose="02040603050506020204" pitchFamily="18"/>
            </a:endParaRPr>
          </a:p>
        </p:txBody>
      </p:sp>
      <p:sp>
        <p:nvSpPr>
          <p:cNvPr id="10" name="Google Shape;359;p16">
            <a:extLst>
              <a:ext uri="{FF2B5EF4-FFF2-40B4-BE49-F238E27FC236}">
                <a16:creationId xmlns:a16="http://schemas.microsoft.com/office/drawing/2014/main" id="{C44A4B0D-C9CC-750F-872F-2A86D1B0FAA2}"/>
              </a:ext>
            </a:extLst>
          </p:cNvPr>
          <p:cNvSpPr txBox="1"/>
          <p:nvPr/>
        </p:nvSpPr>
        <p:spPr>
          <a:xfrm>
            <a:off x="4674394" y="3402694"/>
            <a:ext cx="6202437" cy="1169525"/>
          </a:xfrm>
          <a:prstGeom prst="rect">
            <a:avLst/>
          </a:prstGeom>
          <a:noFill/>
          <a:ln>
            <a:noFill/>
          </a:ln>
        </p:spPr>
        <p:txBody>
          <a:bodyPr spcFirstLastPara="1" wrap="square" lIns="60950" tIns="30467" rIns="60950" bIns="30467" anchor="t" anchorCtr="0">
            <a:spAutoFit/>
          </a:bodyPr>
          <a:lstStyle/>
          <a:p>
            <a:pPr marL="381019" indent="-381019" algn="just">
              <a:lnSpc>
                <a:spcPct val="150000"/>
              </a:lnSpc>
              <a:buSzPct val="120000"/>
              <a:buFont typeface="Arial"/>
              <a:buChar char="•"/>
            </a:pPr>
            <a:r>
              <a:rPr lang="vi-VN" sz="2400" dirty="0">
                <a:solidFill>
                  <a:schemeClr val="bg1"/>
                </a:solidFill>
                <a:latin typeface="UTM Avo" panose="02040603050506020204" pitchFamily="18"/>
              </a:rPr>
              <a:t>Có dáng điệu, cử chỉ tỏ ra bình tĩnh, không vội vàng hoặc lo lắng.</a:t>
            </a:r>
            <a:endParaRPr sz="2400" dirty="0">
              <a:solidFill>
                <a:schemeClr val="bg1"/>
              </a:solidFill>
              <a:latin typeface="UTM Avo" panose="02040603050506020204" pitchFamily="18"/>
            </a:endParaRPr>
          </a:p>
        </p:txBody>
      </p:sp>
      <p:sp>
        <p:nvSpPr>
          <p:cNvPr id="11" name="Google Shape;360;p16">
            <a:extLst>
              <a:ext uri="{FF2B5EF4-FFF2-40B4-BE49-F238E27FC236}">
                <a16:creationId xmlns:a16="http://schemas.microsoft.com/office/drawing/2014/main" id="{B700BBFB-BBE5-884F-A9FB-C895779FC8C4}"/>
              </a:ext>
            </a:extLst>
          </p:cNvPr>
          <p:cNvSpPr txBox="1"/>
          <p:nvPr/>
        </p:nvSpPr>
        <p:spPr>
          <a:xfrm>
            <a:off x="4674392" y="5110292"/>
            <a:ext cx="6202437" cy="430861"/>
          </a:xfrm>
          <a:prstGeom prst="rect">
            <a:avLst/>
          </a:prstGeom>
          <a:noFill/>
          <a:ln>
            <a:noFill/>
          </a:ln>
        </p:spPr>
        <p:txBody>
          <a:bodyPr spcFirstLastPara="1" wrap="square" lIns="60950" tIns="30467" rIns="60950" bIns="30467" anchor="t" anchorCtr="0">
            <a:spAutoFit/>
          </a:bodyPr>
          <a:lstStyle/>
          <a:p>
            <a:pPr marL="381019" indent="-381019" algn="just">
              <a:buSzPct val="120000"/>
              <a:buFont typeface="Arial"/>
              <a:buChar char="•"/>
            </a:pPr>
            <a:r>
              <a:rPr lang="vi-VN" sz="2400" dirty="0">
                <a:solidFill>
                  <a:schemeClr val="bg1"/>
                </a:solidFill>
                <a:latin typeface="UTM Avo" panose="02040603050506020204" pitchFamily="18"/>
              </a:rPr>
              <a:t>Bay vào, rơi vào (nghĩa trong bài).</a:t>
            </a:r>
            <a:endParaRPr sz="2400" dirty="0">
              <a:solidFill>
                <a:schemeClr val="bg1"/>
              </a:solidFill>
              <a:latin typeface="UTM Avo" panose="02040603050506020204" pitchFamily="18"/>
            </a:endParaRPr>
          </a:p>
        </p:txBody>
      </p:sp>
      <p:sp>
        <p:nvSpPr>
          <p:cNvPr id="14" name="Google Shape;389;p18">
            <a:extLst>
              <a:ext uri="{FF2B5EF4-FFF2-40B4-BE49-F238E27FC236}">
                <a16:creationId xmlns:a16="http://schemas.microsoft.com/office/drawing/2014/main" id="{BC32BE25-4462-0EB6-E60D-D19766A35E31}"/>
              </a:ext>
            </a:extLst>
          </p:cNvPr>
          <p:cNvSpPr/>
          <p:nvPr/>
        </p:nvSpPr>
        <p:spPr>
          <a:xfrm>
            <a:off x="10667206" y="3980657"/>
            <a:ext cx="1142192" cy="1610175"/>
          </a:xfrm>
          <a:custGeom>
            <a:avLst/>
            <a:gdLst/>
            <a:ahLst/>
            <a:cxnLst/>
            <a:rect l="l" t="t" r="r" b="b"/>
            <a:pathLst>
              <a:path w="1713288" h="2415262" extrusionOk="0">
                <a:moveTo>
                  <a:pt x="0" y="0"/>
                </a:moveTo>
                <a:lnTo>
                  <a:pt x="1713288" y="0"/>
                </a:lnTo>
                <a:lnTo>
                  <a:pt x="1713288" y="2415262"/>
                </a:lnTo>
                <a:lnTo>
                  <a:pt x="0" y="2415262"/>
                </a:lnTo>
                <a:lnTo>
                  <a:pt x="0" y="0"/>
                </a:lnTo>
                <a:close/>
              </a:path>
            </a:pathLst>
          </a:custGeom>
          <a:blipFill rotWithShape="1">
            <a:blip r:embed="rId5">
              <a:alphaModFix/>
            </a:blip>
            <a:stretch>
              <a:fillRect/>
            </a:stretch>
          </a:blipFill>
          <a:ln>
            <a:noFill/>
          </a:ln>
        </p:spPr>
        <p:txBody>
          <a:bodyPr/>
          <a:lstStyle/>
          <a:p>
            <a:endParaRPr lang="en-US"/>
          </a:p>
        </p:txBody>
      </p:sp>
      <p:sp>
        <p:nvSpPr>
          <p:cNvPr id="15" name="Google Shape;390;p18">
            <a:extLst>
              <a:ext uri="{FF2B5EF4-FFF2-40B4-BE49-F238E27FC236}">
                <a16:creationId xmlns:a16="http://schemas.microsoft.com/office/drawing/2014/main" id="{C23B83A2-380E-43F7-A7A2-8AF924A8B58C}"/>
              </a:ext>
            </a:extLst>
          </p:cNvPr>
          <p:cNvSpPr/>
          <p:nvPr/>
        </p:nvSpPr>
        <p:spPr>
          <a:xfrm>
            <a:off x="10668820" y="4832196"/>
            <a:ext cx="1424149" cy="2363725"/>
          </a:xfrm>
          <a:custGeom>
            <a:avLst/>
            <a:gdLst/>
            <a:ahLst/>
            <a:cxnLst/>
            <a:rect l="l" t="t" r="r" b="b"/>
            <a:pathLst>
              <a:path w="2136224" h="3545588" extrusionOk="0">
                <a:moveTo>
                  <a:pt x="0" y="0"/>
                </a:moveTo>
                <a:lnTo>
                  <a:pt x="2136224" y="0"/>
                </a:lnTo>
                <a:lnTo>
                  <a:pt x="2136224" y="3545588"/>
                </a:lnTo>
                <a:lnTo>
                  <a:pt x="0" y="3545588"/>
                </a:lnTo>
                <a:lnTo>
                  <a:pt x="0" y="0"/>
                </a:lnTo>
                <a:close/>
              </a:path>
            </a:pathLst>
          </a:custGeom>
          <a:blipFill rotWithShape="1">
            <a:blip r:embed="rId6">
              <a:alphaModFix/>
            </a:blip>
            <a:stretch>
              <a:fillRect/>
            </a:stretch>
          </a:blipFill>
          <a:ln>
            <a:noFill/>
          </a:ln>
        </p:spPr>
        <p:txBody>
          <a:bodyPr/>
          <a:lstStyle/>
          <a:p>
            <a:endParaRPr lang="en-US"/>
          </a:p>
        </p:txBody>
      </p:sp>
    </p:spTree>
    <p:extLst>
      <p:ext uri="{BB962C8B-B14F-4D97-AF65-F5344CB8AC3E}">
        <p14:creationId xmlns:p14="http://schemas.microsoft.com/office/powerpoint/2010/main" val="95237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69;p17">
            <a:extLst>
              <a:ext uri="{FF2B5EF4-FFF2-40B4-BE49-F238E27FC236}">
                <a16:creationId xmlns:a16="http://schemas.microsoft.com/office/drawing/2014/main" id="{F2455EB9-70B7-15AC-FB19-6A9D698A6CE1}"/>
              </a:ext>
            </a:extLst>
          </p:cNvPr>
          <p:cNvSpPr/>
          <p:nvPr/>
        </p:nvSpPr>
        <p:spPr>
          <a:xfrm rot="10800000">
            <a:off x="813" y="6319140"/>
            <a:ext cx="9153207" cy="538734"/>
          </a:xfrm>
          <a:custGeom>
            <a:avLst/>
            <a:gdLst/>
            <a:ahLst/>
            <a:cxnLst/>
            <a:rect l="l" t="t" r="r" b="b"/>
            <a:pathLst>
              <a:path w="18306415" h="1077468" extrusionOk="0">
                <a:moveTo>
                  <a:pt x="18306415" y="0"/>
                </a:moveTo>
                <a:lnTo>
                  <a:pt x="18306415" y="681609"/>
                </a:lnTo>
                <a:lnTo>
                  <a:pt x="17976342" y="903859"/>
                </a:lnTo>
                <a:lnTo>
                  <a:pt x="17207103" y="903859"/>
                </a:lnTo>
                <a:lnTo>
                  <a:pt x="16926561" y="726059"/>
                </a:lnTo>
                <a:lnTo>
                  <a:pt x="16073247" y="792099"/>
                </a:lnTo>
                <a:lnTo>
                  <a:pt x="13323317" y="599948"/>
                </a:lnTo>
                <a:lnTo>
                  <a:pt x="11795125" y="751332"/>
                </a:lnTo>
                <a:lnTo>
                  <a:pt x="12082399" y="1034034"/>
                </a:lnTo>
                <a:lnTo>
                  <a:pt x="11269218" y="1077468"/>
                </a:lnTo>
                <a:lnTo>
                  <a:pt x="10764393" y="935355"/>
                </a:lnTo>
                <a:lnTo>
                  <a:pt x="9822942" y="838200"/>
                </a:lnTo>
                <a:lnTo>
                  <a:pt x="8780653" y="881507"/>
                </a:lnTo>
                <a:lnTo>
                  <a:pt x="8348218" y="755142"/>
                </a:lnTo>
                <a:lnTo>
                  <a:pt x="6041263" y="599948"/>
                </a:lnTo>
                <a:lnTo>
                  <a:pt x="2820035" y="681609"/>
                </a:lnTo>
                <a:lnTo>
                  <a:pt x="623570" y="580390"/>
                </a:lnTo>
                <a:lnTo>
                  <a:pt x="0" y="384175"/>
                </a:lnTo>
                <a:lnTo>
                  <a:pt x="0" y="0"/>
                </a:lnTo>
                <a:close/>
              </a:path>
            </a:pathLst>
          </a:custGeom>
          <a:solidFill>
            <a:srgbClr val="A4AC86"/>
          </a:solidFill>
          <a:ln>
            <a:noFill/>
          </a:ln>
        </p:spPr>
        <p:txBody>
          <a:bodyPr/>
          <a:lstStyle/>
          <a:p>
            <a:endParaRPr lang="en-US"/>
          </a:p>
        </p:txBody>
      </p:sp>
      <p:sp>
        <p:nvSpPr>
          <p:cNvPr id="3" name="Google Shape;370;p17">
            <a:extLst>
              <a:ext uri="{FF2B5EF4-FFF2-40B4-BE49-F238E27FC236}">
                <a16:creationId xmlns:a16="http://schemas.microsoft.com/office/drawing/2014/main" id="{FCFB9CBE-5551-0437-66EF-BFE762AD336A}"/>
              </a:ext>
            </a:extLst>
          </p:cNvPr>
          <p:cNvSpPr/>
          <p:nvPr/>
        </p:nvSpPr>
        <p:spPr>
          <a:xfrm>
            <a:off x="8433927" y="5415834"/>
            <a:ext cx="3758868" cy="1454873"/>
          </a:xfrm>
          <a:custGeom>
            <a:avLst/>
            <a:gdLst/>
            <a:ahLst/>
            <a:cxnLst/>
            <a:rect l="l" t="t" r="r" b="b"/>
            <a:pathLst>
              <a:path w="5638302" h="2182310" extrusionOk="0">
                <a:moveTo>
                  <a:pt x="0" y="0"/>
                </a:moveTo>
                <a:lnTo>
                  <a:pt x="5638302" y="0"/>
                </a:lnTo>
                <a:lnTo>
                  <a:pt x="5638302" y="2182310"/>
                </a:lnTo>
                <a:lnTo>
                  <a:pt x="0" y="2182310"/>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371;p17">
            <a:extLst>
              <a:ext uri="{FF2B5EF4-FFF2-40B4-BE49-F238E27FC236}">
                <a16:creationId xmlns:a16="http://schemas.microsoft.com/office/drawing/2014/main" id="{64236229-5A1F-0C90-DF71-94C43116745D}"/>
              </a:ext>
            </a:extLst>
          </p:cNvPr>
          <p:cNvSpPr/>
          <p:nvPr/>
        </p:nvSpPr>
        <p:spPr>
          <a:xfrm>
            <a:off x="-706206" y="6206700"/>
            <a:ext cx="2033201" cy="763621"/>
          </a:xfrm>
          <a:custGeom>
            <a:avLst/>
            <a:gdLst/>
            <a:ahLst/>
            <a:cxnLst/>
            <a:rect l="l" t="t" r="r" b="b"/>
            <a:pathLst>
              <a:path w="3049802" h="1145432" extrusionOk="0">
                <a:moveTo>
                  <a:pt x="0" y="0"/>
                </a:moveTo>
                <a:lnTo>
                  <a:pt x="3049802" y="0"/>
                </a:lnTo>
                <a:lnTo>
                  <a:pt x="3049802" y="1145432"/>
                </a:lnTo>
                <a:lnTo>
                  <a:pt x="0" y="1145432"/>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372;p17">
            <a:extLst>
              <a:ext uri="{FF2B5EF4-FFF2-40B4-BE49-F238E27FC236}">
                <a16:creationId xmlns:a16="http://schemas.microsoft.com/office/drawing/2014/main" id="{042CE8D4-C447-31EE-C05F-5DE7F76DA6C7}"/>
              </a:ext>
            </a:extLst>
          </p:cNvPr>
          <p:cNvSpPr txBox="1"/>
          <p:nvPr/>
        </p:nvSpPr>
        <p:spPr>
          <a:xfrm>
            <a:off x="4521200" y="1144049"/>
            <a:ext cx="31496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Luyện đọc</a:t>
            </a:r>
            <a:endParaRPr sz="2400" b="1" dirty="0">
              <a:solidFill>
                <a:schemeClr val="bg1"/>
              </a:solidFill>
              <a:latin typeface="UTM Avo" panose="02040603050506020204" pitchFamily="18"/>
            </a:endParaRPr>
          </a:p>
        </p:txBody>
      </p:sp>
      <p:sp>
        <p:nvSpPr>
          <p:cNvPr id="6" name="Google Shape;373;p17">
            <a:extLst>
              <a:ext uri="{FF2B5EF4-FFF2-40B4-BE49-F238E27FC236}">
                <a16:creationId xmlns:a16="http://schemas.microsoft.com/office/drawing/2014/main" id="{8243E1E5-6999-5C9F-0583-07D8BA002949}"/>
              </a:ext>
            </a:extLst>
          </p:cNvPr>
          <p:cNvSpPr/>
          <p:nvPr/>
        </p:nvSpPr>
        <p:spPr>
          <a:xfrm>
            <a:off x="457994" y="2156184"/>
            <a:ext cx="4470400" cy="3561633"/>
          </a:xfrm>
          <a:prstGeom prst="wedgeRectCallout">
            <a:avLst>
              <a:gd name="adj1" fmla="val -20833"/>
              <a:gd name="adj2" fmla="val 62500"/>
            </a:avLst>
          </a:prstGeom>
          <a:solidFill>
            <a:schemeClr val="lt1"/>
          </a:solidFill>
          <a:ln w="25400" cap="flat" cmpd="sng">
            <a:solidFill>
              <a:schemeClr val="accent6">
                <a:lumMod val="50000"/>
              </a:schemeClr>
            </a:solidFill>
            <a:prstDash val="solid"/>
            <a:round/>
            <a:headEnd type="none" w="sm" len="sm"/>
            <a:tailEnd type="none" w="sm" len="sm"/>
          </a:ln>
        </p:spPr>
        <p:txBody>
          <a:bodyPr spcFirstLastPara="1" wrap="square" lIns="240000" tIns="30467" rIns="240000" bIns="144000" anchor="ctr" anchorCtr="0">
            <a:noAutofit/>
          </a:bodyPr>
          <a:lstStyle/>
          <a:p>
            <a:pPr algn="just">
              <a:lnSpc>
                <a:spcPct val="150000"/>
              </a:lnSpc>
            </a:pPr>
            <a:r>
              <a:rPr lang="vi-VN" sz="2400">
                <a:solidFill>
                  <a:schemeClr val="bg1"/>
                </a:solidFill>
                <a:latin typeface="UTM Avo" panose="02040603050506020204" pitchFamily="18"/>
              </a:rPr>
              <a:t>Luyện đọc bài thơ với giọng đọc diễn cảm, nhấn giọng đúng chỗ, phù hợp và đọc đúng các từ khó có trong bài đọc.</a:t>
            </a:r>
            <a:endParaRPr sz="2400">
              <a:solidFill>
                <a:schemeClr val="bg1"/>
              </a:solidFill>
              <a:latin typeface="UTM Avo" panose="02040603050506020204" pitchFamily="18"/>
            </a:endParaRPr>
          </a:p>
        </p:txBody>
      </p:sp>
      <p:sp>
        <p:nvSpPr>
          <p:cNvPr id="7" name="Google Shape;374;p17">
            <a:extLst>
              <a:ext uri="{FF2B5EF4-FFF2-40B4-BE49-F238E27FC236}">
                <a16:creationId xmlns:a16="http://schemas.microsoft.com/office/drawing/2014/main" id="{12540E42-EC5E-78D9-BF53-E18B4F0768FC}"/>
              </a:ext>
            </a:extLst>
          </p:cNvPr>
          <p:cNvSpPr/>
          <p:nvPr/>
        </p:nvSpPr>
        <p:spPr>
          <a:xfrm>
            <a:off x="5132970" y="2156050"/>
            <a:ext cx="2538625" cy="1018817"/>
          </a:xfrm>
          <a:prstGeom prst="rect">
            <a:avLst/>
          </a:prstGeom>
          <a:solidFill>
            <a:schemeClr val="lt1"/>
          </a:solidFill>
          <a:ln w="25400" cap="flat" cmpd="sng">
            <a:solidFill>
              <a:schemeClr val="accent6">
                <a:lumMod val="50000"/>
              </a:schemeClr>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Đọc từng đoạn</a:t>
            </a:r>
            <a:endParaRPr sz="2400">
              <a:solidFill>
                <a:schemeClr val="bg1"/>
              </a:solidFill>
              <a:latin typeface="UTM Avo" panose="02040603050506020204" pitchFamily="18"/>
            </a:endParaRPr>
          </a:p>
        </p:txBody>
      </p:sp>
      <p:sp>
        <p:nvSpPr>
          <p:cNvPr id="8" name="Google Shape;375;p17">
            <a:extLst>
              <a:ext uri="{FF2B5EF4-FFF2-40B4-BE49-F238E27FC236}">
                <a16:creationId xmlns:a16="http://schemas.microsoft.com/office/drawing/2014/main" id="{D8B2CE40-4E02-1EC6-3B76-1D5ECBC17F5D}"/>
              </a:ext>
            </a:extLst>
          </p:cNvPr>
          <p:cNvSpPr/>
          <p:nvPr/>
        </p:nvSpPr>
        <p:spPr>
          <a:xfrm>
            <a:off x="8014387" y="2156050"/>
            <a:ext cx="3721207" cy="1018817"/>
          </a:xfrm>
          <a:prstGeom prst="rect">
            <a:avLst/>
          </a:prstGeom>
          <a:solidFill>
            <a:schemeClr val="lt1"/>
          </a:solidFill>
          <a:ln w="25400" cap="flat" cmpd="sng">
            <a:solidFill>
              <a:schemeClr val="accent6">
                <a:lumMod val="50000"/>
              </a:schemeClr>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Đọc tiếp nối từng đoạn</a:t>
            </a:r>
            <a:endParaRPr sz="2400">
              <a:solidFill>
                <a:schemeClr val="bg1"/>
              </a:solidFill>
              <a:latin typeface="UTM Avo" panose="02040603050506020204" pitchFamily="18"/>
            </a:endParaRPr>
          </a:p>
        </p:txBody>
      </p:sp>
      <p:sp>
        <p:nvSpPr>
          <p:cNvPr id="9" name="Google Shape;376;p17">
            <a:extLst>
              <a:ext uri="{FF2B5EF4-FFF2-40B4-BE49-F238E27FC236}">
                <a16:creationId xmlns:a16="http://schemas.microsoft.com/office/drawing/2014/main" id="{2E57326F-8B04-6682-0C0D-2E42401EBA3A}"/>
              </a:ext>
            </a:extLst>
          </p:cNvPr>
          <p:cNvSpPr/>
          <p:nvPr/>
        </p:nvSpPr>
        <p:spPr>
          <a:xfrm>
            <a:off x="7709255" y="2537687"/>
            <a:ext cx="267471" cy="255542"/>
          </a:xfrm>
          <a:prstGeom prst="rightArrow">
            <a:avLst>
              <a:gd name="adj1" fmla="val 50000"/>
              <a:gd name="adj2" fmla="val 50000"/>
            </a:avLst>
          </a:prstGeom>
          <a:solidFill>
            <a:schemeClr val="accent6">
              <a:lumMod val="50000"/>
            </a:schemeClr>
          </a:solidFill>
          <a:ln w="25400" cap="flat" cmpd="sng">
            <a:solidFill>
              <a:schemeClr val="accent6">
                <a:lumMod val="50000"/>
              </a:schemeClr>
            </a:solidFill>
            <a:prstDash val="solid"/>
            <a:round/>
            <a:headEnd type="none" w="sm" len="sm"/>
            <a:tailEnd type="none" w="sm" len="sm"/>
          </a:ln>
        </p:spPr>
        <p:txBody>
          <a:bodyPr spcFirstLastPara="1" wrap="square" lIns="60950" tIns="30467" rIns="60950" bIns="30467" anchor="ctr" anchorCtr="0">
            <a:noAutofit/>
          </a:bodyPr>
          <a:lstStyle/>
          <a:p>
            <a:pPr algn="ctr"/>
            <a:endParaRPr sz="2400">
              <a:solidFill>
                <a:schemeClr val="bg1"/>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330950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387;p18">
            <a:extLst>
              <a:ext uri="{FF2B5EF4-FFF2-40B4-BE49-F238E27FC236}">
                <a16:creationId xmlns:a16="http://schemas.microsoft.com/office/drawing/2014/main" id="{156F2F5E-611A-A3DF-AE8B-4FB6E3ECA149}"/>
              </a:ext>
            </a:extLst>
          </p:cNvPr>
          <p:cNvSpPr/>
          <p:nvPr/>
        </p:nvSpPr>
        <p:spPr>
          <a:xfrm>
            <a:off x="0" y="3429000"/>
            <a:ext cx="12192000" cy="3337200"/>
          </a:xfrm>
          <a:custGeom>
            <a:avLst/>
            <a:gdLst/>
            <a:ahLst/>
            <a:cxnLst/>
            <a:rect l="l" t="t" r="r" b="b"/>
            <a:pathLst>
              <a:path w="18288000" h="5005800" extrusionOk="0">
                <a:moveTo>
                  <a:pt x="0" y="0"/>
                </a:moveTo>
                <a:lnTo>
                  <a:pt x="18288000" y="0"/>
                </a:lnTo>
                <a:lnTo>
                  <a:pt x="18288000" y="5005800"/>
                </a:lnTo>
                <a:lnTo>
                  <a:pt x="0" y="5005800"/>
                </a:lnTo>
                <a:lnTo>
                  <a:pt x="0" y="0"/>
                </a:lnTo>
                <a:close/>
              </a:path>
            </a:pathLst>
          </a:custGeom>
          <a:blipFill rotWithShape="1">
            <a:blip r:embed="rId3">
              <a:alphaModFix/>
            </a:blip>
            <a:stretch>
              <a:fillRect t="-68181" b="-68174"/>
            </a:stretch>
          </a:blipFill>
          <a:ln>
            <a:noFill/>
          </a:ln>
        </p:spPr>
        <p:txBody>
          <a:bodyPr/>
          <a:lstStyle/>
          <a:p>
            <a:endParaRPr lang="en-US"/>
          </a:p>
        </p:txBody>
      </p:sp>
      <p:sp>
        <p:nvSpPr>
          <p:cNvPr id="4" name="Google Shape;388;p18">
            <a:extLst>
              <a:ext uri="{FF2B5EF4-FFF2-40B4-BE49-F238E27FC236}">
                <a16:creationId xmlns:a16="http://schemas.microsoft.com/office/drawing/2014/main" id="{C76C13EC-2B14-41C1-A4B6-19E5B033F702}"/>
              </a:ext>
            </a:extLst>
          </p:cNvPr>
          <p:cNvSpPr/>
          <p:nvPr/>
        </p:nvSpPr>
        <p:spPr>
          <a:xfrm rot="10800000">
            <a:off x="259" y="5980847"/>
            <a:ext cx="12191809" cy="911479"/>
          </a:xfrm>
          <a:custGeom>
            <a:avLst/>
            <a:gdLst/>
            <a:ahLst/>
            <a:cxnLst/>
            <a:rect l="l" t="t" r="r" b="b"/>
            <a:pathLst>
              <a:path w="24383619" h="1822958" extrusionOk="0">
                <a:moveTo>
                  <a:pt x="0" y="0"/>
                </a:moveTo>
                <a:lnTo>
                  <a:pt x="0" y="1153287"/>
                </a:lnTo>
                <a:lnTo>
                  <a:pt x="439674" y="1529334"/>
                </a:lnTo>
                <a:lnTo>
                  <a:pt x="1464310" y="1529334"/>
                </a:lnTo>
                <a:lnTo>
                  <a:pt x="1837944" y="1228471"/>
                </a:lnTo>
                <a:lnTo>
                  <a:pt x="2974594" y="1340231"/>
                </a:lnTo>
                <a:lnTo>
                  <a:pt x="6637401" y="1015111"/>
                </a:lnTo>
                <a:lnTo>
                  <a:pt x="8672830" y="1271143"/>
                </a:lnTo>
                <a:lnTo>
                  <a:pt x="8290179" y="1749425"/>
                </a:lnTo>
                <a:lnTo>
                  <a:pt x="9373362" y="1822958"/>
                </a:lnTo>
                <a:lnTo>
                  <a:pt x="10045827" y="1582547"/>
                </a:lnTo>
                <a:lnTo>
                  <a:pt x="11299825" y="1418082"/>
                </a:lnTo>
                <a:lnTo>
                  <a:pt x="12688189" y="1491234"/>
                </a:lnTo>
                <a:lnTo>
                  <a:pt x="13264135" y="1277493"/>
                </a:lnTo>
                <a:lnTo>
                  <a:pt x="16336899" y="1014857"/>
                </a:lnTo>
                <a:lnTo>
                  <a:pt x="20627467" y="1153033"/>
                </a:lnTo>
                <a:lnTo>
                  <a:pt x="23553040" y="981710"/>
                </a:lnTo>
                <a:lnTo>
                  <a:pt x="24383619" y="649732"/>
                </a:lnTo>
                <a:lnTo>
                  <a:pt x="24383619" y="0"/>
                </a:lnTo>
                <a:close/>
              </a:path>
            </a:pathLst>
          </a:custGeom>
          <a:solidFill>
            <a:srgbClr val="F0EBE0"/>
          </a:solidFill>
          <a:ln>
            <a:noFill/>
          </a:ln>
        </p:spPr>
        <p:txBody>
          <a:bodyPr/>
          <a:lstStyle/>
          <a:p>
            <a:endParaRPr lang="en-US"/>
          </a:p>
        </p:txBody>
      </p:sp>
      <p:sp>
        <p:nvSpPr>
          <p:cNvPr id="7" name="Google Shape;391;p18">
            <a:extLst>
              <a:ext uri="{FF2B5EF4-FFF2-40B4-BE49-F238E27FC236}">
                <a16:creationId xmlns:a16="http://schemas.microsoft.com/office/drawing/2014/main" id="{9D18F1C4-B3EF-FA13-F987-C88D67D02F82}"/>
              </a:ext>
            </a:extLst>
          </p:cNvPr>
          <p:cNvSpPr txBox="1"/>
          <p:nvPr/>
        </p:nvSpPr>
        <p:spPr>
          <a:xfrm>
            <a:off x="4852194" y="1945587"/>
            <a:ext cx="4216400" cy="1182760"/>
          </a:xfrm>
          <a:prstGeom prst="rect">
            <a:avLst/>
          </a:prstGeom>
          <a:noFill/>
          <a:ln>
            <a:noFill/>
          </a:ln>
        </p:spPr>
        <p:txBody>
          <a:bodyPr spcFirstLastPara="1" wrap="square" lIns="0" tIns="0" rIns="0" bIns="0" anchor="t" anchorCtr="0">
            <a:spAutoFit/>
          </a:bodyPr>
          <a:lstStyle/>
          <a:p>
            <a:pPr algn="ctr">
              <a:lnSpc>
                <a:spcPct val="130897"/>
              </a:lnSpc>
            </a:pPr>
            <a:r>
              <a:rPr lang="vi-VN" sz="5867" b="1">
                <a:solidFill>
                  <a:schemeClr val="accent6">
                    <a:lumMod val="50000"/>
                  </a:schemeClr>
                </a:solidFill>
                <a:latin typeface="UTM Avo" panose="02040603050506020204" pitchFamily="18"/>
              </a:rPr>
              <a:t>ĐỌC HIỂU</a:t>
            </a:r>
            <a:endParaRPr sz="5867" b="1">
              <a:solidFill>
                <a:schemeClr val="accent6">
                  <a:lumMod val="50000"/>
                </a:schemeClr>
              </a:solidFill>
              <a:latin typeface="UTM Avo" panose="02040603050506020204" pitchFamily="18"/>
            </a:endParaRPr>
          </a:p>
        </p:txBody>
      </p:sp>
      <p:sp>
        <p:nvSpPr>
          <p:cNvPr id="8" name="Google Shape;392;p18">
            <a:extLst>
              <a:ext uri="{FF2B5EF4-FFF2-40B4-BE49-F238E27FC236}">
                <a16:creationId xmlns:a16="http://schemas.microsoft.com/office/drawing/2014/main" id="{064CB653-41CF-9577-D4DF-E14DDE3D8337}"/>
              </a:ext>
            </a:extLst>
          </p:cNvPr>
          <p:cNvSpPr txBox="1"/>
          <p:nvPr/>
        </p:nvSpPr>
        <p:spPr>
          <a:xfrm>
            <a:off x="3182789" y="1945587"/>
            <a:ext cx="797462" cy="1182760"/>
          </a:xfrm>
          <a:prstGeom prst="rect">
            <a:avLst/>
          </a:prstGeom>
          <a:noFill/>
          <a:ln>
            <a:noFill/>
          </a:ln>
        </p:spPr>
        <p:txBody>
          <a:bodyPr spcFirstLastPara="1" wrap="square" lIns="0" tIns="0" rIns="0" bIns="0" anchor="t" anchorCtr="0">
            <a:spAutoFit/>
          </a:bodyPr>
          <a:lstStyle/>
          <a:p>
            <a:pPr>
              <a:lnSpc>
                <a:spcPct val="130897"/>
              </a:lnSpc>
            </a:pPr>
            <a:r>
              <a:rPr lang="vi-VN" sz="5867" b="1">
                <a:solidFill>
                  <a:schemeClr val="accent6">
                    <a:lumMod val="50000"/>
                  </a:schemeClr>
                </a:solidFill>
                <a:latin typeface="UTM Avo" panose="02040603050506020204" pitchFamily="18"/>
              </a:rPr>
              <a:t>2.</a:t>
            </a:r>
            <a:endParaRPr sz="622">
              <a:solidFill>
                <a:schemeClr val="accent6">
                  <a:lumMod val="50000"/>
                </a:schemeClr>
              </a:solidFill>
              <a:latin typeface="UTM Avo" panose="02040603050506020204" pitchFamily="18"/>
            </a:endParaRPr>
          </a:p>
        </p:txBody>
      </p:sp>
      <p:cxnSp>
        <p:nvCxnSpPr>
          <p:cNvPr id="9" name="Google Shape;393;p18">
            <a:extLst>
              <a:ext uri="{FF2B5EF4-FFF2-40B4-BE49-F238E27FC236}">
                <a16:creationId xmlns:a16="http://schemas.microsoft.com/office/drawing/2014/main" id="{F5A7311E-8AD4-CDBE-D906-64EB151D7006}"/>
              </a:ext>
            </a:extLst>
          </p:cNvPr>
          <p:cNvCxnSpPr>
            <a:cxnSpLocks/>
          </p:cNvCxnSpPr>
          <p:nvPr/>
        </p:nvCxnSpPr>
        <p:spPr>
          <a:xfrm flipH="1">
            <a:off x="4277619" y="1791229"/>
            <a:ext cx="1" cy="1511644"/>
          </a:xfrm>
          <a:prstGeom prst="straightConnector1">
            <a:avLst/>
          </a:prstGeom>
          <a:noFill/>
          <a:ln w="57150" cap="rnd" cmpd="sng">
            <a:solidFill>
              <a:schemeClr val="accent6">
                <a:lumMod val="50000"/>
              </a:schemeClr>
            </a:solidFill>
            <a:prstDash val="solid"/>
            <a:round/>
            <a:headEnd type="none" w="sm" len="sm"/>
            <a:tailEnd type="none" w="sm" len="sm"/>
          </a:ln>
        </p:spPr>
      </p:cxnSp>
    </p:spTree>
    <p:extLst>
      <p:ext uri="{BB962C8B-B14F-4D97-AF65-F5344CB8AC3E}">
        <p14:creationId xmlns:p14="http://schemas.microsoft.com/office/powerpoint/2010/main" val="296646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Google Shape;405;p19">
            <a:extLst>
              <a:ext uri="{FF2B5EF4-FFF2-40B4-BE49-F238E27FC236}">
                <a16:creationId xmlns:a16="http://schemas.microsoft.com/office/drawing/2014/main" id="{FDBE6CAD-1D3B-2912-8C22-687203CAF0E4}"/>
              </a:ext>
            </a:extLst>
          </p:cNvPr>
          <p:cNvSpPr txBox="1"/>
          <p:nvPr/>
        </p:nvSpPr>
        <p:spPr>
          <a:xfrm>
            <a:off x="4114800" y="1186031"/>
            <a:ext cx="3962400"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Trả lời câu hỏi</a:t>
            </a:r>
            <a:endParaRPr sz="2400" b="1" dirty="0">
              <a:solidFill>
                <a:schemeClr val="bg1"/>
              </a:solidFill>
              <a:latin typeface="UTM Avo" panose="02040603050506020204" pitchFamily="18"/>
            </a:endParaRPr>
          </a:p>
        </p:txBody>
      </p:sp>
      <p:sp>
        <p:nvSpPr>
          <p:cNvPr id="22" name="Google Shape;406;p19">
            <a:extLst>
              <a:ext uri="{FF2B5EF4-FFF2-40B4-BE49-F238E27FC236}">
                <a16:creationId xmlns:a16="http://schemas.microsoft.com/office/drawing/2014/main" id="{5453D6FA-F955-8677-E63C-C48CFFD9652A}"/>
              </a:ext>
            </a:extLst>
          </p:cNvPr>
          <p:cNvSpPr/>
          <p:nvPr/>
        </p:nvSpPr>
        <p:spPr>
          <a:xfrm>
            <a:off x="3565240" y="1837037"/>
            <a:ext cx="8216710" cy="665988"/>
          </a:xfrm>
          <a:custGeom>
            <a:avLst/>
            <a:gdLst/>
            <a:ahLst/>
            <a:cxnLst/>
            <a:rect l="l" t="t" r="r" b="b"/>
            <a:pathLst>
              <a:path w="1331976" h="1331976" extrusionOk="0">
                <a:moveTo>
                  <a:pt x="0" y="0"/>
                </a:moveTo>
                <a:lnTo>
                  <a:pt x="1331976" y="0"/>
                </a:lnTo>
                <a:lnTo>
                  <a:pt x="1331976" y="1331976"/>
                </a:lnTo>
                <a:lnTo>
                  <a:pt x="0" y="1331976"/>
                </a:lnTo>
                <a:close/>
              </a:path>
            </a:pathLst>
          </a:custGeom>
          <a:solidFill>
            <a:schemeClr val="lt1"/>
          </a:solidFill>
          <a:ln w="9525"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100" b="1">
                <a:solidFill>
                  <a:schemeClr val="bg1"/>
                </a:solidFill>
                <a:latin typeface="UTM Avo" panose="02040603050506020204" pitchFamily="18"/>
              </a:rPr>
              <a:t>Câu 1. </a:t>
            </a:r>
            <a:r>
              <a:rPr lang="vi-VN" sz="2100">
                <a:solidFill>
                  <a:schemeClr val="bg1"/>
                </a:solidFill>
                <a:latin typeface="UTM Avo" panose="02040603050506020204" pitchFamily="18"/>
              </a:rPr>
              <a:t>Các chiến sĩ trong bài thơ làm nhiệm vụ gì?</a:t>
            </a:r>
            <a:endParaRPr sz="2100">
              <a:solidFill>
                <a:schemeClr val="bg1"/>
              </a:solidFill>
              <a:latin typeface="UTM Avo" panose="02040603050506020204" pitchFamily="18"/>
            </a:endParaRPr>
          </a:p>
        </p:txBody>
      </p:sp>
      <p:sp>
        <p:nvSpPr>
          <p:cNvPr id="23" name="Google Shape;407;p19">
            <a:extLst>
              <a:ext uri="{FF2B5EF4-FFF2-40B4-BE49-F238E27FC236}">
                <a16:creationId xmlns:a16="http://schemas.microsoft.com/office/drawing/2014/main" id="{13078A2F-5FCE-B96F-252E-5D86116C17DA}"/>
              </a:ext>
            </a:extLst>
          </p:cNvPr>
          <p:cNvSpPr/>
          <p:nvPr/>
        </p:nvSpPr>
        <p:spPr>
          <a:xfrm>
            <a:off x="3565240" y="2659455"/>
            <a:ext cx="8216710" cy="665988"/>
          </a:xfrm>
          <a:custGeom>
            <a:avLst/>
            <a:gdLst/>
            <a:ahLst/>
            <a:cxnLst/>
            <a:rect l="l" t="t" r="r" b="b"/>
            <a:pathLst>
              <a:path w="1331976" h="1331976" extrusionOk="0">
                <a:moveTo>
                  <a:pt x="0" y="0"/>
                </a:moveTo>
                <a:lnTo>
                  <a:pt x="1331976" y="0"/>
                </a:lnTo>
                <a:lnTo>
                  <a:pt x="1331976" y="1331976"/>
                </a:lnTo>
                <a:lnTo>
                  <a:pt x="0" y="1331976"/>
                </a:lnTo>
                <a:close/>
              </a:path>
            </a:pathLst>
          </a:custGeom>
          <a:solidFill>
            <a:schemeClr val="lt1"/>
          </a:solidFill>
          <a:ln w="9525"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100" b="1" dirty="0">
                <a:solidFill>
                  <a:schemeClr val="bg1"/>
                </a:solidFill>
                <a:latin typeface="UTM Avo" panose="02040603050506020204" pitchFamily="18"/>
              </a:rPr>
              <a:t>Câu 2. </a:t>
            </a:r>
            <a:r>
              <a:rPr lang="vi-VN" sz="2100" dirty="0">
                <a:solidFill>
                  <a:schemeClr val="bg1"/>
                </a:solidFill>
                <a:latin typeface="UTM Avo" panose="02040603050506020204" pitchFamily="18"/>
              </a:rPr>
              <a:t>Những chiếc xe của họ có gì khác thường? Vì sao?</a:t>
            </a:r>
            <a:endParaRPr sz="2100" dirty="0">
              <a:solidFill>
                <a:schemeClr val="bg1"/>
              </a:solidFill>
              <a:latin typeface="UTM Avo" panose="02040603050506020204" pitchFamily="18"/>
            </a:endParaRPr>
          </a:p>
        </p:txBody>
      </p:sp>
      <p:sp>
        <p:nvSpPr>
          <p:cNvPr id="24" name="Google Shape;408;p19">
            <a:extLst>
              <a:ext uri="{FF2B5EF4-FFF2-40B4-BE49-F238E27FC236}">
                <a16:creationId xmlns:a16="http://schemas.microsoft.com/office/drawing/2014/main" id="{A1B90918-B5F7-6148-5664-3FE43725D163}"/>
              </a:ext>
            </a:extLst>
          </p:cNvPr>
          <p:cNvSpPr/>
          <p:nvPr/>
        </p:nvSpPr>
        <p:spPr>
          <a:xfrm>
            <a:off x="3553144" y="3481873"/>
            <a:ext cx="8216710" cy="1133371"/>
          </a:xfrm>
          <a:custGeom>
            <a:avLst/>
            <a:gdLst/>
            <a:ahLst/>
            <a:cxnLst/>
            <a:rect l="l" t="t" r="r" b="b"/>
            <a:pathLst>
              <a:path w="1331976" h="1331976" extrusionOk="0">
                <a:moveTo>
                  <a:pt x="0" y="0"/>
                </a:moveTo>
                <a:lnTo>
                  <a:pt x="1331976" y="0"/>
                </a:lnTo>
                <a:lnTo>
                  <a:pt x="1331976" y="1331976"/>
                </a:lnTo>
                <a:lnTo>
                  <a:pt x="0" y="1331976"/>
                </a:lnTo>
                <a:close/>
              </a:path>
            </a:pathLst>
          </a:custGeom>
          <a:solidFill>
            <a:schemeClr val="lt1"/>
          </a:solidFill>
          <a:ln w="9525"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100" b="1">
                <a:solidFill>
                  <a:schemeClr val="bg1"/>
                </a:solidFill>
                <a:latin typeface="UTM Avo" panose="02040603050506020204" pitchFamily="18"/>
              </a:rPr>
              <a:t>Câu 3. </a:t>
            </a:r>
            <a:r>
              <a:rPr lang="vi-VN" sz="2100">
                <a:solidFill>
                  <a:schemeClr val="bg1"/>
                </a:solidFill>
                <a:latin typeface="UTM Avo" panose="02040603050506020204" pitchFamily="18"/>
              </a:rPr>
              <a:t>Tìm những hình ảnh, từ ngữ nói lên khó khăn, nguy hiểm mà các chiến sĩ phải trải qua.</a:t>
            </a:r>
            <a:endParaRPr sz="2100">
              <a:solidFill>
                <a:schemeClr val="bg1"/>
              </a:solidFill>
              <a:latin typeface="UTM Avo" panose="02040603050506020204" pitchFamily="18"/>
            </a:endParaRPr>
          </a:p>
        </p:txBody>
      </p:sp>
      <p:sp>
        <p:nvSpPr>
          <p:cNvPr id="25" name="Google Shape;409;p19">
            <a:extLst>
              <a:ext uri="{FF2B5EF4-FFF2-40B4-BE49-F238E27FC236}">
                <a16:creationId xmlns:a16="http://schemas.microsoft.com/office/drawing/2014/main" id="{BFB275AD-6DF9-F011-BBC2-C5FB31FFFA1B}"/>
              </a:ext>
            </a:extLst>
          </p:cNvPr>
          <p:cNvSpPr/>
          <p:nvPr/>
        </p:nvSpPr>
        <p:spPr>
          <a:xfrm>
            <a:off x="3565240" y="4771674"/>
            <a:ext cx="8216710" cy="1133372"/>
          </a:xfrm>
          <a:custGeom>
            <a:avLst/>
            <a:gdLst/>
            <a:ahLst/>
            <a:cxnLst/>
            <a:rect l="l" t="t" r="r" b="b"/>
            <a:pathLst>
              <a:path w="1331976" h="1331976" extrusionOk="0">
                <a:moveTo>
                  <a:pt x="0" y="0"/>
                </a:moveTo>
                <a:lnTo>
                  <a:pt x="1331976" y="0"/>
                </a:lnTo>
                <a:lnTo>
                  <a:pt x="1331976" y="1331976"/>
                </a:lnTo>
                <a:lnTo>
                  <a:pt x="0" y="1331976"/>
                </a:lnTo>
                <a:close/>
              </a:path>
            </a:pathLst>
          </a:custGeom>
          <a:solidFill>
            <a:schemeClr val="lt1"/>
          </a:solidFill>
          <a:ln w="9525"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100" b="1">
                <a:solidFill>
                  <a:schemeClr val="bg1"/>
                </a:solidFill>
                <a:latin typeface="UTM Avo" panose="02040603050506020204" pitchFamily="18"/>
              </a:rPr>
              <a:t>Câu 4. </a:t>
            </a:r>
            <a:r>
              <a:rPr lang="vi-VN" sz="2100">
                <a:solidFill>
                  <a:schemeClr val="bg1"/>
                </a:solidFill>
                <a:latin typeface="UTM Avo" panose="02040603050506020204" pitchFamily="18"/>
              </a:rPr>
              <a:t>Thái độ của các chiến sĩ trước khó khăn, nguy hiểm được miêu tả ở mỗi khổ thơ nói lên điều gì?</a:t>
            </a:r>
            <a:endParaRPr sz="2100">
              <a:solidFill>
                <a:schemeClr val="bg1"/>
              </a:solidFill>
              <a:latin typeface="UTM Avo" panose="02040603050506020204" pitchFamily="18"/>
            </a:endParaRPr>
          </a:p>
        </p:txBody>
      </p:sp>
      <p:sp>
        <p:nvSpPr>
          <p:cNvPr id="26" name="Google Shape;410;p19">
            <a:extLst>
              <a:ext uri="{FF2B5EF4-FFF2-40B4-BE49-F238E27FC236}">
                <a16:creationId xmlns:a16="http://schemas.microsoft.com/office/drawing/2014/main" id="{C8DF6AE8-15E7-8363-9322-2CD9B21ECE19}"/>
              </a:ext>
            </a:extLst>
          </p:cNvPr>
          <p:cNvSpPr/>
          <p:nvPr/>
        </p:nvSpPr>
        <p:spPr>
          <a:xfrm>
            <a:off x="3567659" y="6057847"/>
            <a:ext cx="8216710" cy="665988"/>
          </a:xfrm>
          <a:custGeom>
            <a:avLst/>
            <a:gdLst/>
            <a:ahLst/>
            <a:cxnLst/>
            <a:rect l="l" t="t" r="r" b="b"/>
            <a:pathLst>
              <a:path w="1331976" h="1331976" extrusionOk="0">
                <a:moveTo>
                  <a:pt x="0" y="0"/>
                </a:moveTo>
                <a:lnTo>
                  <a:pt x="1331976" y="0"/>
                </a:lnTo>
                <a:lnTo>
                  <a:pt x="1331976" y="1331976"/>
                </a:lnTo>
                <a:lnTo>
                  <a:pt x="0" y="1331976"/>
                </a:lnTo>
                <a:close/>
              </a:path>
            </a:pathLst>
          </a:custGeom>
          <a:solidFill>
            <a:schemeClr val="lt1"/>
          </a:solidFill>
          <a:ln w="9525"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100" b="1">
                <a:solidFill>
                  <a:schemeClr val="bg1"/>
                </a:solidFill>
                <a:latin typeface="UTM Avo" panose="02040603050506020204" pitchFamily="18"/>
              </a:rPr>
              <a:t>Câu 5. </a:t>
            </a:r>
            <a:r>
              <a:rPr lang="vi-VN" sz="2100">
                <a:solidFill>
                  <a:schemeClr val="bg1"/>
                </a:solidFill>
                <a:latin typeface="UTM Avo" panose="02040603050506020204" pitchFamily="18"/>
              </a:rPr>
              <a:t>Chủ đề của bài thơ là gì?</a:t>
            </a:r>
            <a:endParaRPr sz="2100">
              <a:solidFill>
                <a:schemeClr val="bg1"/>
              </a:solidFill>
              <a:latin typeface="UTM Avo" panose="02040603050506020204" pitchFamily="18"/>
            </a:endParaRPr>
          </a:p>
        </p:txBody>
      </p:sp>
      <p:sp>
        <p:nvSpPr>
          <p:cNvPr id="27" name="Google Shape;411;p19">
            <a:extLst>
              <a:ext uri="{FF2B5EF4-FFF2-40B4-BE49-F238E27FC236}">
                <a16:creationId xmlns:a16="http://schemas.microsoft.com/office/drawing/2014/main" id="{E84CA753-0C76-FE48-4C27-FD49EA1F761F}"/>
              </a:ext>
            </a:extLst>
          </p:cNvPr>
          <p:cNvSpPr/>
          <p:nvPr/>
        </p:nvSpPr>
        <p:spPr>
          <a:xfrm>
            <a:off x="209512" y="4969028"/>
            <a:ext cx="2892232" cy="738664"/>
          </a:xfrm>
          <a:prstGeom prst="rect">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100" b="1" dirty="0">
                <a:solidFill>
                  <a:schemeClr val="bg1"/>
                </a:solidFill>
                <a:latin typeface="UTM Avo" panose="02040603050506020204" pitchFamily="18"/>
              </a:rPr>
              <a:t>THẢO LUẬN NHÓM</a:t>
            </a:r>
            <a:endParaRPr sz="2100" dirty="0">
              <a:solidFill>
                <a:schemeClr val="bg1"/>
              </a:solidFill>
              <a:latin typeface="UTM Avo" panose="02040603050506020204" pitchFamily="18"/>
            </a:endParaRPr>
          </a:p>
        </p:txBody>
      </p:sp>
      <p:sp>
        <p:nvSpPr>
          <p:cNvPr id="28" name="Google Shape;412;p19">
            <a:extLst>
              <a:ext uri="{FF2B5EF4-FFF2-40B4-BE49-F238E27FC236}">
                <a16:creationId xmlns:a16="http://schemas.microsoft.com/office/drawing/2014/main" id="{BE84C00E-7552-BB0F-BE59-D5D8B8188FBB}"/>
              </a:ext>
            </a:extLst>
          </p:cNvPr>
          <p:cNvSpPr>
            <a:spLocks noChangeAspect="1"/>
          </p:cNvSpPr>
          <p:nvPr/>
        </p:nvSpPr>
        <p:spPr>
          <a:xfrm>
            <a:off x="415656" y="1963264"/>
            <a:ext cx="2479944" cy="2931472"/>
          </a:xfrm>
          <a:custGeom>
            <a:avLst/>
            <a:gdLst/>
            <a:ahLst/>
            <a:cxnLst/>
            <a:rect l="l" t="t" r="r" b="b"/>
            <a:pathLst>
              <a:path w="1141041" h="1282069" extrusionOk="0">
                <a:moveTo>
                  <a:pt x="0" y="0"/>
                </a:moveTo>
                <a:lnTo>
                  <a:pt x="1141041" y="0"/>
                </a:lnTo>
                <a:lnTo>
                  <a:pt x="1141041" y="1282069"/>
                </a:lnTo>
                <a:lnTo>
                  <a:pt x="0" y="1282069"/>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389969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2A46B53C-EF6D-5BB7-D634-BF4CBAC1EFBF}"/>
              </a:ext>
            </a:extLst>
          </p:cNvPr>
          <p:cNvPicPr>
            <a:picLocks noChangeAspect="1"/>
          </p:cNvPicPr>
          <p:nvPr/>
        </p:nvPicPr>
        <p:blipFill>
          <a:blip r:embed="rId4"/>
          <a:stretch>
            <a:fillRect/>
          </a:stretch>
        </p:blipFill>
        <p:spPr>
          <a:xfrm>
            <a:off x="9286716" y="691352"/>
            <a:ext cx="2905284" cy="1607348"/>
          </a:xfrm>
          <a:prstGeom prst="rect">
            <a:avLst/>
          </a:prstGeom>
        </p:spPr>
      </p:pic>
    </p:spTree>
    <p:extLst>
      <p:ext uri="{BB962C8B-B14F-4D97-AF65-F5344CB8AC3E}">
        <p14:creationId xmlns:p14="http://schemas.microsoft.com/office/powerpoint/2010/main" val="74771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24;p20">
            <a:extLst>
              <a:ext uri="{FF2B5EF4-FFF2-40B4-BE49-F238E27FC236}">
                <a16:creationId xmlns:a16="http://schemas.microsoft.com/office/drawing/2014/main" id="{0376B283-4BD7-C69A-9A86-7A36D03F2072}"/>
              </a:ext>
            </a:extLst>
          </p:cNvPr>
          <p:cNvSpPr/>
          <p:nvPr/>
        </p:nvSpPr>
        <p:spPr>
          <a:xfrm>
            <a:off x="1443545" y="1739752"/>
            <a:ext cx="9304910" cy="684000"/>
          </a:xfrm>
          <a:custGeom>
            <a:avLst/>
            <a:gdLst/>
            <a:ahLst/>
            <a:cxnLst/>
            <a:rect l="l" t="t" r="r" b="b"/>
            <a:pathLst>
              <a:path w="1331976" h="1331976" extrusionOk="0">
                <a:moveTo>
                  <a:pt x="0" y="0"/>
                </a:moveTo>
                <a:lnTo>
                  <a:pt x="1331976" y="0"/>
                </a:lnTo>
                <a:lnTo>
                  <a:pt x="1331976" y="1331976"/>
                </a:lnTo>
                <a:lnTo>
                  <a:pt x="0" y="1331976"/>
                </a:lnTo>
                <a:close/>
              </a:path>
            </a:pathLst>
          </a:custGeom>
          <a:solidFill>
            <a:schemeClr val="lt1"/>
          </a:solidFill>
          <a:ln w="9525"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ctr">
              <a:lnSpc>
                <a:spcPct val="150000"/>
              </a:lnSpc>
            </a:pPr>
            <a:r>
              <a:rPr lang="vi-VN" sz="2300" b="1" dirty="0">
                <a:solidFill>
                  <a:schemeClr val="bg1"/>
                </a:solidFill>
                <a:latin typeface="UTM Avo" panose="02040603050506020204" pitchFamily="18"/>
              </a:rPr>
              <a:t>Câu 1. </a:t>
            </a:r>
            <a:r>
              <a:rPr lang="vi-VN" sz="2300" dirty="0">
                <a:solidFill>
                  <a:schemeClr val="bg1"/>
                </a:solidFill>
                <a:latin typeface="UTM Avo" panose="02040603050506020204" pitchFamily="18"/>
              </a:rPr>
              <a:t>Các chiến sĩ trong bài thơ làm nhiệm vụ gì?</a:t>
            </a:r>
            <a:endParaRPr sz="2300" dirty="0">
              <a:solidFill>
                <a:schemeClr val="bg1"/>
              </a:solidFill>
              <a:latin typeface="UTM Avo" panose="02040603050506020204" pitchFamily="18"/>
            </a:endParaRPr>
          </a:p>
        </p:txBody>
      </p:sp>
      <p:sp>
        <p:nvSpPr>
          <p:cNvPr id="6" name="Google Shape;425;p20">
            <a:extLst>
              <a:ext uri="{FF2B5EF4-FFF2-40B4-BE49-F238E27FC236}">
                <a16:creationId xmlns:a16="http://schemas.microsoft.com/office/drawing/2014/main" id="{E3E8F5DD-89CD-EA91-FBB2-E811C3709FFC}"/>
              </a:ext>
            </a:extLst>
          </p:cNvPr>
          <p:cNvSpPr txBox="1"/>
          <p:nvPr/>
        </p:nvSpPr>
        <p:spPr>
          <a:xfrm>
            <a:off x="831741" y="5034338"/>
            <a:ext cx="10756900" cy="1654273"/>
          </a:xfrm>
          <a:prstGeom prst="rect">
            <a:avLst/>
          </a:prstGeom>
          <a:noFill/>
          <a:ln>
            <a:noFill/>
          </a:ln>
        </p:spPr>
        <p:txBody>
          <a:bodyPr spcFirstLastPara="1" wrap="square" lIns="60950" tIns="30467" rIns="60950" bIns="30467" anchor="t" anchorCtr="0">
            <a:spAutoFit/>
          </a:bodyPr>
          <a:lstStyle/>
          <a:p>
            <a:pPr marL="381019" indent="-381019" algn="just">
              <a:lnSpc>
                <a:spcPct val="150000"/>
              </a:lnSpc>
              <a:buSzPts val="3600"/>
              <a:buFont typeface="Arial"/>
              <a:buChar char="•"/>
            </a:pPr>
            <a:r>
              <a:rPr lang="vi-VN" sz="2300" dirty="0">
                <a:solidFill>
                  <a:schemeClr val="bg1"/>
                </a:solidFill>
                <a:latin typeface="UTM Avo" panose="02040603050506020204" pitchFamily="18"/>
              </a:rPr>
              <a:t>Trong cuộc kháng chiến chống Mỹ cứu nước, các chiến sĩ lái xe đã vượt qua khó khăn, gian khổ và bom đạn ác liệt trên đường Trường Sơn để đưa hàng hoá, vũ khí vào chiến trường.  </a:t>
            </a:r>
            <a:endParaRPr sz="2300" dirty="0">
              <a:solidFill>
                <a:schemeClr val="bg1"/>
              </a:solidFill>
              <a:latin typeface="UTM Avo" panose="02040603050506020204" pitchFamily="18"/>
            </a:endParaRPr>
          </a:p>
        </p:txBody>
      </p:sp>
      <p:sp>
        <p:nvSpPr>
          <p:cNvPr id="7" name="Google Shape;426;p20">
            <a:extLst>
              <a:ext uri="{FF2B5EF4-FFF2-40B4-BE49-F238E27FC236}">
                <a16:creationId xmlns:a16="http://schemas.microsoft.com/office/drawing/2014/main" id="{D377C422-A5FE-BA54-E8A9-7E26F39A45E8}"/>
              </a:ext>
            </a:extLst>
          </p:cNvPr>
          <p:cNvSpPr txBox="1"/>
          <p:nvPr/>
        </p:nvSpPr>
        <p:spPr>
          <a:xfrm>
            <a:off x="889000" y="2398352"/>
            <a:ext cx="11200607" cy="615527"/>
          </a:xfrm>
          <a:prstGeom prst="rect">
            <a:avLst/>
          </a:prstGeom>
          <a:noFill/>
          <a:ln>
            <a:noFill/>
          </a:ln>
        </p:spPr>
        <p:txBody>
          <a:bodyPr spcFirstLastPara="1" wrap="square" lIns="60950" tIns="30467" rIns="60950" bIns="30467" anchor="t" anchorCtr="0">
            <a:spAutoFit/>
          </a:bodyPr>
          <a:lstStyle/>
          <a:p>
            <a:pPr marL="381019" indent="-381019" algn="just">
              <a:lnSpc>
                <a:spcPct val="150000"/>
              </a:lnSpc>
              <a:buSzPts val="3600"/>
              <a:buFont typeface="Arial"/>
              <a:buChar char="•"/>
            </a:pPr>
            <a:r>
              <a:rPr lang="vi-VN" sz="2300" dirty="0">
                <a:solidFill>
                  <a:schemeClr val="bg1"/>
                </a:solidFill>
                <a:latin typeface="UTM Avo" panose="02040603050506020204" pitchFamily="18"/>
              </a:rPr>
              <a:t>Các chiến sĩ làm nhiệm vụ lái xe đưa hàng hoá, vũ khí vào chiến trường.</a:t>
            </a:r>
            <a:endParaRPr sz="2300" dirty="0">
              <a:solidFill>
                <a:schemeClr val="bg1"/>
              </a:solidFill>
              <a:latin typeface="UTM Avo" panose="02040603050506020204" pitchFamily="18"/>
            </a:endParaRPr>
          </a:p>
        </p:txBody>
      </p:sp>
      <p:pic>
        <p:nvPicPr>
          <p:cNvPr id="8" name="Google Shape;427;p20" descr="Tiểu đội xe không kính của tôi">
            <a:extLst>
              <a:ext uri="{FF2B5EF4-FFF2-40B4-BE49-F238E27FC236}">
                <a16:creationId xmlns:a16="http://schemas.microsoft.com/office/drawing/2014/main" id="{B0940FC3-C1F1-6B90-BCCF-60C57697A5D2}"/>
              </a:ext>
            </a:extLst>
          </p:cNvPr>
          <p:cNvPicPr preferRelativeResize="0"/>
          <p:nvPr/>
        </p:nvPicPr>
        <p:blipFill rotWithShape="1">
          <a:blip r:embed="rId3">
            <a:alphaModFix/>
          </a:blip>
          <a:srcRect/>
          <a:stretch/>
        </p:blipFill>
        <p:spPr>
          <a:xfrm>
            <a:off x="889000" y="3064678"/>
            <a:ext cx="2803807" cy="1918861"/>
          </a:xfrm>
          <a:prstGeom prst="rect">
            <a:avLst/>
          </a:prstGeom>
          <a:noFill/>
          <a:ln>
            <a:noFill/>
          </a:ln>
        </p:spPr>
      </p:pic>
      <p:pic>
        <p:nvPicPr>
          <p:cNvPr id="9" name="Google Shape;428;p20" descr="Phân tích Bài thơ tiểu đội xe không kính ngắn gọn (Sơ đồ tư duy + 26 mẫu) -  Văn 9">
            <a:extLst>
              <a:ext uri="{FF2B5EF4-FFF2-40B4-BE49-F238E27FC236}">
                <a16:creationId xmlns:a16="http://schemas.microsoft.com/office/drawing/2014/main" id="{F975490E-36DC-6072-C790-493F6EA0750A}"/>
              </a:ext>
            </a:extLst>
          </p:cNvPr>
          <p:cNvPicPr preferRelativeResize="0"/>
          <p:nvPr/>
        </p:nvPicPr>
        <p:blipFill rotWithShape="1">
          <a:blip r:embed="rId4">
            <a:alphaModFix/>
          </a:blip>
          <a:srcRect/>
          <a:stretch/>
        </p:blipFill>
        <p:spPr>
          <a:xfrm>
            <a:off x="3889050" y="3039279"/>
            <a:ext cx="3708400" cy="1944261"/>
          </a:xfrm>
          <a:prstGeom prst="rect">
            <a:avLst/>
          </a:prstGeom>
          <a:noFill/>
          <a:ln>
            <a:noFill/>
          </a:ln>
        </p:spPr>
      </p:pic>
      <p:pic>
        <p:nvPicPr>
          <p:cNvPr id="10" name="Google Shape;429;p20" descr="Cảm nhận khổ 3, 4 Bài thơ về tiểu đội xe không kính (9 mẫu + Sơ đồ tư duy)  - Văn 9">
            <a:extLst>
              <a:ext uri="{FF2B5EF4-FFF2-40B4-BE49-F238E27FC236}">
                <a16:creationId xmlns:a16="http://schemas.microsoft.com/office/drawing/2014/main" id="{E58FB5B7-39A6-7A59-CBBA-8460C25FEBD2}"/>
              </a:ext>
            </a:extLst>
          </p:cNvPr>
          <p:cNvPicPr preferRelativeResize="0"/>
          <p:nvPr/>
        </p:nvPicPr>
        <p:blipFill rotWithShape="1">
          <a:blip r:embed="rId5">
            <a:alphaModFix/>
          </a:blip>
          <a:srcRect/>
          <a:stretch/>
        </p:blipFill>
        <p:spPr>
          <a:xfrm>
            <a:off x="7844193" y="3023555"/>
            <a:ext cx="3744448" cy="1959985"/>
          </a:xfrm>
          <a:prstGeom prst="rect">
            <a:avLst/>
          </a:prstGeom>
          <a:noFill/>
          <a:ln>
            <a:noFill/>
          </a:ln>
        </p:spPr>
      </p:pic>
    </p:spTree>
    <p:extLst>
      <p:ext uri="{BB962C8B-B14F-4D97-AF65-F5344CB8AC3E}">
        <p14:creationId xmlns:p14="http://schemas.microsoft.com/office/powerpoint/2010/main" val="14936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441;p21">
            <a:extLst>
              <a:ext uri="{FF2B5EF4-FFF2-40B4-BE49-F238E27FC236}">
                <a16:creationId xmlns:a16="http://schemas.microsoft.com/office/drawing/2014/main" id="{4960C8C2-68EC-968F-77D0-B8F7161674C9}"/>
              </a:ext>
            </a:extLst>
          </p:cNvPr>
          <p:cNvSpPr txBox="1"/>
          <p:nvPr/>
        </p:nvSpPr>
        <p:spPr>
          <a:xfrm>
            <a:off x="889794" y="2664880"/>
            <a:ext cx="10819606" cy="415472"/>
          </a:xfrm>
          <a:prstGeom prst="rect">
            <a:avLst/>
          </a:prstGeom>
          <a:noFill/>
          <a:ln>
            <a:noFill/>
          </a:ln>
        </p:spPr>
        <p:txBody>
          <a:bodyPr spcFirstLastPara="1" wrap="square" lIns="60950" tIns="30467" rIns="60950" bIns="30467" anchor="t" anchorCtr="0">
            <a:spAutoFit/>
          </a:bodyPr>
          <a:lstStyle/>
          <a:p>
            <a:pPr marL="381019" indent="-381019" algn="just">
              <a:buSzPts val="3600"/>
              <a:buFont typeface="Arial"/>
              <a:buChar char="•"/>
            </a:pPr>
            <a:r>
              <a:rPr lang="vi-VN" sz="2300" dirty="0">
                <a:solidFill>
                  <a:schemeClr val="bg1"/>
                </a:solidFill>
                <a:latin typeface="UTM Avo" panose="02040603050506020204" pitchFamily="18"/>
              </a:rPr>
              <a:t>Những chiếc xe của họ đều không có kính. Vì bom đạn đã làm vỡ kính.</a:t>
            </a:r>
            <a:endParaRPr sz="2300" dirty="0">
              <a:solidFill>
                <a:schemeClr val="bg1"/>
              </a:solidFill>
              <a:latin typeface="UTM Avo" panose="02040603050506020204" pitchFamily="18"/>
            </a:endParaRPr>
          </a:p>
        </p:txBody>
      </p:sp>
      <p:sp>
        <p:nvSpPr>
          <p:cNvPr id="6" name="Google Shape;442;p21">
            <a:extLst>
              <a:ext uri="{FF2B5EF4-FFF2-40B4-BE49-F238E27FC236}">
                <a16:creationId xmlns:a16="http://schemas.microsoft.com/office/drawing/2014/main" id="{D965F08C-4AE7-01A1-D35B-DFA17E847307}"/>
              </a:ext>
            </a:extLst>
          </p:cNvPr>
          <p:cNvSpPr/>
          <p:nvPr/>
        </p:nvSpPr>
        <p:spPr>
          <a:xfrm>
            <a:off x="889794" y="1705780"/>
            <a:ext cx="10414000" cy="741720"/>
          </a:xfrm>
          <a:custGeom>
            <a:avLst/>
            <a:gdLst/>
            <a:ahLst/>
            <a:cxnLst/>
            <a:rect l="l" t="t" r="r" b="b"/>
            <a:pathLst>
              <a:path w="1331976" h="1331976" extrusionOk="0">
                <a:moveTo>
                  <a:pt x="0" y="0"/>
                </a:moveTo>
                <a:lnTo>
                  <a:pt x="1331976" y="0"/>
                </a:lnTo>
                <a:lnTo>
                  <a:pt x="1331976" y="1331976"/>
                </a:lnTo>
                <a:lnTo>
                  <a:pt x="0" y="1331976"/>
                </a:lnTo>
                <a:close/>
              </a:path>
            </a:pathLst>
          </a:custGeom>
          <a:solidFill>
            <a:schemeClr val="lt1"/>
          </a:solidFill>
          <a:ln w="9525"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ctr">
              <a:lnSpc>
                <a:spcPct val="150000"/>
              </a:lnSpc>
            </a:pPr>
            <a:r>
              <a:rPr lang="vi-VN" sz="2300" b="1">
                <a:solidFill>
                  <a:schemeClr val="bg1"/>
                </a:solidFill>
                <a:latin typeface="UTM Avo" panose="02040603050506020204" pitchFamily="18"/>
              </a:rPr>
              <a:t>Câu 2. </a:t>
            </a:r>
            <a:r>
              <a:rPr lang="vi-VN" sz="2300">
                <a:solidFill>
                  <a:schemeClr val="bg1"/>
                </a:solidFill>
                <a:latin typeface="UTM Avo" panose="02040603050506020204" pitchFamily="18"/>
              </a:rPr>
              <a:t>Những chiếc xe của họ có gì khác thường? Vì sao?</a:t>
            </a:r>
            <a:endParaRPr sz="2300">
              <a:solidFill>
                <a:schemeClr val="bg1"/>
              </a:solidFill>
              <a:latin typeface="UTM Avo" panose="02040603050506020204" pitchFamily="18"/>
            </a:endParaRPr>
          </a:p>
        </p:txBody>
      </p:sp>
      <p:pic>
        <p:nvPicPr>
          <p:cNvPr id="7" name="Google Shape;443;p21">
            <a:extLst>
              <a:ext uri="{FF2B5EF4-FFF2-40B4-BE49-F238E27FC236}">
                <a16:creationId xmlns:a16="http://schemas.microsoft.com/office/drawing/2014/main" id="{E45DC019-DBAA-37C3-943B-82DB42EDDE6F}"/>
              </a:ext>
            </a:extLst>
          </p:cNvPr>
          <p:cNvPicPr preferRelativeResize="0">
            <a:picLocks noChangeAspect="1"/>
          </p:cNvPicPr>
          <p:nvPr/>
        </p:nvPicPr>
        <p:blipFill rotWithShape="1">
          <a:blip r:embed="rId3">
            <a:alphaModFix/>
          </a:blip>
          <a:srcRect/>
          <a:stretch/>
        </p:blipFill>
        <p:spPr>
          <a:xfrm>
            <a:off x="1416742" y="3297733"/>
            <a:ext cx="4574028" cy="3045592"/>
          </a:xfrm>
          <a:prstGeom prst="rect">
            <a:avLst/>
          </a:prstGeom>
          <a:noFill/>
          <a:ln>
            <a:noFill/>
          </a:ln>
        </p:spPr>
      </p:pic>
      <p:pic>
        <p:nvPicPr>
          <p:cNvPr id="8" name="Google Shape;444;p21" descr="Top 9 bài cảm nhận về Tiểu đội xe không kính hay nhất - HoaTieu.vn">
            <a:extLst>
              <a:ext uri="{FF2B5EF4-FFF2-40B4-BE49-F238E27FC236}">
                <a16:creationId xmlns:a16="http://schemas.microsoft.com/office/drawing/2014/main" id="{578F537A-58C4-F7C8-9BAF-DABB82C3D1BB}"/>
              </a:ext>
            </a:extLst>
          </p:cNvPr>
          <p:cNvPicPr preferRelativeResize="0">
            <a:picLocks noChangeAspect="1"/>
          </p:cNvPicPr>
          <p:nvPr/>
        </p:nvPicPr>
        <p:blipFill rotWithShape="1">
          <a:blip r:embed="rId4">
            <a:alphaModFix/>
          </a:blip>
          <a:srcRect/>
          <a:stretch/>
        </p:blipFill>
        <p:spPr>
          <a:xfrm>
            <a:off x="6664089" y="3297733"/>
            <a:ext cx="4111169" cy="3045592"/>
          </a:xfrm>
          <a:prstGeom prst="rect">
            <a:avLst/>
          </a:prstGeom>
          <a:noFill/>
          <a:ln>
            <a:noFill/>
          </a:ln>
        </p:spPr>
      </p:pic>
    </p:spTree>
    <p:extLst>
      <p:ext uri="{BB962C8B-B14F-4D97-AF65-F5344CB8AC3E}">
        <p14:creationId xmlns:p14="http://schemas.microsoft.com/office/powerpoint/2010/main" val="104431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453;p22">
            <a:extLst>
              <a:ext uri="{FF2B5EF4-FFF2-40B4-BE49-F238E27FC236}">
                <a16:creationId xmlns:a16="http://schemas.microsoft.com/office/drawing/2014/main" id="{CB510A7E-533B-29C8-DE2D-5BF57AB73651}"/>
              </a:ext>
            </a:extLst>
          </p:cNvPr>
          <p:cNvSpPr/>
          <p:nvPr/>
        </p:nvSpPr>
        <p:spPr>
          <a:xfrm rot="10800000">
            <a:off x="766" y="6262698"/>
            <a:ext cx="9483720" cy="719779"/>
          </a:xfrm>
          <a:custGeom>
            <a:avLst/>
            <a:gdLst/>
            <a:ahLst/>
            <a:cxnLst/>
            <a:rect l="l" t="t" r="r" b="b"/>
            <a:pathLst>
              <a:path w="20008088" h="1518539" extrusionOk="0">
                <a:moveTo>
                  <a:pt x="20008088" y="0"/>
                </a:moveTo>
                <a:lnTo>
                  <a:pt x="20008088" y="960755"/>
                </a:lnTo>
                <a:lnTo>
                  <a:pt x="19647280" y="1274064"/>
                </a:lnTo>
                <a:lnTo>
                  <a:pt x="18806541" y="1274064"/>
                </a:lnTo>
                <a:lnTo>
                  <a:pt x="18499835" y="1023366"/>
                </a:lnTo>
                <a:lnTo>
                  <a:pt x="17567148" y="1116457"/>
                </a:lnTo>
                <a:lnTo>
                  <a:pt x="14561566" y="845566"/>
                </a:lnTo>
                <a:lnTo>
                  <a:pt x="12891389" y="1058926"/>
                </a:lnTo>
                <a:lnTo>
                  <a:pt x="13205332" y="1457325"/>
                </a:lnTo>
                <a:lnTo>
                  <a:pt x="12316459" y="1518539"/>
                </a:lnTo>
                <a:lnTo>
                  <a:pt x="11764644" y="1318260"/>
                </a:lnTo>
                <a:lnTo>
                  <a:pt x="10735691" y="1181227"/>
                </a:lnTo>
                <a:lnTo>
                  <a:pt x="9596501" y="1242187"/>
                </a:lnTo>
                <a:lnTo>
                  <a:pt x="9123933" y="1064133"/>
                </a:lnTo>
                <a:lnTo>
                  <a:pt x="6602603" y="845693"/>
                </a:lnTo>
                <a:lnTo>
                  <a:pt x="3082036" y="960755"/>
                </a:lnTo>
                <a:lnTo>
                  <a:pt x="681482" y="818007"/>
                </a:lnTo>
                <a:lnTo>
                  <a:pt x="0" y="541401"/>
                </a:lnTo>
                <a:lnTo>
                  <a:pt x="0" y="0"/>
                </a:lnTo>
                <a:close/>
              </a:path>
            </a:pathLst>
          </a:custGeom>
          <a:solidFill>
            <a:srgbClr val="656D4A"/>
          </a:solidFill>
          <a:ln>
            <a:noFill/>
          </a:ln>
        </p:spPr>
        <p:txBody>
          <a:bodyPr/>
          <a:lstStyle/>
          <a:p>
            <a:endParaRPr lang="en-US"/>
          </a:p>
        </p:txBody>
      </p:sp>
      <p:sp>
        <p:nvSpPr>
          <p:cNvPr id="3" name="Google Shape;454;p22">
            <a:extLst>
              <a:ext uri="{FF2B5EF4-FFF2-40B4-BE49-F238E27FC236}">
                <a16:creationId xmlns:a16="http://schemas.microsoft.com/office/drawing/2014/main" id="{E1745FF4-59A3-C062-AEC1-346A84191111}"/>
              </a:ext>
            </a:extLst>
          </p:cNvPr>
          <p:cNvSpPr/>
          <p:nvPr/>
        </p:nvSpPr>
        <p:spPr>
          <a:xfrm>
            <a:off x="1035" y="5831782"/>
            <a:ext cx="3993307" cy="1036658"/>
          </a:xfrm>
          <a:custGeom>
            <a:avLst/>
            <a:gdLst/>
            <a:ahLst/>
            <a:cxnLst/>
            <a:rect l="l" t="t" r="r" b="b"/>
            <a:pathLst>
              <a:path w="8424799" h="2187067" extrusionOk="0">
                <a:moveTo>
                  <a:pt x="846074" y="0"/>
                </a:moveTo>
                <a:lnTo>
                  <a:pt x="0" y="68961"/>
                </a:lnTo>
                <a:lnTo>
                  <a:pt x="0" y="2177923"/>
                </a:lnTo>
                <a:lnTo>
                  <a:pt x="7598918" y="2177923"/>
                </a:lnTo>
                <a:lnTo>
                  <a:pt x="8424799" y="2187067"/>
                </a:lnTo>
                <a:cubicBezTo>
                  <a:pt x="8414385" y="2184273"/>
                  <a:pt x="8407654" y="2180971"/>
                  <a:pt x="8397748" y="2177923"/>
                </a:cubicBezTo>
                <a:cubicBezTo>
                  <a:pt x="8154543" y="2087880"/>
                  <a:pt x="7951343" y="2022094"/>
                  <a:pt x="7866126" y="2022094"/>
                </a:cubicBezTo>
                <a:cubicBezTo>
                  <a:pt x="7575550" y="2022094"/>
                  <a:pt x="6018530" y="1499870"/>
                  <a:pt x="6018530" y="1499870"/>
                </a:cubicBezTo>
                <a:lnTo>
                  <a:pt x="3440557" y="1060069"/>
                </a:lnTo>
                <a:lnTo>
                  <a:pt x="846074" y="0"/>
                </a:lnTo>
                <a:close/>
              </a:path>
            </a:pathLst>
          </a:custGeom>
          <a:solidFill>
            <a:srgbClr val="333D29"/>
          </a:solidFill>
          <a:ln>
            <a:noFill/>
          </a:ln>
        </p:spPr>
        <p:txBody>
          <a:bodyPr spcFirstLastPara="1" wrap="square" lIns="60950" tIns="60950" rIns="60950" bIns="60950" anchor="ctr" anchorCtr="0">
            <a:noAutofit/>
          </a:bodyPr>
          <a:lstStyle/>
          <a:p>
            <a:endParaRPr sz="2300">
              <a:solidFill>
                <a:schemeClr val="bg1"/>
              </a:solidFill>
              <a:latin typeface="UTM Avo" panose="02040603050506020204" pitchFamily="18"/>
            </a:endParaRPr>
          </a:p>
        </p:txBody>
      </p:sp>
      <p:sp>
        <p:nvSpPr>
          <p:cNvPr id="4" name="Google Shape;455;p22">
            <a:extLst>
              <a:ext uri="{FF2B5EF4-FFF2-40B4-BE49-F238E27FC236}">
                <a16:creationId xmlns:a16="http://schemas.microsoft.com/office/drawing/2014/main" id="{2A4A1892-6951-B313-5F41-47DFD9D8E237}"/>
              </a:ext>
            </a:extLst>
          </p:cNvPr>
          <p:cNvSpPr/>
          <p:nvPr/>
        </p:nvSpPr>
        <p:spPr>
          <a:xfrm>
            <a:off x="7577780" y="6012909"/>
            <a:ext cx="4629528" cy="855531"/>
          </a:xfrm>
          <a:custGeom>
            <a:avLst/>
            <a:gdLst/>
            <a:ahLst/>
            <a:cxnLst/>
            <a:rect l="l" t="t" r="r" b="b"/>
            <a:pathLst>
              <a:path w="7325290" h="1353704" extrusionOk="0">
                <a:moveTo>
                  <a:pt x="0" y="0"/>
                </a:moveTo>
                <a:lnTo>
                  <a:pt x="7325290" y="0"/>
                </a:lnTo>
                <a:lnTo>
                  <a:pt x="7325290" y="1353704"/>
                </a:lnTo>
                <a:lnTo>
                  <a:pt x="0" y="1353704"/>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456;p22">
            <a:extLst>
              <a:ext uri="{FF2B5EF4-FFF2-40B4-BE49-F238E27FC236}">
                <a16:creationId xmlns:a16="http://schemas.microsoft.com/office/drawing/2014/main" id="{01CD82C9-AE12-3672-9DD5-BFB2EE1362D1}"/>
              </a:ext>
            </a:extLst>
          </p:cNvPr>
          <p:cNvSpPr txBox="1"/>
          <p:nvPr/>
        </p:nvSpPr>
        <p:spPr>
          <a:xfrm>
            <a:off x="6205467" y="3516138"/>
            <a:ext cx="5345900" cy="1654273"/>
          </a:xfrm>
          <a:prstGeom prst="rect">
            <a:avLst/>
          </a:prstGeom>
          <a:noFill/>
          <a:ln>
            <a:noFill/>
          </a:ln>
        </p:spPr>
        <p:txBody>
          <a:bodyPr spcFirstLastPara="1" wrap="square" lIns="60950" tIns="30467" rIns="60950" bIns="30467" anchor="t" anchorCtr="0">
            <a:spAutoFit/>
          </a:bodyPr>
          <a:lstStyle/>
          <a:p>
            <a:pPr marL="381019" indent="-381019" algn="just">
              <a:lnSpc>
                <a:spcPct val="150000"/>
              </a:lnSpc>
              <a:buSzPct val="120000"/>
              <a:buFont typeface="Arial"/>
              <a:buChar char="•"/>
            </a:pPr>
            <a:r>
              <a:rPr lang="vi-VN" sz="2300" dirty="0">
                <a:solidFill>
                  <a:schemeClr val="bg1"/>
                </a:solidFill>
                <a:latin typeface="UTM Avo" panose="02040603050506020204" pitchFamily="18"/>
              </a:rPr>
              <a:t>Những hình ảnh đó là: </a:t>
            </a:r>
            <a:r>
              <a:rPr lang="vi-VN" sz="2300" i="1" dirty="0">
                <a:solidFill>
                  <a:schemeClr val="bg1"/>
                </a:solidFill>
                <a:latin typeface="UTM Avo" panose="02040603050506020204" pitchFamily="18"/>
              </a:rPr>
              <a:t>xe không có kính, bom giật, bom rung, mưa tuôn, mưa xối như </a:t>
            </a:r>
            <a:r>
              <a:rPr lang="vi-VN" sz="2300" i="1">
                <a:solidFill>
                  <a:schemeClr val="bg1"/>
                </a:solidFill>
                <a:latin typeface="UTM Avo" panose="02040603050506020204" pitchFamily="18"/>
              </a:rPr>
              <a:t>ngoài trờ</a:t>
            </a:r>
            <a:r>
              <a:rPr lang="en-US" sz="2300" i="1">
                <a:solidFill>
                  <a:schemeClr val="bg1"/>
                </a:solidFill>
                <a:latin typeface="UTM Avo" panose="02040603050506020204" pitchFamily="18"/>
              </a:rPr>
              <a:t>i</a:t>
            </a:r>
            <a:r>
              <a:rPr lang="vi-VN" sz="2300" i="1">
                <a:solidFill>
                  <a:schemeClr val="bg1"/>
                </a:solidFill>
                <a:latin typeface="UTM Avo" panose="02040603050506020204" pitchFamily="18"/>
              </a:rPr>
              <a:t>.</a:t>
            </a:r>
            <a:endParaRPr sz="2300" i="1" dirty="0">
              <a:solidFill>
                <a:schemeClr val="bg1"/>
              </a:solidFill>
              <a:latin typeface="UTM Avo" panose="02040603050506020204" pitchFamily="18"/>
            </a:endParaRPr>
          </a:p>
        </p:txBody>
      </p:sp>
      <p:sp>
        <p:nvSpPr>
          <p:cNvPr id="6" name="Google Shape;457;p22">
            <a:extLst>
              <a:ext uri="{FF2B5EF4-FFF2-40B4-BE49-F238E27FC236}">
                <a16:creationId xmlns:a16="http://schemas.microsoft.com/office/drawing/2014/main" id="{F98CDA3A-9CF9-AC33-4C80-73B37C9F7733}"/>
              </a:ext>
            </a:extLst>
          </p:cNvPr>
          <p:cNvSpPr/>
          <p:nvPr/>
        </p:nvSpPr>
        <p:spPr>
          <a:xfrm>
            <a:off x="461244" y="1687589"/>
            <a:ext cx="11267923" cy="1121147"/>
          </a:xfrm>
          <a:custGeom>
            <a:avLst/>
            <a:gdLst/>
            <a:ahLst/>
            <a:cxnLst/>
            <a:rect l="l" t="t" r="r" b="b"/>
            <a:pathLst>
              <a:path w="1331976" h="1331976" extrusionOk="0">
                <a:moveTo>
                  <a:pt x="0" y="0"/>
                </a:moveTo>
                <a:lnTo>
                  <a:pt x="1331976" y="0"/>
                </a:lnTo>
                <a:lnTo>
                  <a:pt x="1331976" y="1331976"/>
                </a:lnTo>
                <a:lnTo>
                  <a:pt x="0" y="1331976"/>
                </a:lnTo>
                <a:close/>
              </a:path>
            </a:pathLst>
          </a:custGeom>
          <a:solidFill>
            <a:schemeClr val="lt1"/>
          </a:solidFill>
          <a:ln w="9525"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300" b="1" dirty="0">
                <a:solidFill>
                  <a:schemeClr val="bg1"/>
                </a:solidFill>
                <a:latin typeface="UTM Avo" panose="02040603050506020204" pitchFamily="18"/>
              </a:rPr>
              <a:t>Câu 3. </a:t>
            </a:r>
            <a:r>
              <a:rPr lang="vi-VN" sz="2300" dirty="0">
                <a:solidFill>
                  <a:schemeClr val="bg1"/>
                </a:solidFill>
                <a:latin typeface="UTM Avo" panose="02040603050506020204" pitchFamily="18"/>
              </a:rPr>
              <a:t>Tìm những hình ảnh, từ ngữ nói lên khó khăn, nguy hiểm mà các chiến sĩ phải trải qua.</a:t>
            </a:r>
            <a:endParaRPr sz="2300" dirty="0">
              <a:solidFill>
                <a:schemeClr val="bg1"/>
              </a:solidFill>
              <a:latin typeface="UTM Avo" panose="02040603050506020204" pitchFamily="18"/>
            </a:endParaRPr>
          </a:p>
        </p:txBody>
      </p:sp>
      <p:pic>
        <p:nvPicPr>
          <p:cNvPr id="7" name="Google Shape;458;p22">
            <a:extLst>
              <a:ext uri="{FF2B5EF4-FFF2-40B4-BE49-F238E27FC236}">
                <a16:creationId xmlns:a16="http://schemas.microsoft.com/office/drawing/2014/main" id="{C7DBD6F2-CE4D-8AAA-9305-7E4009D6164B}"/>
              </a:ext>
            </a:extLst>
          </p:cNvPr>
          <p:cNvPicPr preferRelativeResize="0">
            <a:picLocks noChangeAspect="1"/>
          </p:cNvPicPr>
          <p:nvPr/>
        </p:nvPicPr>
        <p:blipFill rotWithShape="1">
          <a:blip r:embed="rId4">
            <a:alphaModFix/>
          </a:blip>
          <a:srcRect/>
          <a:stretch/>
        </p:blipFill>
        <p:spPr>
          <a:xfrm>
            <a:off x="823267" y="2989760"/>
            <a:ext cx="5163267" cy="2707028"/>
          </a:xfrm>
          <a:prstGeom prst="rect">
            <a:avLst/>
          </a:prstGeom>
          <a:noFill/>
          <a:ln>
            <a:noFill/>
          </a:ln>
        </p:spPr>
      </p:pic>
    </p:spTree>
    <p:extLst>
      <p:ext uri="{BB962C8B-B14F-4D97-AF65-F5344CB8AC3E}">
        <p14:creationId xmlns:p14="http://schemas.microsoft.com/office/powerpoint/2010/main" val="215045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467;p23">
            <a:extLst>
              <a:ext uri="{FF2B5EF4-FFF2-40B4-BE49-F238E27FC236}">
                <a16:creationId xmlns:a16="http://schemas.microsoft.com/office/drawing/2014/main" id="{47B2E4FF-B1DD-C771-19CB-14B36DC0149D}"/>
              </a:ext>
            </a:extLst>
          </p:cNvPr>
          <p:cNvSpPr/>
          <p:nvPr/>
        </p:nvSpPr>
        <p:spPr>
          <a:xfrm rot="10800000">
            <a:off x="766" y="6262698"/>
            <a:ext cx="9483720" cy="719779"/>
          </a:xfrm>
          <a:custGeom>
            <a:avLst/>
            <a:gdLst/>
            <a:ahLst/>
            <a:cxnLst/>
            <a:rect l="l" t="t" r="r" b="b"/>
            <a:pathLst>
              <a:path w="20008088" h="1518539" extrusionOk="0">
                <a:moveTo>
                  <a:pt x="20008088" y="0"/>
                </a:moveTo>
                <a:lnTo>
                  <a:pt x="20008088" y="960755"/>
                </a:lnTo>
                <a:lnTo>
                  <a:pt x="19647280" y="1274064"/>
                </a:lnTo>
                <a:lnTo>
                  <a:pt x="18806541" y="1274064"/>
                </a:lnTo>
                <a:lnTo>
                  <a:pt x="18499835" y="1023366"/>
                </a:lnTo>
                <a:lnTo>
                  <a:pt x="17567148" y="1116457"/>
                </a:lnTo>
                <a:lnTo>
                  <a:pt x="14561566" y="845566"/>
                </a:lnTo>
                <a:lnTo>
                  <a:pt x="12891389" y="1058926"/>
                </a:lnTo>
                <a:lnTo>
                  <a:pt x="13205332" y="1457325"/>
                </a:lnTo>
                <a:lnTo>
                  <a:pt x="12316459" y="1518539"/>
                </a:lnTo>
                <a:lnTo>
                  <a:pt x="11764644" y="1318260"/>
                </a:lnTo>
                <a:lnTo>
                  <a:pt x="10735691" y="1181227"/>
                </a:lnTo>
                <a:lnTo>
                  <a:pt x="9596501" y="1242187"/>
                </a:lnTo>
                <a:lnTo>
                  <a:pt x="9123933" y="1064133"/>
                </a:lnTo>
                <a:lnTo>
                  <a:pt x="6602603" y="845693"/>
                </a:lnTo>
                <a:lnTo>
                  <a:pt x="3082036" y="960755"/>
                </a:lnTo>
                <a:lnTo>
                  <a:pt x="681482" y="818007"/>
                </a:lnTo>
                <a:lnTo>
                  <a:pt x="0" y="541401"/>
                </a:lnTo>
                <a:lnTo>
                  <a:pt x="0" y="0"/>
                </a:lnTo>
                <a:close/>
              </a:path>
            </a:pathLst>
          </a:custGeom>
          <a:solidFill>
            <a:srgbClr val="656D4A"/>
          </a:solidFill>
          <a:ln>
            <a:noFill/>
          </a:ln>
        </p:spPr>
        <p:txBody>
          <a:bodyPr/>
          <a:lstStyle/>
          <a:p>
            <a:endParaRPr lang="en-US"/>
          </a:p>
        </p:txBody>
      </p:sp>
      <p:sp>
        <p:nvSpPr>
          <p:cNvPr id="3" name="Google Shape;468;p23">
            <a:extLst>
              <a:ext uri="{FF2B5EF4-FFF2-40B4-BE49-F238E27FC236}">
                <a16:creationId xmlns:a16="http://schemas.microsoft.com/office/drawing/2014/main" id="{AAE21A1E-AE8E-5CAD-A274-C4582FEC3A57}"/>
              </a:ext>
            </a:extLst>
          </p:cNvPr>
          <p:cNvSpPr/>
          <p:nvPr/>
        </p:nvSpPr>
        <p:spPr>
          <a:xfrm>
            <a:off x="1035" y="5831782"/>
            <a:ext cx="3993307" cy="1036658"/>
          </a:xfrm>
          <a:custGeom>
            <a:avLst/>
            <a:gdLst/>
            <a:ahLst/>
            <a:cxnLst/>
            <a:rect l="l" t="t" r="r" b="b"/>
            <a:pathLst>
              <a:path w="8424799" h="2187067" extrusionOk="0">
                <a:moveTo>
                  <a:pt x="846074" y="0"/>
                </a:moveTo>
                <a:lnTo>
                  <a:pt x="0" y="68961"/>
                </a:lnTo>
                <a:lnTo>
                  <a:pt x="0" y="2177923"/>
                </a:lnTo>
                <a:lnTo>
                  <a:pt x="7598918" y="2177923"/>
                </a:lnTo>
                <a:lnTo>
                  <a:pt x="8424799" y="2187067"/>
                </a:lnTo>
                <a:cubicBezTo>
                  <a:pt x="8414385" y="2184273"/>
                  <a:pt x="8407654" y="2180971"/>
                  <a:pt x="8397748" y="2177923"/>
                </a:cubicBezTo>
                <a:cubicBezTo>
                  <a:pt x="8154543" y="2087880"/>
                  <a:pt x="7951343" y="2022094"/>
                  <a:pt x="7866126" y="2022094"/>
                </a:cubicBezTo>
                <a:cubicBezTo>
                  <a:pt x="7575550" y="2022094"/>
                  <a:pt x="6018530" y="1499870"/>
                  <a:pt x="6018530" y="1499870"/>
                </a:cubicBezTo>
                <a:lnTo>
                  <a:pt x="3440557" y="1060069"/>
                </a:lnTo>
                <a:lnTo>
                  <a:pt x="846074" y="0"/>
                </a:lnTo>
                <a:close/>
              </a:path>
            </a:pathLst>
          </a:custGeom>
          <a:solidFill>
            <a:srgbClr val="333D29"/>
          </a:solidFill>
          <a:ln>
            <a:noFill/>
          </a:ln>
        </p:spPr>
        <p:txBody>
          <a:bodyPr spcFirstLastPara="1" wrap="square" lIns="60950" tIns="60950" rIns="60950" bIns="60950" anchor="ctr" anchorCtr="0">
            <a:noAutofit/>
          </a:bodyPr>
          <a:lstStyle/>
          <a:p>
            <a:endParaRPr sz="2300">
              <a:solidFill>
                <a:schemeClr val="bg1"/>
              </a:solidFill>
              <a:latin typeface="UTM Avo" panose="02040603050506020204" pitchFamily="18"/>
            </a:endParaRPr>
          </a:p>
        </p:txBody>
      </p:sp>
      <p:sp>
        <p:nvSpPr>
          <p:cNvPr id="4" name="Google Shape;469;p23">
            <a:extLst>
              <a:ext uri="{FF2B5EF4-FFF2-40B4-BE49-F238E27FC236}">
                <a16:creationId xmlns:a16="http://schemas.microsoft.com/office/drawing/2014/main" id="{F12070F2-4670-1561-FA4C-9A02FAC9EEC7}"/>
              </a:ext>
            </a:extLst>
          </p:cNvPr>
          <p:cNvSpPr/>
          <p:nvPr/>
        </p:nvSpPr>
        <p:spPr>
          <a:xfrm>
            <a:off x="7577780" y="6012909"/>
            <a:ext cx="4629528" cy="855531"/>
          </a:xfrm>
          <a:custGeom>
            <a:avLst/>
            <a:gdLst/>
            <a:ahLst/>
            <a:cxnLst/>
            <a:rect l="l" t="t" r="r" b="b"/>
            <a:pathLst>
              <a:path w="7325290" h="1353704" extrusionOk="0">
                <a:moveTo>
                  <a:pt x="0" y="0"/>
                </a:moveTo>
                <a:lnTo>
                  <a:pt x="7325290" y="0"/>
                </a:lnTo>
                <a:lnTo>
                  <a:pt x="7325290" y="1353704"/>
                </a:lnTo>
                <a:lnTo>
                  <a:pt x="0" y="1353704"/>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470;p23">
            <a:extLst>
              <a:ext uri="{FF2B5EF4-FFF2-40B4-BE49-F238E27FC236}">
                <a16:creationId xmlns:a16="http://schemas.microsoft.com/office/drawing/2014/main" id="{EEC32682-6012-773C-A04A-807FF1CE9546}"/>
              </a:ext>
            </a:extLst>
          </p:cNvPr>
          <p:cNvSpPr txBox="1"/>
          <p:nvPr/>
        </p:nvSpPr>
        <p:spPr>
          <a:xfrm>
            <a:off x="355601" y="3044421"/>
            <a:ext cx="6896100" cy="2716102"/>
          </a:xfrm>
          <a:prstGeom prst="rect">
            <a:avLst/>
          </a:prstGeom>
          <a:noFill/>
          <a:ln>
            <a:noFill/>
          </a:ln>
        </p:spPr>
        <p:txBody>
          <a:bodyPr spcFirstLastPara="1" wrap="square" lIns="60950" tIns="30467" rIns="60950" bIns="30467" anchor="t" anchorCtr="0">
            <a:spAutoFit/>
          </a:bodyPr>
          <a:lstStyle/>
          <a:p>
            <a:pPr marL="381019" indent="-381019" algn="just">
              <a:lnSpc>
                <a:spcPct val="150000"/>
              </a:lnSpc>
              <a:buSzPct val="120000"/>
              <a:buFont typeface="Arial"/>
              <a:buChar char="•"/>
            </a:pPr>
            <a:r>
              <a:rPr lang="vi-VN" sz="2300" dirty="0">
                <a:solidFill>
                  <a:schemeClr val="bg1"/>
                </a:solidFill>
                <a:latin typeface="UTM Avo" panose="02040603050506020204" pitchFamily="18"/>
              </a:rPr>
              <a:t>Mỗi khổ thơ nói lên một khó khăn, nguy hiểm và thái độ của người chiến sĩ trước khó khăn, nguy hiểm đó, thái độ của người chiến sĩ lái xe cho thấy họ là những người dũng cảm, lạc quan, yêu nước.</a:t>
            </a:r>
            <a:endParaRPr sz="2300" dirty="0">
              <a:solidFill>
                <a:schemeClr val="bg1"/>
              </a:solidFill>
              <a:latin typeface="UTM Avo" panose="02040603050506020204" pitchFamily="18"/>
            </a:endParaRPr>
          </a:p>
        </p:txBody>
      </p:sp>
      <p:sp>
        <p:nvSpPr>
          <p:cNvPr id="6" name="Google Shape;471;p23">
            <a:extLst>
              <a:ext uri="{FF2B5EF4-FFF2-40B4-BE49-F238E27FC236}">
                <a16:creationId xmlns:a16="http://schemas.microsoft.com/office/drawing/2014/main" id="{CC527845-3261-DE34-4807-3E694A9D1312}"/>
              </a:ext>
            </a:extLst>
          </p:cNvPr>
          <p:cNvSpPr/>
          <p:nvPr/>
        </p:nvSpPr>
        <p:spPr>
          <a:xfrm>
            <a:off x="533400" y="1723741"/>
            <a:ext cx="11125200" cy="990588"/>
          </a:xfrm>
          <a:custGeom>
            <a:avLst/>
            <a:gdLst/>
            <a:ahLst/>
            <a:cxnLst/>
            <a:rect l="l" t="t" r="r" b="b"/>
            <a:pathLst>
              <a:path w="1331976" h="1331976" extrusionOk="0">
                <a:moveTo>
                  <a:pt x="0" y="0"/>
                </a:moveTo>
                <a:lnTo>
                  <a:pt x="1331976" y="0"/>
                </a:lnTo>
                <a:lnTo>
                  <a:pt x="1331976" y="1331976"/>
                </a:lnTo>
                <a:lnTo>
                  <a:pt x="0" y="1331976"/>
                </a:lnTo>
                <a:close/>
              </a:path>
            </a:pathLst>
          </a:custGeom>
          <a:solidFill>
            <a:schemeClr val="lt1"/>
          </a:solidFill>
          <a:ln w="9525"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300" b="1">
                <a:solidFill>
                  <a:schemeClr val="bg1"/>
                </a:solidFill>
                <a:latin typeface="UTM Avo" panose="02040603050506020204" pitchFamily="18"/>
              </a:rPr>
              <a:t>Câu 4. </a:t>
            </a:r>
            <a:r>
              <a:rPr lang="vi-VN" sz="2300">
                <a:solidFill>
                  <a:schemeClr val="bg1"/>
                </a:solidFill>
                <a:latin typeface="UTM Avo" panose="02040603050506020204" pitchFamily="18"/>
              </a:rPr>
              <a:t>Thái độ của các chiến sĩ trước khó khăn, nguy hiểm được miêu tả ở mỗi khổ thơ nói lên điều gì?</a:t>
            </a:r>
            <a:endParaRPr sz="2300">
              <a:solidFill>
                <a:schemeClr val="bg1"/>
              </a:solidFill>
              <a:latin typeface="UTM Avo" panose="02040603050506020204" pitchFamily="18"/>
            </a:endParaRPr>
          </a:p>
        </p:txBody>
      </p:sp>
      <p:pic>
        <p:nvPicPr>
          <p:cNvPr id="7" name="Google Shape;472;p23" descr="Phân tích hình tượng những chiếc xe không kính trong Bài thơ về tiểu đội xe  không kính - Tạp Chí Tao Đàn">
            <a:extLst>
              <a:ext uri="{FF2B5EF4-FFF2-40B4-BE49-F238E27FC236}">
                <a16:creationId xmlns:a16="http://schemas.microsoft.com/office/drawing/2014/main" id="{B375963F-641D-27CA-918A-ED81165BD74C}"/>
              </a:ext>
            </a:extLst>
          </p:cNvPr>
          <p:cNvPicPr preferRelativeResize="0">
            <a:picLocks noChangeAspect="1"/>
          </p:cNvPicPr>
          <p:nvPr/>
        </p:nvPicPr>
        <p:blipFill rotWithShape="1">
          <a:blip r:embed="rId4">
            <a:alphaModFix/>
          </a:blip>
          <a:srcRect/>
          <a:stretch/>
        </p:blipFill>
        <p:spPr>
          <a:xfrm>
            <a:off x="7577780" y="2918773"/>
            <a:ext cx="3783268" cy="2967398"/>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82964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Google Shape;484;p24">
            <a:extLst>
              <a:ext uri="{FF2B5EF4-FFF2-40B4-BE49-F238E27FC236}">
                <a16:creationId xmlns:a16="http://schemas.microsoft.com/office/drawing/2014/main" id="{92FF5E75-33C8-18FF-1697-3460DD46054F}"/>
              </a:ext>
            </a:extLst>
          </p:cNvPr>
          <p:cNvSpPr/>
          <p:nvPr/>
        </p:nvSpPr>
        <p:spPr>
          <a:xfrm>
            <a:off x="2095497" y="1676400"/>
            <a:ext cx="8001001" cy="901700"/>
          </a:xfrm>
          <a:custGeom>
            <a:avLst/>
            <a:gdLst/>
            <a:ahLst/>
            <a:cxnLst/>
            <a:rect l="l" t="t" r="r" b="b"/>
            <a:pathLst>
              <a:path w="1331976" h="1331976" extrusionOk="0">
                <a:moveTo>
                  <a:pt x="0" y="0"/>
                </a:moveTo>
                <a:lnTo>
                  <a:pt x="1331976" y="0"/>
                </a:lnTo>
                <a:lnTo>
                  <a:pt x="1331976" y="1331976"/>
                </a:lnTo>
                <a:lnTo>
                  <a:pt x="0" y="1331976"/>
                </a:lnTo>
                <a:close/>
              </a:path>
            </a:pathLst>
          </a:custGeom>
          <a:solidFill>
            <a:schemeClr val="lt1"/>
          </a:solidFill>
          <a:ln w="9525"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000" b="1" dirty="0">
                <a:solidFill>
                  <a:schemeClr val="bg1"/>
                </a:solidFill>
                <a:latin typeface="UTM Avo" panose="02040603050506020204" pitchFamily="18"/>
              </a:rPr>
              <a:t>Câu 4. </a:t>
            </a:r>
            <a:r>
              <a:rPr lang="vi-VN" sz="2000" dirty="0">
                <a:solidFill>
                  <a:schemeClr val="bg1"/>
                </a:solidFill>
                <a:latin typeface="UTM Avo" panose="02040603050506020204" pitchFamily="18"/>
              </a:rPr>
              <a:t>Thái độ của các chiến sĩ trước khó khăn, nguy hiểm được miêu tả ở mỗi khổ thơ nói lên điều gì?</a:t>
            </a:r>
            <a:endParaRPr sz="2000" dirty="0">
              <a:solidFill>
                <a:schemeClr val="bg1"/>
              </a:solidFill>
              <a:latin typeface="UTM Avo" panose="02040603050506020204" pitchFamily="18"/>
            </a:endParaRPr>
          </a:p>
        </p:txBody>
      </p:sp>
      <p:graphicFrame>
        <p:nvGraphicFramePr>
          <p:cNvPr id="12" name="Google Shape;485;p24">
            <a:extLst>
              <a:ext uri="{FF2B5EF4-FFF2-40B4-BE49-F238E27FC236}">
                <a16:creationId xmlns:a16="http://schemas.microsoft.com/office/drawing/2014/main" id="{4B303ED2-3D10-222D-A2F5-EE510A4B8D57}"/>
              </a:ext>
            </a:extLst>
          </p:cNvPr>
          <p:cNvGraphicFramePr/>
          <p:nvPr>
            <p:extLst>
              <p:ext uri="{D42A27DB-BD31-4B8C-83A1-F6EECF244321}">
                <p14:modId xmlns:p14="http://schemas.microsoft.com/office/powerpoint/2010/main" val="3461605017"/>
              </p:ext>
            </p:extLst>
          </p:nvPr>
        </p:nvGraphicFramePr>
        <p:xfrm>
          <a:off x="839145" y="2669441"/>
          <a:ext cx="10513709" cy="4090673"/>
        </p:xfrm>
        <a:graphic>
          <a:graphicData uri="http://schemas.openxmlformats.org/drawingml/2006/table">
            <a:tbl>
              <a:tblPr firstRow="1" bandRow="1">
                <a:tableStyleId>{93296810-A885-4BE3-A3E7-6D5BEEA58F35}</a:tableStyleId>
              </a:tblPr>
              <a:tblGrid>
                <a:gridCol w="1217309">
                  <a:extLst>
                    <a:ext uri="{9D8B030D-6E8A-4147-A177-3AD203B41FA5}">
                      <a16:colId xmlns:a16="http://schemas.microsoft.com/office/drawing/2014/main" val="20000"/>
                    </a:ext>
                  </a:extLst>
                </a:gridCol>
                <a:gridCol w="3938097">
                  <a:extLst>
                    <a:ext uri="{9D8B030D-6E8A-4147-A177-3AD203B41FA5}">
                      <a16:colId xmlns:a16="http://schemas.microsoft.com/office/drawing/2014/main" val="20001"/>
                    </a:ext>
                  </a:extLst>
                </a:gridCol>
                <a:gridCol w="5358303">
                  <a:extLst>
                    <a:ext uri="{9D8B030D-6E8A-4147-A177-3AD203B41FA5}">
                      <a16:colId xmlns:a16="http://schemas.microsoft.com/office/drawing/2014/main" val="20002"/>
                    </a:ext>
                  </a:extLst>
                </a:gridCol>
              </a:tblGrid>
              <a:tr h="569650">
                <a:tc>
                  <a:txBody>
                    <a:bodyPr/>
                    <a:lstStyle/>
                    <a:p>
                      <a:pPr marL="0" marR="0" lvl="0" indent="0" algn="ctr" rtl="0">
                        <a:spcBef>
                          <a:spcPts val="0"/>
                        </a:spcBef>
                        <a:spcAft>
                          <a:spcPts val="0"/>
                        </a:spcAft>
                        <a:buNone/>
                      </a:pPr>
                      <a:r>
                        <a:rPr lang="vi-VN" sz="2000" u="none" strike="noStrike" cap="none" dirty="0">
                          <a:solidFill>
                            <a:schemeClr val="bg1"/>
                          </a:solidFill>
                          <a:latin typeface="UTM Avo" panose="02040603050506020204" pitchFamily="18"/>
                          <a:sym typeface="Arial"/>
                        </a:rPr>
                        <a:t>Khổ thơ</a:t>
                      </a:r>
                      <a:endParaRPr sz="500" dirty="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vi-VN" sz="2000" u="none" strike="noStrike" cap="none">
                          <a:solidFill>
                            <a:schemeClr val="bg1"/>
                          </a:solidFill>
                          <a:latin typeface="UTM Avo" panose="02040603050506020204" pitchFamily="18"/>
                          <a:sym typeface="Arial"/>
                        </a:rPr>
                        <a:t>Khó khăn, nguy hiểm</a:t>
                      </a:r>
                      <a:endParaRPr sz="50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vi-VN" sz="2000" u="none" strike="noStrike" cap="none" dirty="0">
                          <a:solidFill>
                            <a:schemeClr val="bg1"/>
                          </a:solidFill>
                          <a:latin typeface="UTM Avo" panose="02040603050506020204" pitchFamily="18"/>
                          <a:sym typeface="Arial"/>
                        </a:rPr>
                        <a:t>Thái độ của các chiến sĩ</a:t>
                      </a:r>
                      <a:endParaRPr sz="500" dirty="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9650">
                <a:tc>
                  <a:txBody>
                    <a:bodyPr/>
                    <a:lstStyle/>
                    <a:p>
                      <a:pPr marL="0" marR="0" lvl="0" indent="0" algn="ctr" rtl="0">
                        <a:spcBef>
                          <a:spcPts val="0"/>
                        </a:spcBef>
                        <a:spcAft>
                          <a:spcPts val="0"/>
                        </a:spcAft>
                        <a:buNone/>
                      </a:pPr>
                      <a:r>
                        <a:rPr lang="vi-VN" sz="2000" u="none" strike="noStrike" cap="none" dirty="0">
                          <a:solidFill>
                            <a:schemeClr val="bg1"/>
                          </a:solidFill>
                          <a:latin typeface="UTM Avo" panose="02040603050506020204" pitchFamily="18"/>
                          <a:sym typeface="Arial"/>
                        </a:rPr>
                        <a:t>1</a:t>
                      </a:r>
                      <a:endParaRPr sz="500" dirty="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vi-VN" sz="2000" u="none" strike="noStrike" cap="none" dirty="0">
                          <a:solidFill>
                            <a:schemeClr val="bg1"/>
                          </a:solidFill>
                          <a:latin typeface="UTM Avo" panose="02040603050506020204" pitchFamily="18"/>
                          <a:sym typeface="Arial"/>
                        </a:rPr>
                        <a:t>Bom giật, bom rung, kính vỡ.</a:t>
                      </a:r>
                      <a:endParaRPr sz="500" dirty="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rtl="0">
                        <a:spcBef>
                          <a:spcPts val="0"/>
                        </a:spcBef>
                        <a:spcAft>
                          <a:spcPts val="0"/>
                        </a:spcAft>
                        <a:buNone/>
                      </a:pPr>
                      <a:r>
                        <a:rPr lang="vi-VN" sz="2000" dirty="0">
                          <a:solidFill>
                            <a:schemeClr val="bg1"/>
                          </a:solidFill>
                          <a:latin typeface="UTM Avo" panose="02040603050506020204" pitchFamily="18"/>
                          <a:sym typeface="Arial"/>
                        </a:rPr>
                        <a:t>Vẫn ung dung ngồi trong buồng lái.</a:t>
                      </a:r>
                      <a:endParaRPr sz="500" dirty="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83791">
                <a:tc>
                  <a:txBody>
                    <a:bodyPr/>
                    <a:lstStyle/>
                    <a:p>
                      <a:pPr marL="0" marR="0" lvl="0" indent="0" algn="ctr" rtl="0">
                        <a:spcBef>
                          <a:spcPts val="0"/>
                        </a:spcBef>
                        <a:spcAft>
                          <a:spcPts val="0"/>
                        </a:spcAft>
                        <a:buNone/>
                      </a:pPr>
                      <a:r>
                        <a:rPr lang="vi-VN" sz="2000">
                          <a:solidFill>
                            <a:schemeClr val="bg1"/>
                          </a:solidFill>
                          <a:latin typeface="UTM Avo" panose="02040603050506020204" pitchFamily="18"/>
                          <a:sym typeface="Arial"/>
                        </a:rPr>
                        <a:t>2</a:t>
                      </a:r>
                      <a:endParaRPr sz="50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vi-VN" sz="2000">
                          <a:solidFill>
                            <a:schemeClr val="bg1"/>
                          </a:solidFill>
                          <a:latin typeface="UTM Avo" panose="02040603050506020204" pitchFamily="18"/>
                          <a:sym typeface="Arial"/>
                        </a:rPr>
                        <a:t>Gió lùa vào xe.</a:t>
                      </a:r>
                      <a:endParaRPr sz="50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rtl="0">
                        <a:lnSpc>
                          <a:spcPct val="150000"/>
                        </a:lnSpc>
                        <a:spcBef>
                          <a:spcPts val="0"/>
                        </a:spcBef>
                        <a:spcAft>
                          <a:spcPts val="0"/>
                        </a:spcAft>
                        <a:buNone/>
                      </a:pPr>
                      <a:r>
                        <a:rPr lang="vi-VN" sz="2000">
                          <a:solidFill>
                            <a:schemeClr val="bg1"/>
                          </a:solidFill>
                          <a:latin typeface="UTM Avo" panose="02040603050506020204" pitchFamily="18"/>
                          <a:sym typeface="Arial"/>
                        </a:rPr>
                        <a:t>Nhìn ngắm con đường, bầu trời sao và những cánh chim.</a:t>
                      </a:r>
                      <a:endParaRPr sz="50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83791">
                <a:tc>
                  <a:txBody>
                    <a:bodyPr/>
                    <a:lstStyle/>
                    <a:p>
                      <a:pPr marL="0" marR="0" lvl="0" indent="0" algn="ctr" rtl="0">
                        <a:spcBef>
                          <a:spcPts val="0"/>
                        </a:spcBef>
                        <a:spcAft>
                          <a:spcPts val="0"/>
                        </a:spcAft>
                        <a:buNone/>
                      </a:pPr>
                      <a:r>
                        <a:rPr lang="vi-VN" sz="2000">
                          <a:solidFill>
                            <a:schemeClr val="bg1"/>
                          </a:solidFill>
                          <a:latin typeface="UTM Avo" panose="02040603050506020204" pitchFamily="18"/>
                          <a:sym typeface="Arial"/>
                        </a:rPr>
                        <a:t>3</a:t>
                      </a:r>
                      <a:endParaRPr sz="50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vi-VN" sz="2000">
                          <a:solidFill>
                            <a:schemeClr val="bg1"/>
                          </a:solidFill>
                          <a:latin typeface="UTM Avo" panose="02040603050506020204" pitchFamily="18"/>
                          <a:sym typeface="Arial"/>
                        </a:rPr>
                        <a:t>Mưa tuôn xối vào trong xe.</a:t>
                      </a:r>
                      <a:endParaRPr sz="50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rtl="0">
                        <a:lnSpc>
                          <a:spcPct val="150000"/>
                        </a:lnSpc>
                        <a:spcBef>
                          <a:spcPts val="0"/>
                        </a:spcBef>
                        <a:spcAft>
                          <a:spcPts val="0"/>
                        </a:spcAft>
                        <a:buNone/>
                      </a:pPr>
                      <a:r>
                        <a:rPr lang="vi-VN" sz="2000" dirty="0">
                          <a:solidFill>
                            <a:schemeClr val="bg1"/>
                          </a:solidFill>
                          <a:latin typeface="UTM Avo" panose="02040603050506020204" pitchFamily="18"/>
                          <a:sym typeface="Arial"/>
                        </a:rPr>
                        <a:t>Vẫn lái thêm trăm cây số nữa để mặc gió làm khô áo.</a:t>
                      </a:r>
                      <a:endParaRPr sz="500" dirty="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983791">
                <a:tc>
                  <a:txBody>
                    <a:bodyPr/>
                    <a:lstStyle/>
                    <a:p>
                      <a:pPr marL="0" marR="0" lvl="0" indent="0" algn="ctr" rtl="0">
                        <a:spcBef>
                          <a:spcPts val="0"/>
                        </a:spcBef>
                        <a:spcAft>
                          <a:spcPts val="0"/>
                        </a:spcAft>
                        <a:buNone/>
                      </a:pPr>
                      <a:r>
                        <a:rPr lang="vi-VN" sz="2000">
                          <a:solidFill>
                            <a:schemeClr val="bg1"/>
                          </a:solidFill>
                          <a:latin typeface="UTM Avo" panose="02040603050506020204" pitchFamily="18"/>
                          <a:sym typeface="Arial"/>
                        </a:rPr>
                        <a:t>4</a:t>
                      </a:r>
                      <a:endParaRPr sz="50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spcBef>
                          <a:spcPts val="0"/>
                        </a:spcBef>
                        <a:spcAft>
                          <a:spcPts val="0"/>
                        </a:spcAft>
                        <a:buNone/>
                      </a:pPr>
                      <a:r>
                        <a:rPr lang="vi-VN" sz="2000">
                          <a:solidFill>
                            <a:schemeClr val="bg1"/>
                          </a:solidFill>
                          <a:latin typeface="UTM Avo" panose="02040603050506020204" pitchFamily="18"/>
                          <a:sym typeface="Arial"/>
                        </a:rPr>
                        <a:t>Bom rơi.</a:t>
                      </a:r>
                      <a:endParaRPr sz="50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rtl="0">
                        <a:lnSpc>
                          <a:spcPct val="150000"/>
                        </a:lnSpc>
                        <a:spcBef>
                          <a:spcPts val="0"/>
                        </a:spcBef>
                        <a:spcAft>
                          <a:spcPts val="0"/>
                        </a:spcAft>
                        <a:buNone/>
                      </a:pPr>
                      <a:r>
                        <a:rPr lang="vi-VN" sz="2000" dirty="0">
                          <a:solidFill>
                            <a:schemeClr val="bg1"/>
                          </a:solidFill>
                          <a:latin typeface="UTM Avo" panose="02040603050506020204" pitchFamily="18"/>
                          <a:sym typeface="Arial"/>
                        </a:rPr>
                        <a:t>Họp thành tiểu đội, bắt tay nhau qua cửa kính vỡ.</a:t>
                      </a:r>
                      <a:endParaRPr sz="500" dirty="0">
                        <a:solidFill>
                          <a:schemeClr val="bg1"/>
                        </a:solidFill>
                        <a:latin typeface="UTM Avo" panose="02040603050506020204" pitchFamily="18"/>
                      </a:endParaRPr>
                    </a:p>
                  </a:txBody>
                  <a:tcPr marL="60967" marR="60967" marT="30483" marB="3048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0206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494;p25">
            <a:extLst>
              <a:ext uri="{FF2B5EF4-FFF2-40B4-BE49-F238E27FC236}">
                <a16:creationId xmlns:a16="http://schemas.microsoft.com/office/drawing/2014/main" id="{4B8B4A94-4DE2-587C-94B4-8161F8D0F8A0}"/>
              </a:ext>
            </a:extLst>
          </p:cNvPr>
          <p:cNvSpPr/>
          <p:nvPr/>
        </p:nvSpPr>
        <p:spPr>
          <a:xfrm rot="10800000">
            <a:off x="766" y="6262698"/>
            <a:ext cx="9483720" cy="719779"/>
          </a:xfrm>
          <a:custGeom>
            <a:avLst/>
            <a:gdLst/>
            <a:ahLst/>
            <a:cxnLst/>
            <a:rect l="l" t="t" r="r" b="b"/>
            <a:pathLst>
              <a:path w="20008088" h="1518539" extrusionOk="0">
                <a:moveTo>
                  <a:pt x="20008088" y="0"/>
                </a:moveTo>
                <a:lnTo>
                  <a:pt x="20008088" y="960755"/>
                </a:lnTo>
                <a:lnTo>
                  <a:pt x="19647280" y="1274064"/>
                </a:lnTo>
                <a:lnTo>
                  <a:pt x="18806541" y="1274064"/>
                </a:lnTo>
                <a:lnTo>
                  <a:pt x="18499835" y="1023366"/>
                </a:lnTo>
                <a:lnTo>
                  <a:pt x="17567148" y="1116457"/>
                </a:lnTo>
                <a:lnTo>
                  <a:pt x="14561566" y="845566"/>
                </a:lnTo>
                <a:lnTo>
                  <a:pt x="12891389" y="1058926"/>
                </a:lnTo>
                <a:lnTo>
                  <a:pt x="13205332" y="1457325"/>
                </a:lnTo>
                <a:lnTo>
                  <a:pt x="12316459" y="1518539"/>
                </a:lnTo>
                <a:lnTo>
                  <a:pt x="11764644" y="1318260"/>
                </a:lnTo>
                <a:lnTo>
                  <a:pt x="10735691" y="1181227"/>
                </a:lnTo>
                <a:lnTo>
                  <a:pt x="9596501" y="1242187"/>
                </a:lnTo>
                <a:lnTo>
                  <a:pt x="9123933" y="1064133"/>
                </a:lnTo>
                <a:lnTo>
                  <a:pt x="6602603" y="845693"/>
                </a:lnTo>
                <a:lnTo>
                  <a:pt x="3082036" y="960755"/>
                </a:lnTo>
                <a:lnTo>
                  <a:pt x="681482" y="818007"/>
                </a:lnTo>
                <a:lnTo>
                  <a:pt x="0" y="541401"/>
                </a:lnTo>
                <a:lnTo>
                  <a:pt x="0" y="0"/>
                </a:lnTo>
                <a:close/>
              </a:path>
            </a:pathLst>
          </a:custGeom>
          <a:solidFill>
            <a:srgbClr val="656D4A"/>
          </a:solidFill>
          <a:ln>
            <a:noFill/>
          </a:ln>
        </p:spPr>
        <p:txBody>
          <a:bodyPr/>
          <a:lstStyle/>
          <a:p>
            <a:endParaRPr lang="en-US"/>
          </a:p>
        </p:txBody>
      </p:sp>
      <p:sp>
        <p:nvSpPr>
          <p:cNvPr id="3" name="Google Shape;495;p25">
            <a:extLst>
              <a:ext uri="{FF2B5EF4-FFF2-40B4-BE49-F238E27FC236}">
                <a16:creationId xmlns:a16="http://schemas.microsoft.com/office/drawing/2014/main" id="{23B56F67-14AC-CCC9-5537-5316EDF1F8CE}"/>
              </a:ext>
            </a:extLst>
          </p:cNvPr>
          <p:cNvSpPr/>
          <p:nvPr/>
        </p:nvSpPr>
        <p:spPr>
          <a:xfrm>
            <a:off x="1035" y="5831782"/>
            <a:ext cx="3993307" cy="1036658"/>
          </a:xfrm>
          <a:custGeom>
            <a:avLst/>
            <a:gdLst/>
            <a:ahLst/>
            <a:cxnLst/>
            <a:rect l="l" t="t" r="r" b="b"/>
            <a:pathLst>
              <a:path w="8424799" h="2187067" extrusionOk="0">
                <a:moveTo>
                  <a:pt x="846074" y="0"/>
                </a:moveTo>
                <a:lnTo>
                  <a:pt x="0" y="68961"/>
                </a:lnTo>
                <a:lnTo>
                  <a:pt x="0" y="2177923"/>
                </a:lnTo>
                <a:lnTo>
                  <a:pt x="7598918" y="2177923"/>
                </a:lnTo>
                <a:lnTo>
                  <a:pt x="8424799" y="2187067"/>
                </a:lnTo>
                <a:cubicBezTo>
                  <a:pt x="8414385" y="2184273"/>
                  <a:pt x="8407654" y="2180971"/>
                  <a:pt x="8397748" y="2177923"/>
                </a:cubicBezTo>
                <a:cubicBezTo>
                  <a:pt x="8154543" y="2087880"/>
                  <a:pt x="7951343" y="2022094"/>
                  <a:pt x="7866126" y="2022094"/>
                </a:cubicBezTo>
                <a:cubicBezTo>
                  <a:pt x="7575550" y="2022094"/>
                  <a:pt x="6018530" y="1499870"/>
                  <a:pt x="6018530" y="1499870"/>
                </a:cubicBezTo>
                <a:lnTo>
                  <a:pt x="3440557" y="1060069"/>
                </a:lnTo>
                <a:lnTo>
                  <a:pt x="846074" y="0"/>
                </a:lnTo>
                <a:close/>
              </a:path>
            </a:pathLst>
          </a:custGeom>
          <a:solidFill>
            <a:srgbClr val="333D29"/>
          </a:solidFill>
          <a:ln>
            <a:noFill/>
          </a:ln>
        </p:spPr>
        <p:txBody>
          <a:bodyPr spcFirstLastPara="1" wrap="square" lIns="60950" tIns="60950" rIns="60950" bIns="60950" anchor="ctr" anchorCtr="0">
            <a:noAutofit/>
          </a:bodyPr>
          <a:lstStyle/>
          <a:p>
            <a:endParaRPr sz="2300">
              <a:solidFill>
                <a:schemeClr val="bg1"/>
              </a:solidFill>
              <a:latin typeface="UTM Avo" panose="02040603050506020204" pitchFamily="18"/>
            </a:endParaRPr>
          </a:p>
        </p:txBody>
      </p:sp>
      <p:sp>
        <p:nvSpPr>
          <p:cNvPr id="4" name="Google Shape;496;p25">
            <a:extLst>
              <a:ext uri="{FF2B5EF4-FFF2-40B4-BE49-F238E27FC236}">
                <a16:creationId xmlns:a16="http://schemas.microsoft.com/office/drawing/2014/main" id="{F2B8592D-678D-5F68-2AF1-19DE55444A20}"/>
              </a:ext>
            </a:extLst>
          </p:cNvPr>
          <p:cNvSpPr/>
          <p:nvPr/>
        </p:nvSpPr>
        <p:spPr>
          <a:xfrm>
            <a:off x="7577780" y="6012909"/>
            <a:ext cx="4629528" cy="855531"/>
          </a:xfrm>
          <a:custGeom>
            <a:avLst/>
            <a:gdLst/>
            <a:ahLst/>
            <a:cxnLst/>
            <a:rect l="l" t="t" r="r" b="b"/>
            <a:pathLst>
              <a:path w="7325290" h="1353704" extrusionOk="0">
                <a:moveTo>
                  <a:pt x="0" y="0"/>
                </a:moveTo>
                <a:lnTo>
                  <a:pt x="7325290" y="0"/>
                </a:lnTo>
                <a:lnTo>
                  <a:pt x="7325290" y="1353704"/>
                </a:lnTo>
                <a:lnTo>
                  <a:pt x="0" y="1353704"/>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497;p25">
            <a:extLst>
              <a:ext uri="{FF2B5EF4-FFF2-40B4-BE49-F238E27FC236}">
                <a16:creationId xmlns:a16="http://schemas.microsoft.com/office/drawing/2014/main" id="{3F1B908A-9AA1-FEEA-E11F-63677E191703}"/>
              </a:ext>
            </a:extLst>
          </p:cNvPr>
          <p:cNvSpPr/>
          <p:nvPr/>
        </p:nvSpPr>
        <p:spPr>
          <a:xfrm>
            <a:off x="2270276" y="1778192"/>
            <a:ext cx="7651447" cy="719780"/>
          </a:xfrm>
          <a:custGeom>
            <a:avLst/>
            <a:gdLst/>
            <a:ahLst/>
            <a:cxnLst/>
            <a:rect l="l" t="t" r="r" b="b"/>
            <a:pathLst>
              <a:path w="1331976" h="1331976" extrusionOk="0">
                <a:moveTo>
                  <a:pt x="0" y="0"/>
                </a:moveTo>
                <a:lnTo>
                  <a:pt x="1331976" y="0"/>
                </a:lnTo>
                <a:lnTo>
                  <a:pt x="1331976" y="1331976"/>
                </a:lnTo>
                <a:lnTo>
                  <a:pt x="0" y="1331976"/>
                </a:lnTo>
                <a:close/>
              </a:path>
            </a:pathLst>
          </a:custGeom>
          <a:solidFill>
            <a:schemeClr val="lt1"/>
          </a:solidFill>
          <a:ln w="9525"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ctr">
              <a:lnSpc>
                <a:spcPct val="150000"/>
              </a:lnSpc>
            </a:pPr>
            <a:r>
              <a:rPr lang="vi-VN" sz="2300" b="1">
                <a:solidFill>
                  <a:schemeClr val="bg1"/>
                </a:solidFill>
                <a:latin typeface="UTM Avo" panose="02040603050506020204" pitchFamily="18"/>
              </a:rPr>
              <a:t>Câu 5. </a:t>
            </a:r>
            <a:r>
              <a:rPr lang="vi-VN" sz="2300">
                <a:solidFill>
                  <a:schemeClr val="bg1"/>
                </a:solidFill>
                <a:latin typeface="UTM Avo" panose="02040603050506020204" pitchFamily="18"/>
              </a:rPr>
              <a:t>Chủ đề của bài thơ là gì?</a:t>
            </a:r>
            <a:endParaRPr sz="2300">
              <a:solidFill>
                <a:schemeClr val="bg1"/>
              </a:solidFill>
              <a:latin typeface="UTM Avo" panose="02040603050506020204" pitchFamily="18"/>
            </a:endParaRPr>
          </a:p>
        </p:txBody>
      </p:sp>
      <p:sp>
        <p:nvSpPr>
          <p:cNvPr id="6" name="Google Shape;498;p25">
            <a:extLst>
              <a:ext uri="{FF2B5EF4-FFF2-40B4-BE49-F238E27FC236}">
                <a16:creationId xmlns:a16="http://schemas.microsoft.com/office/drawing/2014/main" id="{8CEA9CE7-52B8-FBD8-75A2-EAC202DCE2A4}"/>
              </a:ext>
            </a:extLst>
          </p:cNvPr>
          <p:cNvSpPr txBox="1"/>
          <p:nvPr/>
        </p:nvSpPr>
        <p:spPr>
          <a:xfrm>
            <a:off x="1511054" y="3337740"/>
            <a:ext cx="4216646" cy="1654273"/>
          </a:xfrm>
          <a:prstGeom prst="rect">
            <a:avLst/>
          </a:prstGeom>
          <a:noFill/>
          <a:ln>
            <a:noFill/>
          </a:ln>
        </p:spPr>
        <p:txBody>
          <a:bodyPr spcFirstLastPara="1" wrap="square" lIns="60950" tIns="30467" rIns="60950" bIns="30467" anchor="t" anchorCtr="0">
            <a:spAutoFit/>
          </a:bodyPr>
          <a:lstStyle/>
          <a:p>
            <a:pPr marL="381019" indent="-381019" algn="just">
              <a:lnSpc>
                <a:spcPct val="150000"/>
              </a:lnSpc>
              <a:buSzPct val="120000"/>
              <a:buFont typeface="Arial"/>
              <a:buChar char="•"/>
            </a:pPr>
            <a:r>
              <a:rPr lang="vi-VN" sz="2300" dirty="0">
                <a:solidFill>
                  <a:schemeClr val="bg1"/>
                </a:solidFill>
                <a:latin typeface="UTM Avo" panose="02040603050506020204" pitchFamily="18"/>
              </a:rPr>
              <a:t>Bài thơ ca ngợi lòng dũng cảm, tinh thần lạc quan của các chiến sĩ lái xe.</a:t>
            </a:r>
            <a:endParaRPr sz="2300" dirty="0">
              <a:solidFill>
                <a:schemeClr val="bg1"/>
              </a:solidFill>
              <a:latin typeface="UTM Avo" panose="02040603050506020204" pitchFamily="18"/>
            </a:endParaRPr>
          </a:p>
        </p:txBody>
      </p:sp>
      <p:pic>
        <p:nvPicPr>
          <p:cNvPr id="7" name="Google Shape;499;p25" descr="Tiểu đội xe không kính">
            <a:extLst>
              <a:ext uri="{FF2B5EF4-FFF2-40B4-BE49-F238E27FC236}">
                <a16:creationId xmlns:a16="http://schemas.microsoft.com/office/drawing/2014/main" id="{78D21439-0AD5-27D6-2E23-E47AEAEEB339}"/>
              </a:ext>
            </a:extLst>
          </p:cNvPr>
          <p:cNvPicPr preferRelativeResize="0">
            <a:picLocks noChangeAspect="1"/>
          </p:cNvPicPr>
          <p:nvPr/>
        </p:nvPicPr>
        <p:blipFill rotWithShape="1">
          <a:blip r:embed="rId4">
            <a:alphaModFix/>
          </a:blip>
          <a:srcRect/>
          <a:stretch/>
        </p:blipFill>
        <p:spPr>
          <a:xfrm>
            <a:off x="6013657" y="2771235"/>
            <a:ext cx="4368006" cy="327600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28366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AE3B47A-AFF5-2687-8AC2-D17DDD5296C4}"/>
              </a:ext>
            </a:extLst>
          </p:cNvPr>
          <p:cNvPicPr>
            <a:picLocks noChangeAspect="1"/>
          </p:cNvPicPr>
          <p:nvPr/>
        </p:nvPicPr>
        <p:blipFill>
          <a:blip r:embed="rId4"/>
          <a:stretch>
            <a:fillRect/>
          </a:stretch>
        </p:blipFill>
        <p:spPr>
          <a:xfrm>
            <a:off x="9286716" y="691352"/>
            <a:ext cx="2905284" cy="1607348"/>
          </a:xfrm>
          <a:prstGeom prst="rect">
            <a:avLst/>
          </a:prstGeom>
        </p:spPr>
      </p:pic>
    </p:spTree>
    <p:extLst>
      <p:ext uri="{BB962C8B-B14F-4D97-AF65-F5344CB8AC3E}">
        <p14:creationId xmlns:p14="http://schemas.microsoft.com/office/powerpoint/2010/main" val="42876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09;p26">
            <a:extLst>
              <a:ext uri="{FF2B5EF4-FFF2-40B4-BE49-F238E27FC236}">
                <a16:creationId xmlns:a16="http://schemas.microsoft.com/office/drawing/2014/main" id="{3843390A-3919-9EF2-39D8-0496726AC8ED}"/>
              </a:ext>
            </a:extLst>
          </p:cNvPr>
          <p:cNvSpPr/>
          <p:nvPr/>
        </p:nvSpPr>
        <p:spPr>
          <a:xfrm>
            <a:off x="-259" y="3403600"/>
            <a:ext cx="12192000" cy="3337200"/>
          </a:xfrm>
          <a:custGeom>
            <a:avLst/>
            <a:gdLst/>
            <a:ahLst/>
            <a:cxnLst/>
            <a:rect l="l" t="t" r="r" b="b"/>
            <a:pathLst>
              <a:path w="18288000" h="5005800" extrusionOk="0">
                <a:moveTo>
                  <a:pt x="0" y="0"/>
                </a:moveTo>
                <a:lnTo>
                  <a:pt x="18288000" y="0"/>
                </a:lnTo>
                <a:lnTo>
                  <a:pt x="18288000" y="5005800"/>
                </a:lnTo>
                <a:lnTo>
                  <a:pt x="0" y="5005800"/>
                </a:lnTo>
                <a:lnTo>
                  <a:pt x="0" y="0"/>
                </a:lnTo>
                <a:close/>
              </a:path>
            </a:pathLst>
          </a:custGeom>
          <a:blipFill rotWithShape="1">
            <a:blip r:embed="rId3">
              <a:alphaModFix/>
            </a:blip>
            <a:stretch>
              <a:fillRect t="-68181" b="-68174"/>
            </a:stretch>
          </a:blipFill>
          <a:ln>
            <a:noFill/>
          </a:ln>
        </p:spPr>
        <p:txBody>
          <a:bodyPr/>
          <a:lstStyle/>
          <a:p>
            <a:endParaRPr lang="en-US"/>
          </a:p>
        </p:txBody>
      </p:sp>
      <p:sp>
        <p:nvSpPr>
          <p:cNvPr id="4" name="Google Shape;510;p26">
            <a:extLst>
              <a:ext uri="{FF2B5EF4-FFF2-40B4-BE49-F238E27FC236}">
                <a16:creationId xmlns:a16="http://schemas.microsoft.com/office/drawing/2014/main" id="{6BB8166D-A528-759F-D602-2A211C110092}"/>
              </a:ext>
            </a:extLst>
          </p:cNvPr>
          <p:cNvSpPr/>
          <p:nvPr/>
        </p:nvSpPr>
        <p:spPr>
          <a:xfrm rot="10800000">
            <a:off x="0" y="5955447"/>
            <a:ext cx="12191809" cy="911479"/>
          </a:xfrm>
          <a:custGeom>
            <a:avLst/>
            <a:gdLst/>
            <a:ahLst/>
            <a:cxnLst/>
            <a:rect l="l" t="t" r="r" b="b"/>
            <a:pathLst>
              <a:path w="24383619" h="1822958" extrusionOk="0">
                <a:moveTo>
                  <a:pt x="0" y="0"/>
                </a:moveTo>
                <a:lnTo>
                  <a:pt x="0" y="1153287"/>
                </a:lnTo>
                <a:lnTo>
                  <a:pt x="439674" y="1529334"/>
                </a:lnTo>
                <a:lnTo>
                  <a:pt x="1464310" y="1529334"/>
                </a:lnTo>
                <a:lnTo>
                  <a:pt x="1837944" y="1228471"/>
                </a:lnTo>
                <a:lnTo>
                  <a:pt x="2974594" y="1340231"/>
                </a:lnTo>
                <a:lnTo>
                  <a:pt x="6637401" y="1015111"/>
                </a:lnTo>
                <a:lnTo>
                  <a:pt x="8672830" y="1271143"/>
                </a:lnTo>
                <a:lnTo>
                  <a:pt x="8290179" y="1749425"/>
                </a:lnTo>
                <a:lnTo>
                  <a:pt x="9373362" y="1822958"/>
                </a:lnTo>
                <a:lnTo>
                  <a:pt x="10045827" y="1582547"/>
                </a:lnTo>
                <a:lnTo>
                  <a:pt x="11299825" y="1418082"/>
                </a:lnTo>
                <a:lnTo>
                  <a:pt x="12688189" y="1491234"/>
                </a:lnTo>
                <a:lnTo>
                  <a:pt x="13264135" y="1277493"/>
                </a:lnTo>
                <a:lnTo>
                  <a:pt x="16336899" y="1014857"/>
                </a:lnTo>
                <a:lnTo>
                  <a:pt x="20627467" y="1153033"/>
                </a:lnTo>
                <a:lnTo>
                  <a:pt x="23553040" y="981710"/>
                </a:lnTo>
                <a:lnTo>
                  <a:pt x="24383619" y="649732"/>
                </a:lnTo>
                <a:lnTo>
                  <a:pt x="24383619" y="0"/>
                </a:lnTo>
                <a:close/>
              </a:path>
            </a:pathLst>
          </a:custGeom>
          <a:solidFill>
            <a:srgbClr val="F0EBE0"/>
          </a:solidFill>
          <a:ln>
            <a:noFill/>
          </a:ln>
        </p:spPr>
        <p:txBody>
          <a:bodyPr/>
          <a:lstStyle/>
          <a:p>
            <a:endParaRPr lang="en-US"/>
          </a:p>
        </p:txBody>
      </p:sp>
      <p:sp>
        <p:nvSpPr>
          <p:cNvPr id="7" name="Google Shape;513;p26">
            <a:extLst>
              <a:ext uri="{FF2B5EF4-FFF2-40B4-BE49-F238E27FC236}">
                <a16:creationId xmlns:a16="http://schemas.microsoft.com/office/drawing/2014/main" id="{3932AE83-AFB5-6223-E583-2A5A5924B793}"/>
              </a:ext>
            </a:extLst>
          </p:cNvPr>
          <p:cNvSpPr txBox="1"/>
          <p:nvPr/>
        </p:nvSpPr>
        <p:spPr>
          <a:xfrm>
            <a:off x="3277394" y="1855066"/>
            <a:ext cx="6179563" cy="1182760"/>
          </a:xfrm>
          <a:prstGeom prst="rect">
            <a:avLst/>
          </a:prstGeom>
          <a:noFill/>
          <a:ln>
            <a:noFill/>
          </a:ln>
        </p:spPr>
        <p:txBody>
          <a:bodyPr spcFirstLastPara="1" wrap="square" lIns="0" tIns="0" rIns="0" bIns="0" anchor="t" anchorCtr="0">
            <a:spAutoFit/>
          </a:bodyPr>
          <a:lstStyle/>
          <a:p>
            <a:pPr algn="ctr">
              <a:lnSpc>
                <a:spcPct val="130897"/>
              </a:lnSpc>
            </a:pPr>
            <a:r>
              <a:rPr lang="vi-VN" sz="5867" b="1" dirty="0">
                <a:solidFill>
                  <a:schemeClr val="accent6">
                    <a:lumMod val="50000"/>
                  </a:schemeClr>
                </a:solidFill>
              </a:rPr>
              <a:t>ĐỌC NÂNG CAO</a:t>
            </a:r>
            <a:endParaRPr sz="5867" b="1" dirty="0">
              <a:solidFill>
                <a:schemeClr val="accent6">
                  <a:lumMod val="50000"/>
                </a:schemeClr>
              </a:solidFill>
            </a:endParaRPr>
          </a:p>
        </p:txBody>
      </p:sp>
      <p:cxnSp>
        <p:nvCxnSpPr>
          <p:cNvPr id="8" name="Google Shape;514;p26">
            <a:extLst>
              <a:ext uri="{FF2B5EF4-FFF2-40B4-BE49-F238E27FC236}">
                <a16:creationId xmlns:a16="http://schemas.microsoft.com/office/drawing/2014/main" id="{A6C4290B-3314-D80D-9CA5-90C3B19208D1}"/>
              </a:ext>
            </a:extLst>
          </p:cNvPr>
          <p:cNvCxnSpPr>
            <a:cxnSpLocks/>
          </p:cNvCxnSpPr>
          <p:nvPr/>
        </p:nvCxnSpPr>
        <p:spPr>
          <a:xfrm flipH="1">
            <a:off x="2846593" y="1919726"/>
            <a:ext cx="1" cy="1080000"/>
          </a:xfrm>
          <a:prstGeom prst="straightConnector1">
            <a:avLst/>
          </a:prstGeom>
          <a:noFill/>
          <a:ln w="57150" cap="rnd" cmpd="sng">
            <a:solidFill>
              <a:schemeClr val="accent6">
                <a:lumMod val="50000"/>
              </a:schemeClr>
            </a:solidFill>
            <a:prstDash val="solid"/>
            <a:round/>
            <a:headEnd type="none" w="sm" len="sm"/>
            <a:tailEnd type="none" w="sm" len="sm"/>
          </a:ln>
        </p:spPr>
      </p:cxnSp>
    </p:spTree>
    <p:extLst>
      <p:ext uri="{BB962C8B-B14F-4D97-AF65-F5344CB8AC3E}">
        <p14:creationId xmlns:p14="http://schemas.microsoft.com/office/powerpoint/2010/main" val="364259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523;p27">
            <a:extLst>
              <a:ext uri="{FF2B5EF4-FFF2-40B4-BE49-F238E27FC236}">
                <a16:creationId xmlns:a16="http://schemas.microsoft.com/office/drawing/2014/main" id="{96DB49F5-9924-91A3-E62A-427934A3EF07}"/>
              </a:ext>
            </a:extLst>
          </p:cNvPr>
          <p:cNvSpPr/>
          <p:nvPr/>
        </p:nvSpPr>
        <p:spPr>
          <a:xfrm>
            <a:off x="-14306" y="5748731"/>
            <a:ext cx="5729257" cy="1120333"/>
          </a:xfrm>
          <a:custGeom>
            <a:avLst/>
            <a:gdLst/>
            <a:ahLst/>
            <a:cxnLst/>
            <a:rect l="l" t="t" r="r" b="b"/>
            <a:pathLst>
              <a:path w="8593886" h="1680500" extrusionOk="0">
                <a:moveTo>
                  <a:pt x="0" y="0"/>
                </a:moveTo>
                <a:lnTo>
                  <a:pt x="8593886" y="0"/>
                </a:lnTo>
                <a:lnTo>
                  <a:pt x="8593886" y="1680500"/>
                </a:lnTo>
                <a:lnTo>
                  <a:pt x="0" y="1680500"/>
                </a:lnTo>
                <a:lnTo>
                  <a:pt x="0" y="0"/>
                </a:lnTo>
                <a:close/>
              </a:path>
            </a:pathLst>
          </a:custGeom>
          <a:blipFill rotWithShape="1">
            <a:blip r:embed="rId3">
              <a:alphaModFix/>
            </a:blip>
            <a:stretch>
              <a:fillRect/>
            </a:stretch>
          </a:blipFill>
          <a:ln>
            <a:noFill/>
          </a:ln>
        </p:spPr>
        <p:txBody>
          <a:bodyPr/>
          <a:lstStyle/>
          <a:p>
            <a:endParaRPr lang="en-US"/>
          </a:p>
        </p:txBody>
      </p:sp>
      <p:sp>
        <p:nvSpPr>
          <p:cNvPr id="3" name="Google Shape;524;p27">
            <a:extLst>
              <a:ext uri="{FF2B5EF4-FFF2-40B4-BE49-F238E27FC236}">
                <a16:creationId xmlns:a16="http://schemas.microsoft.com/office/drawing/2014/main" id="{3D08E24E-4D39-FFA4-6D86-8A42EFD0330D}"/>
              </a:ext>
            </a:extLst>
          </p:cNvPr>
          <p:cNvSpPr/>
          <p:nvPr/>
        </p:nvSpPr>
        <p:spPr>
          <a:xfrm>
            <a:off x="-14306" y="6293296"/>
            <a:ext cx="3210072" cy="575776"/>
          </a:xfrm>
          <a:custGeom>
            <a:avLst/>
            <a:gdLst/>
            <a:ahLst/>
            <a:cxnLst/>
            <a:rect l="l" t="t" r="r" b="b"/>
            <a:pathLst>
              <a:path w="4815108" h="863664" extrusionOk="0">
                <a:moveTo>
                  <a:pt x="0" y="0"/>
                </a:moveTo>
                <a:lnTo>
                  <a:pt x="4815108" y="0"/>
                </a:lnTo>
                <a:lnTo>
                  <a:pt x="4815108" y="863664"/>
                </a:lnTo>
                <a:lnTo>
                  <a:pt x="0" y="863664"/>
                </a:lnTo>
                <a:lnTo>
                  <a:pt x="0" y="0"/>
                </a:lnTo>
                <a:close/>
              </a:path>
            </a:pathLst>
          </a:custGeom>
          <a:blipFill rotWithShape="1">
            <a:blip r:embed="rId4">
              <a:alphaModFix/>
            </a:blip>
            <a:stretch>
              <a:fillRect/>
            </a:stretch>
          </a:blipFill>
          <a:ln>
            <a:noFill/>
          </a:ln>
        </p:spPr>
        <p:txBody>
          <a:bodyPr/>
          <a:lstStyle/>
          <a:p>
            <a:endParaRPr lang="en-US"/>
          </a:p>
        </p:txBody>
      </p:sp>
      <p:sp>
        <p:nvSpPr>
          <p:cNvPr id="4" name="Google Shape;525;p27">
            <a:extLst>
              <a:ext uri="{FF2B5EF4-FFF2-40B4-BE49-F238E27FC236}">
                <a16:creationId xmlns:a16="http://schemas.microsoft.com/office/drawing/2014/main" id="{24A3B94B-C93C-71BA-A80D-8DE53043EA1E}"/>
              </a:ext>
            </a:extLst>
          </p:cNvPr>
          <p:cNvSpPr/>
          <p:nvPr/>
        </p:nvSpPr>
        <p:spPr>
          <a:xfrm>
            <a:off x="7824994" y="5126467"/>
            <a:ext cx="4367811" cy="1814723"/>
          </a:xfrm>
          <a:custGeom>
            <a:avLst/>
            <a:gdLst/>
            <a:ahLst/>
            <a:cxnLst/>
            <a:rect l="l" t="t" r="r" b="b"/>
            <a:pathLst>
              <a:path w="6551716" h="2722084" extrusionOk="0">
                <a:moveTo>
                  <a:pt x="0" y="0"/>
                </a:moveTo>
                <a:lnTo>
                  <a:pt x="6551716" y="0"/>
                </a:lnTo>
                <a:lnTo>
                  <a:pt x="6551716" y="2722084"/>
                </a:lnTo>
                <a:lnTo>
                  <a:pt x="0" y="2722084"/>
                </a:lnTo>
                <a:lnTo>
                  <a:pt x="0" y="0"/>
                </a:lnTo>
                <a:close/>
              </a:path>
            </a:pathLst>
          </a:custGeom>
          <a:blipFill rotWithShape="1">
            <a:blip r:embed="rId5">
              <a:alphaModFix/>
            </a:blip>
            <a:stretch>
              <a:fillRect/>
            </a:stretch>
          </a:blipFill>
          <a:ln>
            <a:noFill/>
          </a:ln>
        </p:spPr>
        <p:txBody>
          <a:bodyPr/>
          <a:lstStyle/>
          <a:p>
            <a:endParaRPr lang="en-US"/>
          </a:p>
        </p:txBody>
      </p:sp>
      <p:sp>
        <p:nvSpPr>
          <p:cNvPr id="5" name="Google Shape;526;p27">
            <a:extLst>
              <a:ext uri="{FF2B5EF4-FFF2-40B4-BE49-F238E27FC236}">
                <a16:creationId xmlns:a16="http://schemas.microsoft.com/office/drawing/2014/main" id="{2308689C-E865-DE43-CF41-05B6E40CB8CB}"/>
              </a:ext>
            </a:extLst>
          </p:cNvPr>
          <p:cNvSpPr/>
          <p:nvPr/>
        </p:nvSpPr>
        <p:spPr>
          <a:xfrm>
            <a:off x="-107239" y="4152595"/>
            <a:ext cx="966041" cy="1993272"/>
          </a:xfrm>
          <a:custGeom>
            <a:avLst/>
            <a:gdLst/>
            <a:ahLst/>
            <a:cxnLst/>
            <a:rect l="l" t="t" r="r" b="b"/>
            <a:pathLst>
              <a:path w="1449062" h="2989908" extrusionOk="0">
                <a:moveTo>
                  <a:pt x="0" y="0"/>
                </a:moveTo>
                <a:lnTo>
                  <a:pt x="1449062" y="0"/>
                </a:lnTo>
                <a:lnTo>
                  <a:pt x="1449062" y="2989908"/>
                </a:lnTo>
                <a:lnTo>
                  <a:pt x="0" y="2989908"/>
                </a:lnTo>
                <a:lnTo>
                  <a:pt x="0" y="0"/>
                </a:lnTo>
                <a:close/>
              </a:path>
            </a:pathLst>
          </a:custGeom>
          <a:blipFill rotWithShape="1">
            <a:blip r:embed="rId6">
              <a:alphaModFix/>
            </a:blip>
            <a:stretch>
              <a:fillRect/>
            </a:stretch>
          </a:blipFill>
          <a:ln>
            <a:noFill/>
          </a:ln>
        </p:spPr>
        <p:txBody>
          <a:bodyPr/>
          <a:lstStyle/>
          <a:p>
            <a:endParaRPr lang="en-US"/>
          </a:p>
        </p:txBody>
      </p:sp>
      <p:grpSp>
        <p:nvGrpSpPr>
          <p:cNvPr id="10" name="Group 9">
            <a:extLst>
              <a:ext uri="{FF2B5EF4-FFF2-40B4-BE49-F238E27FC236}">
                <a16:creationId xmlns:a16="http://schemas.microsoft.com/office/drawing/2014/main" id="{BCA47DD4-0062-9D24-F079-0823C08B1562}"/>
              </a:ext>
            </a:extLst>
          </p:cNvPr>
          <p:cNvGrpSpPr>
            <a:grpSpLocks noChangeAspect="1"/>
          </p:cNvGrpSpPr>
          <p:nvPr/>
        </p:nvGrpSpPr>
        <p:grpSpPr>
          <a:xfrm>
            <a:off x="1887106" y="1886808"/>
            <a:ext cx="3600924" cy="4134206"/>
            <a:chOff x="1419077" y="867824"/>
            <a:chExt cx="4156804" cy="4772409"/>
          </a:xfrm>
        </p:grpSpPr>
        <p:sp>
          <p:nvSpPr>
            <p:cNvPr id="6" name="Google Shape;527;p27">
              <a:extLst>
                <a:ext uri="{FF2B5EF4-FFF2-40B4-BE49-F238E27FC236}">
                  <a16:creationId xmlns:a16="http://schemas.microsoft.com/office/drawing/2014/main" id="{F43C77ED-2775-FF12-0083-E6B418FE88D1}"/>
                </a:ext>
              </a:extLst>
            </p:cNvPr>
            <p:cNvSpPr/>
            <p:nvPr/>
          </p:nvSpPr>
          <p:spPr>
            <a:xfrm>
              <a:off x="1419082" y="867833"/>
              <a:ext cx="4156799" cy="4772400"/>
            </a:xfrm>
            <a:custGeom>
              <a:avLst/>
              <a:gdLst/>
              <a:ahLst/>
              <a:cxnLst/>
              <a:rect l="l" t="t" r="r" b="b"/>
              <a:pathLst>
                <a:path w="6235198" h="7158600" extrusionOk="0">
                  <a:moveTo>
                    <a:pt x="0" y="0"/>
                  </a:moveTo>
                  <a:lnTo>
                    <a:pt x="6235198" y="0"/>
                  </a:lnTo>
                  <a:lnTo>
                    <a:pt x="6235198" y="7158600"/>
                  </a:lnTo>
                  <a:lnTo>
                    <a:pt x="0" y="7158600"/>
                  </a:lnTo>
                  <a:lnTo>
                    <a:pt x="0" y="0"/>
                  </a:lnTo>
                  <a:close/>
                </a:path>
              </a:pathLst>
            </a:custGeom>
            <a:blipFill rotWithShape="1">
              <a:blip r:embed="rId7">
                <a:alphaModFix/>
              </a:blip>
              <a:stretch>
                <a:fillRect l="-36124" r="-36126"/>
              </a:stretch>
            </a:blipFill>
            <a:ln>
              <a:noFill/>
            </a:ln>
          </p:spPr>
          <p:txBody>
            <a:bodyPr/>
            <a:lstStyle/>
            <a:p>
              <a:endParaRPr lang="en-US"/>
            </a:p>
          </p:txBody>
        </p:sp>
        <p:sp>
          <p:nvSpPr>
            <p:cNvPr id="7" name="Google Shape;528;p27">
              <a:extLst>
                <a:ext uri="{FF2B5EF4-FFF2-40B4-BE49-F238E27FC236}">
                  <a16:creationId xmlns:a16="http://schemas.microsoft.com/office/drawing/2014/main" id="{D35A6C6D-C2A6-F51C-F31D-7863D2AC1409}"/>
                </a:ext>
              </a:extLst>
            </p:cNvPr>
            <p:cNvSpPr/>
            <p:nvPr/>
          </p:nvSpPr>
          <p:spPr>
            <a:xfrm>
              <a:off x="1419079" y="867824"/>
              <a:ext cx="4156800" cy="387975"/>
            </a:xfrm>
            <a:custGeom>
              <a:avLst/>
              <a:gdLst/>
              <a:ahLst/>
              <a:cxnLst/>
              <a:rect l="l" t="t" r="r" b="b"/>
              <a:pathLst>
                <a:path w="8640953" h="868553" extrusionOk="0">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a:ln>
              <a:noFill/>
            </a:ln>
          </p:spPr>
          <p:txBody>
            <a:bodyPr/>
            <a:lstStyle/>
            <a:p>
              <a:endParaRPr lang="en-US"/>
            </a:p>
          </p:txBody>
        </p:sp>
        <p:sp>
          <p:nvSpPr>
            <p:cNvPr id="8" name="Google Shape;529;p27">
              <a:extLst>
                <a:ext uri="{FF2B5EF4-FFF2-40B4-BE49-F238E27FC236}">
                  <a16:creationId xmlns:a16="http://schemas.microsoft.com/office/drawing/2014/main" id="{85427A8A-E868-B138-7DE7-2757A9B199CD}"/>
                </a:ext>
              </a:extLst>
            </p:cNvPr>
            <p:cNvSpPr/>
            <p:nvPr/>
          </p:nvSpPr>
          <p:spPr>
            <a:xfrm rot="10800000">
              <a:off x="1419077" y="5229085"/>
              <a:ext cx="4156802" cy="411147"/>
            </a:xfrm>
            <a:custGeom>
              <a:avLst/>
              <a:gdLst/>
              <a:ahLst/>
              <a:cxnLst/>
              <a:rect l="l" t="t" r="r" b="b"/>
              <a:pathLst>
                <a:path w="8640953" h="868553" extrusionOk="0">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a:ln>
              <a:noFill/>
            </a:ln>
          </p:spPr>
          <p:txBody>
            <a:bodyPr/>
            <a:lstStyle/>
            <a:p>
              <a:endParaRPr lang="en-US"/>
            </a:p>
          </p:txBody>
        </p:sp>
      </p:grpSp>
      <p:sp>
        <p:nvSpPr>
          <p:cNvPr id="9" name="Google Shape;530;p27">
            <a:extLst>
              <a:ext uri="{FF2B5EF4-FFF2-40B4-BE49-F238E27FC236}">
                <a16:creationId xmlns:a16="http://schemas.microsoft.com/office/drawing/2014/main" id="{E589E18C-9589-45BC-F596-D28A30082768}"/>
              </a:ext>
            </a:extLst>
          </p:cNvPr>
          <p:cNvSpPr/>
          <p:nvPr/>
        </p:nvSpPr>
        <p:spPr>
          <a:xfrm>
            <a:off x="6096000" y="2374900"/>
            <a:ext cx="4320477" cy="2884998"/>
          </a:xfrm>
          <a:prstGeom prst="wedgeRectCallout">
            <a:avLst>
              <a:gd name="adj1" fmla="val -40234"/>
              <a:gd name="adj2" fmla="val 62089"/>
            </a:avLst>
          </a:prstGeom>
          <a:solidFill>
            <a:schemeClr val="lt1"/>
          </a:solidFill>
          <a:ln w="25400"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400" dirty="0">
                <a:solidFill>
                  <a:schemeClr val="bg1"/>
                </a:solidFill>
                <a:latin typeface="UTM Avo" panose="02040603050506020204" pitchFamily="18"/>
              </a:rPr>
              <a:t>Luyện tập, chú ý cách ngắt nghỉ ở giữa các câu thơ; nhấn mạnh các từ ngữ quan trọng.</a:t>
            </a:r>
            <a:endParaRPr sz="2400" dirty="0">
              <a:solidFill>
                <a:schemeClr val="bg1"/>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99143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539;p28">
            <a:extLst>
              <a:ext uri="{FF2B5EF4-FFF2-40B4-BE49-F238E27FC236}">
                <a16:creationId xmlns:a16="http://schemas.microsoft.com/office/drawing/2014/main" id="{BDD4C695-271B-4701-E1E7-501FA4070948}"/>
              </a:ext>
            </a:extLst>
          </p:cNvPr>
          <p:cNvSpPr/>
          <p:nvPr/>
        </p:nvSpPr>
        <p:spPr>
          <a:xfrm>
            <a:off x="0" y="5678388"/>
            <a:ext cx="11026923" cy="1182312"/>
          </a:xfrm>
          <a:custGeom>
            <a:avLst/>
            <a:gdLst/>
            <a:ahLst/>
            <a:cxnLst/>
            <a:rect l="l" t="t" r="r" b="b"/>
            <a:pathLst>
              <a:path w="16540384" h="1773468" extrusionOk="0">
                <a:moveTo>
                  <a:pt x="0" y="0"/>
                </a:moveTo>
                <a:lnTo>
                  <a:pt x="16540384" y="0"/>
                </a:lnTo>
                <a:lnTo>
                  <a:pt x="16540384" y="1773468"/>
                </a:lnTo>
                <a:lnTo>
                  <a:pt x="0" y="1773468"/>
                </a:lnTo>
                <a:lnTo>
                  <a:pt x="0" y="0"/>
                </a:lnTo>
                <a:close/>
              </a:path>
            </a:pathLst>
          </a:custGeom>
          <a:blipFill rotWithShape="1">
            <a:blip r:embed="rId3">
              <a:alphaModFix/>
            </a:blip>
            <a:stretch>
              <a:fillRect/>
            </a:stretch>
          </a:blipFill>
          <a:ln>
            <a:noFill/>
          </a:ln>
        </p:spPr>
        <p:txBody>
          <a:bodyPr/>
          <a:lstStyle/>
          <a:p>
            <a:endParaRPr lang="en-VN" sz="2400">
              <a:latin typeface="UTM Avo" panose="02040603050506020204" pitchFamily="18"/>
            </a:endParaRPr>
          </a:p>
        </p:txBody>
      </p:sp>
      <p:sp>
        <p:nvSpPr>
          <p:cNvPr id="9" name="Google Shape;540;p28">
            <a:extLst>
              <a:ext uri="{FF2B5EF4-FFF2-40B4-BE49-F238E27FC236}">
                <a16:creationId xmlns:a16="http://schemas.microsoft.com/office/drawing/2014/main" id="{8527BDA9-09D6-137F-03C9-5E46BDAB7910}"/>
              </a:ext>
            </a:extLst>
          </p:cNvPr>
          <p:cNvSpPr/>
          <p:nvPr/>
        </p:nvSpPr>
        <p:spPr>
          <a:xfrm>
            <a:off x="0" y="6250431"/>
            <a:ext cx="6178325" cy="607601"/>
          </a:xfrm>
          <a:custGeom>
            <a:avLst/>
            <a:gdLst/>
            <a:ahLst/>
            <a:cxnLst/>
            <a:rect l="l" t="t" r="r" b="b"/>
            <a:pathLst>
              <a:path w="9267488" h="911402" extrusionOk="0">
                <a:moveTo>
                  <a:pt x="0" y="0"/>
                </a:moveTo>
                <a:lnTo>
                  <a:pt x="9267488" y="0"/>
                </a:lnTo>
                <a:lnTo>
                  <a:pt x="9267488" y="911402"/>
                </a:lnTo>
                <a:lnTo>
                  <a:pt x="0" y="911402"/>
                </a:lnTo>
                <a:lnTo>
                  <a:pt x="0" y="0"/>
                </a:lnTo>
                <a:close/>
              </a:path>
            </a:pathLst>
          </a:custGeom>
          <a:blipFill rotWithShape="1">
            <a:blip r:embed="rId4">
              <a:alphaModFix/>
            </a:blip>
            <a:stretch>
              <a:fillRect/>
            </a:stretch>
          </a:blipFill>
          <a:ln>
            <a:noFill/>
          </a:ln>
        </p:spPr>
        <p:txBody>
          <a:bodyPr/>
          <a:lstStyle/>
          <a:p>
            <a:endParaRPr lang="en-VN" sz="2400">
              <a:latin typeface="UTM Avo" panose="02040603050506020204" pitchFamily="18"/>
            </a:endParaRPr>
          </a:p>
        </p:txBody>
      </p:sp>
      <p:sp>
        <p:nvSpPr>
          <p:cNvPr id="10" name="Google Shape;541;p28">
            <a:extLst>
              <a:ext uri="{FF2B5EF4-FFF2-40B4-BE49-F238E27FC236}">
                <a16:creationId xmlns:a16="http://schemas.microsoft.com/office/drawing/2014/main" id="{A9F31DC4-9E2C-8B2B-0EB7-F0E6E302C8B5}"/>
              </a:ext>
            </a:extLst>
          </p:cNvPr>
          <p:cNvSpPr txBox="1"/>
          <p:nvPr/>
        </p:nvSpPr>
        <p:spPr>
          <a:xfrm>
            <a:off x="4599874" y="1136110"/>
            <a:ext cx="2992250" cy="369332"/>
          </a:xfrm>
          <a:prstGeom prst="rect">
            <a:avLst/>
          </a:prstGeom>
          <a:noFill/>
          <a:ln>
            <a:noFill/>
          </a:ln>
        </p:spPr>
        <p:txBody>
          <a:bodyPr spcFirstLastPara="1" wrap="square" lIns="0" tIns="0" rIns="0" bIns="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b="1" dirty="0">
                <a:solidFill>
                  <a:schemeClr val="bg1"/>
                </a:solidFill>
                <a:latin typeface="UTM Avo" panose="02040603050506020204" pitchFamily="18"/>
              </a:rPr>
              <a:t>Luyện đọc</a:t>
            </a:r>
            <a:endParaRPr sz="2400" b="1" dirty="0">
              <a:solidFill>
                <a:schemeClr val="bg1"/>
              </a:solidFill>
              <a:latin typeface="UTM Avo" panose="02040603050506020204" pitchFamily="18"/>
            </a:endParaRPr>
          </a:p>
        </p:txBody>
      </p:sp>
      <p:sp>
        <p:nvSpPr>
          <p:cNvPr id="11" name="Google Shape;542;p28">
            <a:extLst>
              <a:ext uri="{FF2B5EF4-FFF2-40B4-BE49-F238E27FC236}">
                <a16:creationId xmlns:a16="http://schemas.microsoft.com/office/drawing/2014/main" id="{7AF20C14-2439-3CEB-5E36-42A12414C39C}"/>
              </a:ext>
            </a:extLst>
          </p:cNvPr>
          <p:cNvSpPr/>
          <p:nvPr/>
        </p:nvSpPr>
        <p:spPr>
          <a:xfrm>
            <a:off x="1285347" y="4976133"/>
            <a:ext cx="5348895" cy="1566072"/>
          </a:xfrm>
          <a:custGeom>
            <a:avLst/>
            <a:gdLst/>
            <a:ahLst/>
            <a:cxnLst/>
            <a:rect l="l" t="t" r="r" b="b"/>
            <a:pathLst>
              <a:path w="8023342" h="2349108" extrusionOk="0">
                <a:moveTo>
                  <a:pt x="0" y="0"/>
                </a:moveTo>
                <a:lnTo>
                  <a:pt x="8023342" y="0"/>
                </a:lnTo>
                <a:lnTo>
                  <a:pt x="8023342" y="2349108"/>
                </a:lnTo>
                <a:lnTo>
                  <a:pt x="0" y="2349108"/>
                </a:lnTo>
                <a:lnTo>
                  <a:pt x="0" y="0"/>
                </a:lnTo>
                <a:close/>
              </a:path>
            </a:pathLst>
          </a:custGeom>
          <a:blipFill rotWithShape="1">
            <a:blip r:embed="rId5">
              <a:alphaModFix/>
            </a:blip>
            <a:stretch>
              <a:fillRect/>
            </a:stretch>
          </a:blipFill>
          <a:ln>
            <a:noFill/>
          </a:ln>
        </p:spPr>
        <p:txBody>
          <a:bodyPr/>
          <a:lstStyle/>
          <a:p>
            <a:endParaRPr lang="en-VN" sz="2400">
              <a:latin typeface="UTM Avo" panose="02040603050506020204" pitchFamily="18"/>
            </a:endParaRPr>
          </a:p>
        </p:txBody>
      </p:sp>
      <p:sp>
        <p:nvSpPr>
          <p:cNvPr id="12" name="Google Shape;543;p28">
            <a:extLst>
              <a:ext uri="{FF2B5EF4-FFF2-40B4-BE49-F238E27FC236}">
                <a16:creationId xmlns:a16="http://schemas.microsoft.com/office/drawing/2014/main" id="{7481919D-5940-75B0-7F35-3AA1BF85A166}"/>
              </a:ext>
            </a:extLst>
          </p:cNvPr>
          <p:cNvSpPr/>
          <p:nvPr/>
        </p:nvSpPr>
        <p:spPr>
          <a:xfrm>
            <a:off x="9306533" y="5172488"/>
            <a:ext cx="2885467" cy="1685512"/>
          </a:xfrm>
          <a:custGeom>
            <a:avLst/>
            <a:gdLst/>
            <a:ahLst/>
            <a:cxnLst/>
            <a:rect l="l" t="t" r="r" b="b"/>
            <a:pathLst>
              <a:path w="4328200" h="2528268" extrusionOk="0">
                <a:moveTo>
                  <a:pt x="0" y="0"/>
                </a:moveTo>
                <a:lnTo>
                  <a:pt x="4328200" y="0"/>
                </a:lnTo>
                <a:lnTo>
                  <a:pt x="4328200" y="2528268"/>
                </a:lnTo>
                <a:lnTo>
                  <a:pt x="0" y="2528268"/>
                </a:lnTo>
                <a:lnTo>
                  <a:pt x="0" y="0"/>
                </a:lnTo>
                <a:close/>
              </a:path>
            </a:pathLst>
          </a:custGeom>
          <a:blipFill rotWithShape="1">
            <a:blip r:embed="rId6">
              <a:alphaModFix/>
            </a:blip>
            <a:stretch>
              <a:fillRect/>
            </a:stretch>
          </a:blipFill>
          <a:ln>
            <a:noFill/>
          </a:ln>
        </p:spPr>
        <p:txBody>
          <a:bodyPr/>
          <a:lstStyle/>
          <a:p>
            <a:endParaRPr lang="en-VN" sz="2400">
              <a:latin typeface="UTM Avo" panose="02040603050506020204" pitchFamily="18"/>
            </a:endParaRPr>
          </a:p>
        </p:txBody>
      </p:sp>
      <p:sp>
        <p:nvSpPr>
          <p:cNvPr id="13" name="Google Shape;544;p28">
            <a:extLst>
              <a:ext uri="{FF2B5EF4-FFF2-40B4-BE49-F238E27FC236}">
                <a16:creationId xmlns:a16="http://schemas.microsoft.com/office/drawing/2014/main" id="{C4B29B57-B072-FB3F-B9D8-9393430325FE}"/>
              </a:ext>
            </a:extLst>
          </p:cNvPr>
          <p:cNvSpPr/>
          <p:nvPr/>
        </p:nvSpPr>
        <p:spPr>
          <a:xfrm>
            <a:off x="2136647" y="2005202"/>
            <a:ext cx="7918705" cy="2786958"/>
          </a:xfrm>
          <a:prstGeom prst="wedgeRectCallout">
            <a:avLst>
              <a:gd name="adj1" fmla="val -10256"/>
              <a:gd name="adj2" fmla="val 49652"/>
            </a:avLst>
          </a:prstGeom>
          <a:solidFill>
            <a:schemeClr val="lt1"/>
          </a:solidFill>
          <a:ln w="25400" cap="flat" cmpd="sng">
            <a:solidFill>
              <a:schemeClr val="accent6">
                <a:lumMod val="50000"/>
              </a:schemeClr>
            </a:solidFill>
            <a:prstDash val="solid"/>
            <a:round/>
            <a:headEnd type="none" w="sm" len="sm"/>
            <a:tailEnd type="none" w="sm" len="sm"/>
          </a:ln>
        </p:spPr>
        <p:txBody>
          <a:bodyPr spcFirstLastPara="1" wrap="square" lIns="600000" tIns="30467" rIns="60950" bIns="30467"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vi-VN" sz="2400" b="1" dirty="0">
                <a:solidFill>
                  <a:srgbClr val="FF0000"/>
                </a:solidFill>
                <a:latin typeface="UTM Avo" panose="02040603050506020204" pitchFamily="18"/>
              </a:rPr>
              <a:t>Không</a:t>
            </a:r>
            <a:r>
              <a:rPr lang="vi-VN" sz="2400" dirty="0">
                <a:latin typeface="UTM Avo" panose="02040603050506020204" pitchFamily="18"/>
              </a:rPr>
              <a:t> </a:t>
            </a:r>
            <a:r>
              <a:rPr lang="vi-VN" sz="2400" dirty="0">
                <a:solidFill>
                  <a:schemeClr val="bg1"/>
                </a:solidFill>
                <a:latin typeface="UTM Avo" panose="02040603050506020204" pitchFamily="18"/>
              </a:rPr>
              <a:t>có kính</a:t>
            </a:r>
            <a:r>
              <a:rPr lang="vi-VN" sz="2400" dirty="0">
                <a:solidFill>
                  <a:srgbClr val="FF0000"/>
                </a:solidFill>
                <a:latin typeface="UTM Avo" panose="02040603050506020204" pitchFamily="18"/>
              </a:rPr>
              <a:t>/</a:t>
            </a:r>
            <a:r>
              <a:rPr lang="vi-VN" sz="2400" dirty="0">
                <a:latin typeface="UTM Avo" panose="02040603050506020204" pitchFamily="18"/>
              </a:rPr>
              <a:t> </a:t>
            </a:r>
            <a:r>
              <a:rPr lang="vi-VN" sz="2400" dirty="0">
                <a:solidFill>
                  <a:schemeClr val="bg1"/>
                </a:solidFill>
                <a:latin typeface="UTM Avo" panose="02040603050506020204" pitchFamily="18"/>
              </a:rPr>
              <a:t>không phải vì xe không có kính</a:t>
            </a:r>
            <a:endParaRPr sz="2400" dirty="0">
              <a:solidFill>
                <a:schemeClr val="bg1"/>
              </a:solidFill>
              <a:latin typeface="UTM Avo" panose="02040603050506020204" pitchFamily="18"/>
            </a:endParaRPr>
          </a:p>
          <a:p>
            <a:pPr>
              <a:lnSpc>
                <a:spcPct val="150000"/>
              </a:lnSpc>
            </a:pPr>
            <a:r>
              <a:rPr lang="vi-VN" sz="2400" dirty="0">
                <a:solidFill>
                  <a:schemeClr val="bg1"/>
                </a:solidFill>
                <a:latin typeface="UTM Avo" panose="02040603050506020204" pitchFamily="18"/>
              </a:rPr>
              <a:t>Bom</a:t>
            </a:r>
            <a:r>
              <a:rPr lang="vi-VN" sz="2400" dirty="0">
                <a:latin typeface="UTM Avo" panose="02040603050506020204" pitchFamily="18"/>
              </a:rPr>
              <a:t> </a:t>
            </a:r>
            <a:r>
              <a:rPr lang="vi-VN" sz="2400" b="1" dirty="0">
                <a:solidFill>
                  <a:srgbClr val="FF0000"/>
                </a:solidFill>
                <a:latin typeface="UTM Avo" panose="02040603050506020204" pitchFamily="18"/>
              </a:rPr>
              <a:t>giật</a:t>
            </a:r>
            <a:r>
              <a:rPr lang="vi-VN" sz="2400" dirty="0">
                <a:latin typeface="UTM Avo" panose="02040603050506020204" pitchFamily="18"/>
              </a:rPr>
              <a:t>, </a:t>
            </a:r>
            <a:r>
              <a:rPr lang="vi-VN" sz="2400" dirty="0">
                <a:solidFill>
                  <a:schemeClr val="bg1"/>
                </a:solidFill>
                <a:latin typeface="UTM Avo" panose="02040603050506020204" pitchFamily="18"/>
              </a:rPr>
              <a:t>bom</a:t>
            </a:r>
            <a:r>
              <a:rPr lang="vi-VN" sz="2400" dirty="0">
                <a:latin typeface="UTM Avo" panose="02040603050506020204" pitchFamily="18"/>
              </a:rPr>
              <a:t> </a:t>
            </a:r>
            <a:r>
              <a:rPr lang="vi-VN" sz="2400" b="1" dirty="0">
                <a:solidFill>
                  <a:srgbClr val="FF0000"/>
                </a:solidFill>
                <a:latin typeface="UTM Avo" panose="02040603050506020204" pitchFamily="18"/>
              </a:rPr>
              <a:t>rung</a:t>
            </a:r>
            <a:r>
              <a:rPr lang="vi-VN" sz="2400" dirty="0">
                <a:latin typeface="UTM Avo" panose="02040603050506020204" pitchFamily="18"/>
              </a:rPr>
              <a:t> </a:t>
            </a:r>
            <a:r>
              <a:rPr lang="vi-VN" sz="2400" dirty="0">
                <a:solidFill>
                  <a:schemeClr val="bg1"/>
                </a:solidFill>
                <a:latin typeface="UTM Avo" panose="02040603050506020204" pitchFamily="18"/>
              </a:rPr>
              <a:t>kính vỡ đi rồi</a:t>
            </a:r>
            <a:r>
              <a:rPr lang="vi-VN" sz="2400" dirty="0">
                <a:solidFill>
                  <a:srgbClr val="FF0000"/>
                </a:solidFill>
                <a:latin typeface="UTM Avo" panose="02040603050506020204" pitchFamily="18"/>
              </a:rPr>
              <a:t>/</a:t>
            </a:r>
            <a:endParaRPr sz="2400" dirty="0">
              <a:solidFill>
                <a:srgbClr val="FF0000"/>
              </a:solidFill>
              <a:latin typeface="UTM Avo" panose="02040603050506020204" pitchFamily="18"/>
            </a:endParaRPr>
          </a:p>
          <a:p>
            <a:pPr>
              <a:lnSpc>
                <a:spcPct val="150000"/>
              </a:lnSpc>
            </a:pPr>
            <a:r>
              <a:rPr lang="vi-VN" sz="2400" b="1" dirty="0">
                <a:solidFill>
                  <a:srgbClr val="FF0000"/>
                </a:solidFill>
                <a:latin typeface="UTM Avo" panose="02040603050506020204" pitchFamily="18"/>
              </a:rPr>
              <a:t>Ung dung</a:t>
            </a:r>
            <a:r>
              <a:rPr lang="vi-VN" sz="2400" dirty="0">
                <a:solidFill>
                  <a:srgbClr val="FF0000"/>
                </a:solidFill>
                <a:latin typeface="UTM Avo" panose="02040603050506020204" pitchFamily="18"/>
              </a:rPr>
              <a:t> </a:t>
            </a:r>
            <a:r>
              <a:rPr lang="vi-VN" sz="2400" dirty="0">
                <a:solidFill>
                  <a:schemeClr val="bg1"/>
                </a:solidFill>
                <a:latin typeface="UTM Avo" panose="02040603050506020204" pitchFamily="18"/>
              </a:rPr>
              <a:t>buồng lái ta ngồi</a:t>
            </a:r>
            <a:r>
              <a:rPr lang="vi-VN" sz="2400" dirty="0">
                <a:latin typeface="UTM Avo" panose="02040603050506020204" pitchFamily="18"/>
              </a:rPr>
              <a:t>,</a:t>
            </a:r>
            <a:r>
              <a:rPr lang="vi-VN" sz="2400" dirty="0">
                <a:solidFill>
                  <a:srgbClr val="FF0000"/>
                </a:solidFill>
                <a:latin typeface="UTM Avo" panose="02040603050506020204" pitchFamily="18"/>
              </a:rPr>
              <a:t>//</a:t>
            </a:r>
            <a:endParaRPr sz="2400" dirty="0">
              <a:solidFill>
                <a:srgbClr val="FF0000"/>
              </a:solidFill>
              <a:latin typeface="UTM Avo" panose="02040603050506020204" pitchFamily="18"/>
            </a:endParaRPr>
          </a:p>
          <a:p>
            <a:pPr>
              <a:lnSpc>
                <a:spcPct val="150000"/>
              </a:lnSpc>
            </a:pPr>
            <a:r>
              <a:rPr lang="vi-VN" sz="2400" dirty="0">
                <a:solidFill>
                  <a:schemeClr val="bg1"/>
                </a:solidFill>
                <a:latin typeface="UTM Avo" panose="02040603050506020204" pitchFamily="18"/>
              </a:rPr>
              <a:t>Nhìn </a:t>
            </a:r>
            <a:r>
              <a:rPr lang="vi-VN" sz="2400" b="1" dirty="0">
                <a:solidFill>
                  <a:srgbClr val="FF0000"/>
                </a:solidFill>
                <a:latin typeface="UTM Avo" panose="02040603050506020204" pitchFamily="18"/>
              </a:rPr>
              <a:t>đất</a:t>
            </a:r>
            <a:r>
              <a:rPr lang="vi-VN" sz="2400" dirty="0">
                <a:latin typeface="UTM Avo" panose="02040603050506020204" pitchFamily="18"/>
              </a:rPr>
              <a:t>, </a:t>
            </a:r>
            <a:r>
              <a:rPr lang="vi-VN" sz="2400" dirty="0">
                <a:solidFill>
                  <a:schemeClr val="bg1"/>
                </a:solidFill>
                <a:latin typeface="UTM Avo" panose="02040603050506020204" pitchFamily="18"/>
              </a:rPr>
              <a:t>nhìn</a:t>
            </a:r>
            <a:r>
              <a:rPr lang="vi-VN" sz="2400" dirty="0">
                <a:latin typeface="UTM Avo" panose="02040603050506020204" pitchFamily="18"/>
              </a:rPr>
              <a:t> </a:t>
            </a:r>
            <a:r>
              <a:rPr lang="vi-VN" sz="2400" b="1" dirty="0">
                <a:solidFill>
                  <a:srgbClr val="FF0000"/>
                </a:solidFill>
                <a:latin typeface="UTM Avo" panose="02040603050506020204" pitchFamily="18"/>
              </a:rPr>
              <a:t>trời</a:t>
            </a:r>
            <a:r>
              <a:rPr lang="vi-VN" sz="2400" dirty="0">
                <a:latin typeface="UTM Avo" panose="02040603050506020204" pitchFamily="18"/>
              </a:rPr>
              <a:t>,</a:t>
            </a:r>
            <a:r>
              <a:rPr lang="vi-VN" sz="2400" dirty="0">
                <a:solidFill>
                  <a:schemeClr val="bg1"/>
                </a:solidFill>
                <a:latin typeface="UTM Avo" panose="02040603050506020204" pitchFamily="18"/>
              </a:rPr>
              <a:t>nhìn</a:t>
            </a:r>
            <a:r>
              <a:rPr lang="vi-VN" sz="2400" dirty="0">
                <a:latin typeface="UTM Avo" panose="02040603050506020204" pitchFamily="18"/>
              </a:rPr>
              <a:t> </a:t>
            </a:r>
            <a:r>
              <a:rPr lang="vi-VN" sz="2400" b="1" dirty="0">
                <a:solidFill>
                  <a:srgbClr val="FF0000"/>
                </a:solidFill>
                <a:latin typeface="UTM Avo" panose="02040603050506020204" pitchFamily="18"/>
              </a:rPr>
              <a:t>thẳng</a:t>
            </a:r>
            <a:r>
              <a:rPr lang="vi-VN" sz="2400" dirty="0">
                <a:solidFill>
                  <a:schemeClr val="dk1"/>
                </a:solidFill>
                <a:latin typeface="UTM Avo" panose="02040603050506020204" pitchFamily="18"/>
              </a:rPr>
              <a:t>.</a:t>
            </a:r>
            <a:endParaRPr sz="2400" dirty="0">
              <a:solidFill>
                <a:schemeClr val="dk1"/>
              </a:solidFill>
              <a:latin typeface="UTM Avo" panose="02040603050506020204" pitchFamily="18"/>
            </a:endParaRPr>
          </a:p>
        </p:txBody>
      </p:sp>
    </p:spTree>
    <p:extLst>
      <p:ext uri="{BB962C8B-B14F-4D97-AF65-F5344CB8AC3E}">
        <p14:creationId xmlns:p14="http://schemas.microsoft.com/office/powerpoint/2010/main" val="105381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21;p3">
            <a:extLst>
              <a:ext uri="{FF2B5EF4-FFF2-40B4-BE49-F238E27FC236}">
                <a16:creationId xmlns:a16="http://schemas.microsoft.com/office/drawing/2014/main" id="{2758D090-68F6-A842-C4F6-BCDB62DC48A2}"/>
              </a:ext>
            </a:extLst>
          </p:cNvPr>
          <p:cNvSpPr/>
          <p:nvPr/>
        </p:nvSpPr>
        <p:spPr>
          <a:xfrm rot="10800000">
            <a:off x="813" y="6319140"/>
            <a:ext cx="9153207" cy="538734"/>
          </a:xfrm>
          <a:custGeom>
            <a:avLst/>
            <a:gdLst/>
            <a:ahLst/>
            <a:cxnLst/>
            <a:rect l="l" t="t" r="r" b="b"/>
            <a:pathLst>
              <a:path w="18306415" h="1077468" extrusionOk="0">
                <a:moveTo>
                  <a:pt x="18306415" y="0"/>
                </a:moveTo>
                <a:lnTo>
                  <a:pt x="18306415" y="681609"/>
                </a:lnTo>
                <a:lnTo>
                  <a:pt x="17976342" y="903859"/>
                </a:lnTo>
                <a:lnTo>
                  <a:pt x="17207103" y="903859"/>
                </a:lnTo>
                <a:lnTo>
                  <a:pt x="16926561" y="726059"/>
                </a:lnTo>
                <a:lnTo>
                  <a:pt x="16073247" y="792099"/>
                </a:lnTo>
                <a:lnTo>
                  <a:pt x="13323317" y="599948"/>
                </a:lnTo>
                <a:lnTo>
                  <a:pt x="11795125" y="751332"/>
                </a:lnTo>
                <a:lnTo>
                  <a:pt x="12082399" y="1034034"/>
                </a:lnTo>
                <a:lnTo>
                  <a:pt x="11269218" y="1077468"/>
                </a:lnTo>
                <a:lnTo>
                  <a:pt x="10764393" y="935355"/>
                </a:lnTo>
                <a:lnTo>
                  <a:pt x="9822942" y="838200"/>
                </a:lnTo>
                <a:lnTo>
                  <a:pt x="8780653" y="881507"/>
                </a:lnTo>
                <a:lnTo>
                  <a:pt x="8348218" y="755142"/>
                </a:lnTo>
                <a:lnTo>
                  <a:pt x="6041263" y="599948"/>
                </a:lnTo>
                <a:lnTo>
                  <a:pt x="2820035" y="681609"/>
                </a:lnTo>
                <a:lnTo>
                  <a:pt x="623570" y="580390"/>
                </a:lnTo>
                <a:lnTo>
                  <a:pt x="0" y="384175"/>
                </a:lnTo>
                <a:lnTo>
                  <a:pt x="0" y="0"/>
                </a:lnTo>
                <a:close/>
              </a:path>
            </a:pathLst>
          </a:custGeom>
          <a:solidFill>
            <a:srgbClr val="A4AC86"/>
          </a:solidFill>
          <a:ln>
            <a:noFill/>
          </a:ln>
        </p:spPr>
        <p:txBody>
          <a:bodyPr/>
          <a:lstStyle/>
          <a:p>
            <a:endParaRPr lang="en-US"/>
          </a:p>
        </p:txBody>
      </p:sp>
      <p:sp>
        <p:nvSpPr>
          <p:cNvPr id="4" name="Google Shape;122;p3">
            <a:extLst>
              <a:ext uri="{FF2B5EF4-FFF2-40B4-BE49-F238E27FC236}">
                <a16:creationId xmlns:a16="http://schemas.microsoft.com/office/drawing/2014/main" id="{42384815-CACA-6367-EAF1-2F1A47494C81}"/>
              </a:ext>
            </a:extLst>
          </p:cNvPr>
          <p:cNvSpPr/>
          <p:nvPr/>
        </p:nvSpPr>
        <p:spPr>
          <a:xfrm>
            <a:off x="8433927" y="5415834"/>
            <a:ext cx="3758868" cy="1454873"/>
          </a:xfrm>
          <a:custGeom>
            <a:avLst/>
            <a:gdLst/>
            <a:ahLst/>
            <a:cxnLst/>
            <a:rect l="l" t="t" r="r" b="b"/>
            <a:pathLst>
              <a:path w="5638302" h="2182310" extrusionOk="0">
                <a:moveTo>
                  <a:pt x="0" y="0"/>
                </a:moveTo>
                <a:lnTo>
                  <a:pt x="5638302" y="0"/>
                </a:lnTo>
                <a:lnTo>
                  <a:pt x="5638302" y="2182310"/>
                </a:lnTo>
                <a:lnTo>
                  <a:pt x="0" y="2182310"/>
                </a:lnTo>
                <a:lnTo>
                  <a:pt x="0" y="0"/>
                </a:lnTo>
                <a:close/>
              </a:path>
            </a:pathLst>
          </a:custGeom>
          <a:blipFill rotWithShape="1">
            <a:blip r:embed="rId3">
              <a:alphaModFix/>
            </a:blip>
            <a:stretch>
              <a:fillRect/>
            </a:stretch>
          </a:blipFill>
          <a:ln>
            <a:noFill/>
          </a:ln>
        </p:spPr>
        <p:txBody>
          <a:bodyPr/>
          <a:lstStyle/>
          <a:p>
            <a:endParaRPr lang="en-US"/>
          </a:p>
        </p:txBody>
      </p:sp>
      <p:sp>
        <p:nvSpPr>
          <p:cNvPr id="5" name="Google Shape;123;p3">
            <a:extLst>
              <a:ext uri="{FF2B5EF4-FFF2-40B4-BE49-F238E27FC236}">
                <a16:creationId xmlns:a16="http://schemas.microsoft.com/office/drawing/2014/main" id="{218C8733-922F-B2FE-4A45-86128A525EF0}"/>
              </a:ext>
            </a:extLst>
          </p:cNvPr>
          <p:cNvSpPr/>
          <p:nvPr/>
        </p:nvSpPr>
        <p:spPr>
          <a:xfrm>
            <a:off x="-706206" y="6206700"/>
            <a:ext cx="2033201" cy="763621"/>
          </a:xfrm>
          <a:custGeom>
            <a:avLst/>
            <a:gdLst/>
            <a:ahLst/>
            <a:cxnLst/>
            <a:rect l="l" t="t" r="r" b="b"/>
            <a:pathLst>
              <a:path w="3049802" h="1145432" extrusionOk="0">
                <a:moveTo>
                  <a:pt x="0" y="0"/>
                </a:moveTo>
                <a:lnTo>
                  <a:pt x="3049802" y="0"/>
                </a:lnTo>
                <a:lnTo>
                  <a:pt x="3049802" y="1145432"/>
                </a:lnTo>
                <a:lnTo>
                  <a:pt x="0" y="1145432"/>
                </a:lnTo>
                <a:lnTo>
                  <a:pt x="0" y="0"/>
                </a:lnTo>
                <a:close/>
              </a:path>
            </a:pathLst>
          </a:custGeom>
          <a:blipFill rotWithShape="1">
            <a:blip r:embed="rId4">
              <a:alphaModFix/>
            </a:blip>
            <a:stretch>
              <a:fillRect/>
            </a:stretch>
          </a:blipFill>
          <a:ln>
            <a:noFill/>
          </a:ln>
        </p:spPr>
        <p:txBody>
          <a:bodyPr/>
          <a:lstStyle/>
          <a:p>
            <a:endParaRPr lang="en-US"/>
          </a:p>
        </p:txBody>
      </p:sp>
      <p:grpSp>
        <p:nvGrpSpPr>
          <p:cNvPr id="7" name="Google Shape;125;p3">
            <a:extLst>
              <a:ext uri="{FF2B5EF4-FFF2-40B4-BE49-F238E27FC236}">
                <a16:creationId xmlns:a16="http://schemas.microsoft.com/office/drawing/2014/main" id="{974462BC-9CD4-76C3-4045-ED8CD6A2D2AC}"/>
              </a:ext>
            </a:extLst>
          </p:cNvPr>
          <p:cNvGrpSpPr/>
          <p:nvPr/>
        </p:nvGrpSpPr>
        <p:grpSpPr>
          <a:xfrm>
            <a:off x="760101" y="1751860"/>
            <a:ext cx="4518943" cy="3974102"/>
            <a:chOff x="795810" y="2537827"/>
            <a:chExt cx="6778415" cy="5961153"/>
          </a:xfrm>
        </p:grpSpPr>
        <p:sp>
          <p:nvSpPr>
            <p:cNvPr id="8" name="Google Shape;126;p3">
              <a:extLst>
                <a:ext uri="{FF2B5EF4-FFF2-40B4-BE49-F238E27FC236}">
                  <a16:creationId xmlns:a16="http://schemas.microsoft.com/office/drawing/2014/main" id="{C4E83F3B-9B3A-5CA8-7C90-2DD326A87B20}"/>
                </a:ext>
              </a:extLst>
            </p:cNvPr>
            <p:cNvSpPr/>
            <p:nvPr/>
          </p:nvSpPr>
          <p:spPr>
            <a:xfrm>
              <a:off x="1066800" y="2537827"/>
              <a:ext cx="6236436" cy="4937178"/>
            </a:xfrm>
            <a:custGeom>
              <a:avLst/>
              <a:gdLst/>
              <a:ahLst/>
              <a:cxnLst/>
              <a:rect l="l" t="t" r="r" b="b"/>
              <a:pathLst>
                <a:path w="1095077" h="866936" extrusionOk="0">
                  <a:moveTo>
                    <a:pt x="0" y="0"/>
                  </a:moveTo>
                  <a:lnTo>
                    <a:pt x="1095077" y="0"/>
                  </a:lnTo>
                  <a:lnTo>
                    <a:pt x="1095077" y="866936"/>
                  </a:lnTo>
                  <a:lnTo>
                    <a:pt x="0" y="866936"/>
                  </a:lnTo>
                  <a:lnTo>
                    <a:pt x="0" y="0"/>
                  </a:lnTo>
                  <a:close/>
                </a:path>
              </a:pathLst>
            </a:custGeom>
            <a:blipFill rotWithShape="1">
              <a:blip r:embed="rId5">
                <a:alphaModFix/>
              </a:blip>
              <a:stretch>
                <a:fillRect/>
              </a:stretch>
            </a:blipFill>
            <a:ln>
              <a:noFill/>
            </a:ln>
          </p:spPr>
          <p:txBody>
            <a:bodyPr/>
            <a:lstStyle/>
            <a:p>
              <a:endParaRPr lang="en-US"/>
            </a:p>
          </p:txBody>
        </p:sp>
        <p:sp>
          <p:nvSpPr>
            <p:cNvPr id="9" name="Google Shape;127;p3">
              <a:extLst>
                <a:ext uri="{FF2B5EF4-FFF2-40B4-BE49-F238E27FC236}">
                  <a16:creationId xmlns:a16="http://schemas.microsoft.com/office/drawing/2014/main" id="{D3A3AB71-FB89-0AC4-F2E8-0C5A27CF64EB}"/>
                </a:ext>
              </a:extLst>
            </p:cNvPr>
            <p:cNvSpPr/>
            <p:nvPr/>
          </p:nvSpPr>
          <p:spPr>
            <a:xfrm>
              <a:off x="795810" y="7390984"/>
              <a:ext cx="6778415" cy="1107996"/>
            </a:xfrm>
            <a:prstGeom prst="rect">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300" b="1">
                  <a:solidFill>
                    <a:srgbClr val="333D29"/>
                  </a:solidFill>
                  <a:latin typeface="UTM Avo" panose="02040603050506020204" pitchFamily="18"/>
                </a:rPr>
                <a:t>THẢO LUẬN NHÓM ĐÔI</a:t>
              </a:r>
              <a:endParaRPr sz="2300">
                <a:latin typeface="UTM Avo" panose="02040603050506020204" pitchFamily="18"/>
              </a:endParaRPr>
            </a:p>
          </p:txBody>
        </p:sp>
      </p:grpSp>
      <p:sp>
        <p:nvSpPr>
          <p:cNvPr id="10" name="Google Shape;128;p3">
            <a:extLst>
              <a:ext uri="{FF2B5EF4-FFF2-40B4-BE49-F238E27FC236}">
                <a16:creationId xmlns:a16="http://schemas.microsoft.com/office/drawing/2014/main" id="{FA30170B-5192-247A-3D60-EE22D7419231}"/>
              </a:ext>
            </a:extLst>
          </p:cNvPr>
          <p:cNvSpPr txBox="1"/>
          <p:nvPr/>
        </p:nvSpPr>
        <p:spPr>
          <a:xfrm>
            <a:off x="5690394" y="1200538"/>
            <a:ext cx="5743093" cy="2185187"/>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300" dirty="0">
                <a:solidFill>
                  <a:schemeClr val="dk1"/>
                </a:solidFill>
                <a:latin typeface="UTM Avo" panose="02040603050506020204" pitchFamily="18"/>
              </a:rPr>
              <a:t>Quan sát tranh và đọc tên các bài thơ, câu chuyện dưới đây. Hãy đoán xem bài thơ, câu chuyện nào nói về hành động dũng cảm nào:</a:t>
            </a:r>
            <a:endParaRPr sz="2300" dirty="0">
              <a:solidFill>
                <a:schemeClr val="dk1"/>
              </a:solidFill>
              <a:latin typeface="UTM Avo" panose="02040603050506020204" pitchFamily="18"/>
            </a:endParaRPr>
          </a:p>
        </p:txBody>
      </p:sp>
      <p:sp>
        <p:nvSpPr>
          <p:cNvPr id="11" name="Google Shape;129;p3">
            <a:extLst>
              <a:ext uri="{FF2B5EF4-FFF2-40B4-BE49-F238E27FC236}">
                <a16:creationId xmlns:a16="http://schemas.microsoft.com/office/drawing/2014/main" id="{A0B2F761-E902-97B9-ABAC-D4AC4C1E5A2A}"/>
              </a:ext>
            </a:extLst>
          </p:cNvPr>
          <p:cNvSpPr/>
          <p:nvPr/>
        </p:nvSpPr>
        <p:spPr>
          <a:xfrm>
            <a:off x="5690394" y="3593951"/>
            <a:ext cx="5434806" cy="622463"/>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68000" anchor="ctr" anchorCtr="0">
            <a:noAutofit/>
          </a:bodyPr>
          <a:lstStyle/>
          <a:p>
            <a:pPr>
              <a:lnSpc>
                <a:spcPct val="150000"/>
              </a:lnSpc>
            </a:pPr>
            <a:r>
              <a:rPr lang="vi-VN" sz="2300" dirty="0">
                <a:solidFill>
                  <a:schemeClr val="dk1"/>
                </a:solidFill>
                <a:latin typeface="UTM Avo" panose="02040603050506020204" pitchFamily="18"/>
              </a:rPr>
              <a:t>a. Dũng cảm trong lao động.</a:t>
            </a:r>
            <a:endParaRPr sz="2300" dirty="0">
              <a:solidFill>
                <a:schemeClr val="dk1"/>
              </a:solidFill>
              <a:latin typeface="UTM Avo" panose="02040603050506020204" pitchFamily="18"/>
            </a:endParaRPr>
          </a:p>
        </p:txBody>
      </p:sp>
      <p:sp>
        <p:nvSpPr>
          <p:cNvPr id="12" name="Google Shape;130;p3">
            <a:extLst>
              <a:ext uri="{FF2B5EF4-FFF2-40B4-BE49-F238E27FC236}">
                <a16:creationId xmlns:a16="http://schemas.microsoft.com/office/drawing/2014/main" id="{BFA2D3AD-0409-3596-A573-BB97B3728F2C}"/>
              </a:ext>
            </a:extLst>
          </p:cNvPr>
          <p:cNvSpPr/>
          <p:nvPr/>
        </p:nvSpPr>
        <p:spPr>
          <a:xfrm>
            <a:off x="5690394" y="4383410"/>
            <a:ext cx="5434806" cy="622463"/>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68000" anchor="ctr" anchorCtr="0">
            <a:noAutofit/>
          </a:bodyPr>
          <a:lstStyle/>
          <a:p>
            <a:pPr>
              <a:lnSpc>
                <a:spcPct val="150000"/>
              </a:lnSpc>
            </a:pPr>
            <a:r>
              <a:rPr lang="vi-VN" sz="2300" dirty="0">
                <a:solidFill>
                  <a:schemeClr val="dk1"/>
                </a:solidFill>
                <a:latin typeface="UTM Avo" panose="02040603050506020204" pitchFamily="18"/>
              </a:rPr>
              <a:t>b. Dũng cảm trong chiến đấu.</a:t>
            </a:r>
            <a:endParaRPr sz="2300" dirty="0">
              <a:solidFill>
                <a:schemeClr val="dk1"/>
              </a:solidFill>
              <a:latin typeface="UTM Avo" panose="02040603050506020204" pitchFamily="18"/>
            </a:endParaRPr>
          </a:p>
        </p:txBody>
      </p:sp>
      <p:sp>
        <p:nvSpPr>
          <p:cNvPr id="13" name="Google Shape;131;p3">
            <a:extLst>
              <a:ext uri="{FF2B5EF4-FFF2-40B4-BE49-F238E27FC236}">
                <a16:creationId xmlns:a16="http://schemas.microsoft.com/office/drawing/2014/main" id="{DD7F96DA-C792-AB80-6329-2BF50C5239F7}"/>
              </a:ext>
            </a:extLst>
          </p:cNvPr>
          <p:cNvSpPr/>
          <p:nvPr/>
        </p:nvSpPr>
        <p:spPr>
          <a:xfrm>
            <a:off x="5690394" y="5172869"/>
            <a:ext cx="5434806" cy="622463"/>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68000" anchor="ctr" anchorCtr="0">
            <a:noAutofit/>
          </a:bodyPr>
          <a:lstStyle/>
          <a:p>
            <a:pPr>
              <a:lnSpc>
                <a:spcPct val="150000"/>
              </a:lnSpc>
            </a:pPr>
            <a:r>
              <a:rPr lang="vi-VN" sz="2300" dirty="0">
                <a:solidFill>
                  <a:schemeClr val="dk1"/>
                </a:solidFill>
                <a:latin typeface="UTM Avo" panose="02040603050506020204" pitchFamily="18"/>
              </a:rPr>
              <a:t>c. Dũng cảm trong bảo vệ lẽ phải.</a:t>
            </a:r>
            <a:endParaRPr sz="2300" dirty="0">
              <a:solidFill>
                <a:schemeClr val="dk1"/>
              </a:solidFill>
              <a:latin typeface="UTM Avo" panose="02040603050506020204" pitchFamily="18"/>
            </a:endParaRPr>
          </a:p>
        </p:txBody>
      </p:sp>
    </p:spTree>
    <p:extLst>
      <p:ext uri="{BB962C8B-B14F-4D97-AF65-F5344CB8AC3E}">
        <p14:creationId xmlns:p14="http://schemas.microsoft.com/office/powerpoint/2010/main" val="92416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553;p29">
            <a:extLst>
              <a:ext uri="{FF2B5EF4-FFF2-40B4-BE49-F238E27FC236}">
                <a16:creationId xmlns:a16="http://schemas.microsoft.com/office/drawing/2014/main" id="{4195772A-082D-EC32-DD04-0A4D70ECD741}"/>
              </a:ext>
            </a:extLst>
          </p:cNvPr>
          <p:cNvSpPr/>
          <p:nvPr/>
        </p:nvSpPr>
        <p:spPr>
          <a:xfrm>
            <a:off x="3014327" y="5573600"/>
            <a:ext cx="4846092" cy="1130120"/>
          </a:xfrm>
          <a:custGeom>
            <a:avLst/>
            <a:gdLst/>
            <a:ahLst/>
            <a:cxnLst/>
            <a:rect l="l" t="t" r="r" b="b"/>
            <a:pathLst>
              <a:path w="7269138" h="1695180" extrusionOk="0">
                <a:moveTo>
                  <a:pt x="0" y="0"/>
                </a:moveTo>
                <a:lnTo>
                  <a:pt x="7269138" y="0"/>
                </a:lnTo>
                <a:lnTo>
                  <a:pt x="7269138" y="1695180"/>
                </a:lnTo>
                <a:lnTo>
                  <a:pt x="0" y="1695180"/>
                </a:lnTo>
                <a:lnTo>
                  <a:pt x="0" y="0"/>
                </a:lnTo>
                <a:close/>
              </a:path>
            </a:pathLst>
          </a:custGeom>
          <a:blipFill rotWithShape="1">
            <a:blip r:embed="rId3">
              <a:alphaModFix/>
            </a:blip>
            <a:stretch>
              <a:fillRect/>
            </a:stretch>
          </a:blipFill>
          <a:ln>
            <a:noFill/>
          </a:ln>
        </p:spPr>
        <p:txBody>
          <a:bodyPr/>
          <a:lstStyle/>
          <a:p>
            <a:endParaRPr lang="en-US"/>
          </a:p>
        </p:txBody>
      </p:sp>
      <p:sp>
        <p:nvSpPr>
          <p:cNvPr id="3" name="Google Shape;554;p29">
            <a:extLst>
              <a:ext uri="{FF2B5EF4-FFF2-40B4-BE49-F238E27FC236}">
                <a16:creationId xmlns:a16="http://schemas.microsoft.com/office/drawing/2014/main" id="{A3B2D85B-ABFF-EAD3-3E82-4A93B96D27AE}"/>
              </a:ext>
            </a:extLst>
          </p:cNvPr>
          <p:cNvSpPr/>
          <p:nvPr/>
        </p:nvSpPr>
        <p:spPr>
          <a:xfrm rot="10800000">
            <a:off x="2560291" y="6226239"/>
            <a:ext cx="9153271" cy="631635"/>
          </a:xfrm>
          <a:custGeom>
            <a:avLst/>
            <a:gdLst/>
            <a:ahLst/>
            <a:cxnLst/>
            <a:rect l="l" t="t" r="r" b="b"/>
            <a:pathLst>
              <a:path w="18306542" h="1263269" extrusionOk="0">
                <a:moveTo>
                  <a:pt x="0" y="0"/>
                </a:moveTo>
                <a:lnTo>
                  <a:pt x="0" y="799211"/>
                </a:lnTo>
                <a:lnTo>
                  <a:pt x="330073" y="1059815"/>
                </a:lnTo>
                <a:lnTo>
                  <a:pt x="1099439" y="1059815"/>
                </a:lnTo>
                <a:lnTo>
                  <a:pt x="1379982" y="851281"/>
                </a:lnTo>
                <a:lnTo>
                  <a:pt x="2233295" y="928751"/>
                </a:lnTo>
                <a:lnTo>
                  <a:pt x="4983226" y="703453"/>
                </a:lnTo>
                <a:lnTo>
                  <a:pt x="6511290" y="880872"/>
                </a:lnTo>
                <a:lnTo>
                  <a:pt x="6224016" y="1212342"/>
                </a:lnTo>
                <a:lnTo>
                  <a:pt x="7037197" y="1263269"/>
                </a:lnTo>
                <a:lnTo>
                  <a:pt x="7542022" y="1096645"/>
                </a:lnTo>
                <a:lnTo>
                  <a:pt x="8483600" y="982726"/>
                </a:lnTo>
                <a:lnTo>
                  <a:pt x="9525889" y="1033399"/>
                </a:lnTo>
                <a:lnTo>
                  <a:pt x="9958324" y="885317"/>
                </a:lnTo>
                <a:lnTo>
                  <a:pt x="12265279" y="703453"/>
                </a:lnTo>
                <a:lnTo>
                  <a:pt x="15486507" y="799211"/>
                </a:lnTo>
                <a:lnTo>
                  <a:pt x="17682972" y="680466"/>
                </a:lnTo>
                <a:lnTo>
                  <a:pt x="18306542" y="450342"/>
                </a:lnTo>
                <a:lnTo>
                  <a:pt x="18306542" y="0"/>
                </a:lnTo>
                <a:close/>
              </a:path>
            </a:pathLst>
          </a:custGeom>
          <a:solidFill>
            <a:srgbClr val="A4AC86"/>
          </a:solidFill>
          <a:ln>
            <a:noFill/>
          </a:ln>
        </p:spPr>
        <p:txBody>
          <a:bodyPr/>
          <a:lstStyle/>
          <a:p>
            <a:endParaRPr lang="en-US"/>
          </a:p>
        </p:txBody>
      </p:sp>
      <p:sp>
        <p:nvSpPr>
          <p:cNvPr id="4" name="Google Shape;555;p29">
            <a:extLst>
              <a:ext uri="{FF2B5EF4-FFF2-40B4-BE49-F238E27FC236}">
                <a16:creationId xmlns:a16="http://schemas.microsoft.com/office/drawing/2014/main" id="{B62430EB-4391-097E-FBF4-679702B01025}"/>
              </a:ext>
            </a:extLst>
          </p:cNvPr>
          <p:cNvSpPr/>
          <p:nvPr/>
        </p:nvSpPr>
        <p:spPr>
          <a:xfrm>
            <a:off x="-14306" y="5738967"/>
            <a:ext cx="5933785" cy="1130097"/>
          </a:xfrm>
          <a:custGeom>
            <a:avLst/>
            <a:gdLst/>
            <a:ahLst/>
            <a:cxnLst/>
            <a:rect l="l" t="t" r="r" b="b"/>
            <a:pathLst>
              <a:path w="8900678" h="1695146" extrusionOk="0">
                <a:moveTo>
                  <a:pt x="0" y="0"/>
                </a:moveTo>
                <a:lnTo>
                  <a:pt x="8900678" y="0"/>
                </a:lnTo>
                <a:lnTo>
                  <a:pt x="8900678" y="1695146"/>
                </a:lnTo>
                <a:lnTo>
                  <a:pt x="0" y="1695146"/>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556;p29">
            <a:extLst>
              <a:ext uri="{FF2B5EF4-FFF2-40B4-BE49-F238E27FC236}">
                <a16:creationId xmlns:a16="http://schemas.microsoft.com/office/drawing/2014/main" id="{C0129412-1549-2943-825D-998B5B0B52A1}"/>
              </a:ext>
            </a:extLst>
          </p:cNvPr>
          <p:cNvSpPr/>
          <p:nvPr/>
        </p:nvSpPr>
        <p:spPr>
          <a:xfrm>
            <a:off x="7980161" y="5408767"/>
            <a:ext cx="4212336" cy="1459611"/>
          </a:xfrm>
          <a:custGeom>
            <a:avLst/>
            <a:gdLst/>
            <a:ahLst/>
            <a:cxnLst/>
            <a:rect l="l" t="t" r="r" b="b"/>
            <a:pathLst>
              <a:path w="8424672" h="2919222" extrusionOk="0">
                <a:moveTo>
                  <a:pt x="7578598" y="0"/>
                </a:moveTo>
                <a:lnTo>
                  <a:pt x="8424672" y="92075"/>
                </a:lnTo>
                <a:lnTo>
                  <a:pt x="8424672" y="2907030"/>
                </a:lnTo>
                <a:lnTo>
                  <a:pt x="825881" y="2907030"/>
                </a:lnTo>
                <a:lnTo>
                  <a:pt x="0" y="2919222"/>
                </a:lnTo>
                <a:cubicBezTo>
                  <a:pt x="10414" y="2915412"/>
                  <a:pt x="17145" y="2911094"/>
                  <a:pt x="27051" y="2907030"/>
                </a:cubicBezTo>
                <a:cubicBezTo>
                  <a:pt x="270256" y="2786761"/>
                  <a:pt x="473456" y="2699131"/>
                  <a:pt x="558673" y="2699131"/>
                </a:cubicBezTo>
                <a:cubicBezTo>
                  <a:pt x="849249" y="2699131"/>
                  <a:pt x="2406269" y="2002155"/>
                  <a:pt x="2406269" y="2002155"/>
                </a:cubicBezTo>
                <a:lnTo>
                  <a:pt x="4984115" y="1415034"/>
                </a:lnTo>
                <a:lnTo>
                  <a:pt x="7578598" y="0"/>
                </a:lnTo>
                <a:close/>
              </a:path>
            </a:pathLst>
          </a:custGeom>
          <a:solidFill>
            <a:srgbClr val="414833"/>
          </a:solidFill>
          <a:ln>
            <a:noFill/>
          </a:ln>
        </p:spPr>
        <p:txBody>
          <a:bodyPr spcFirstLastPara="1" wrap="square" lIns="60950" tIns="60950" rIns="60950" bIns="60950" anchor="ctr" anchorCtr="0">
            <a:noAutofit/>
          </a:bodyPr>
          <a:lstStyle/>
          <a:p>
            <a:endParaRPr sz="622">
              <a:latin typeface="UTM Avo" panose="02040603050506020204" pitchFamily="18"/>
            </a:endParaRPr>
          </a:p>
        </p:txBody>
      </p:sp>
      <p:sp>
        <p:nvSpPr>
          <p:cNvPr id="6" name="Google Shape;557;p29">
            <a:extLst>
              <a:ext uri="{FF2B5EF4-FFF2-40B4-BE49-F238E27FC236}">
                <a16:creationId xmlns:a16="http://schemas.microsoft.com/office/drawing/2014/main" id="{68A4C286-7745-687C-4937-F1D1E011490A}"/>
              </a:ext>
            </a:extLst>
          </p:cNvPr>
          <p:cNvSpPr txBox="1"/>
          <p:nvPr/>
        </p:nvSpPr>
        <p:spPr>
          <a:xfrm>
            <a:off x="999280" y="1562246"/>
            <a:ext cx="10393956" cy="1846659"/>
          </a:xfrm>
          <a:prstGeom prst="rect">
            <a:avLst/>
          </a:prstGeom>
          <a:noFill/>
          <a:ln>
            <a:noFill/>
          </a:ln>
        </p:spPr>
        <p:txBody>
          <a:bodyPr spcFirstLastPara="1" wrap="square" lIns="0" tIns="0" rIns="0" bIns="0" anchor="t" anchorCtr="0">
            <a:spAutoFit/>
          </a:bodyPr>
          <a:lstStyle/>
          <a:p>
            <a:pPr algn="ctr">
              <a:lnSpc>
                <a:spcPct val="150000"/>
              </a:lnSpc>
            </a:pPr>
            <a:r>
              <a:rPr lang="vi-VN" sz="4000" b="1" dirty="0">
                <a:solidFill>
                  <a:srgbClr val="656D4A"/>
                </a:solidFill>
                <a:latin typeface="UTM Avo" panose="02040603050506020204" pitchFamily="18"/>
              </a:rPr>
              <a:t>THI ĐỌC TIẾP NỐI </a:t>
            </a:r>
          </a:p>
          <a:p>
            <a:pPr algn="ctr">
              <a:lnSpc>
                <a:spcPct val="150000"/>
              </a:lnSpc>
            </a:pPr>
            <a:r>
              <a:rPr lang="vi-VN" sz="4000" b="1" dirty="0">
                <a:solidFill>
                  <a:srgbClr val="656D4A"/>
                </a:solidFill>
                <a:latin typeface="UTM Avo" panose="02040603050506020204" pitchFamily="18"/>
              </a:rPr>
              <a:t>"BÀI THƠ TIỂU ĐỘI XE KHÔNG KÍNH"</a:t>
            </a:r>
            <a:endParaRPr sz="300" dirty="0">
              <a:latin typeface="UTM Avo" panose="02040603050506020204" pitchFamily="18"/>
            </a:endParaRPr>
          </a:p>
        </p:txBody>
      </p:sp>
      <p:sp>
        <p:nvSpPr>
          <p:cNvPr id="7" name="Google Shape;558;p29">
            <a:extLst>
              <a:ext uri="{FF2B5EF4-FFF2-40B4-BE49-F238E27FC236}">
                <a16:creationId xmlns:a16="http://schemas.microsoft.com/office/drawing/2014/main" id="{2336AE8A-57CF-A238-A2C9-401763C323B5}"/>
              </a:ext>
            </a:extLst>
          </p:cNvPr>
          <p:cNvSpPr/>
          <p:nvPr/>
        </p:nvSpPr>
        <p:spPr>
          <a:xfrm>
            <a:off x="6196258" y="4978300"/>
            <a:ext cx="355029" cy="999871"/>
          </a:xfrm>
          <a:custGeom>
            <a:avLst/>
            <a:gdLst/>
            <a:ahLst/>
            <a:cxnLst/>
            <a:rect l="l" t="t" r="r" b="b"/>
            <a:pathLst>
              <a:path w="710057" h="1999742" extrusionOk="0">
                <a:moveTo>
                  <a:pt x="290830" y="0"/>
                </a:moveTo>
                <a:lnTo>
                  <a:pt x="0" y="1990344"/>
                </a:lnTo>
                <a:lnTo>
                  <a:pt x="84709" y="1999742"/>
                </a:lnTo>
                <a:cubicBezTo>
                  <a:pt x="98425" y="1967611"/>
                  <a:pt x="232156" y="1029462"/>
                  <a:pt x="314325" y="447294"/>
                </a:cubicBezTo>
                <a:cubicBezTo>
                  <a:pt x="342392" y="462661"/>
                  <a:pt x="388112" y="500634"/>
                  <a:pt x="388112" y="579501"/>
                </a:cubicBezTo>
                <a:cubicBezTo>
                  <a:pt x="388112" y="693039"/>
                  <a:pt x="397510" y="768477"/>
                  <a:pt x="454279" y="825119"/>
                </a:cubicBezTo>
                <a:cubicBezTo>
                  <a:pt x="454279" y="825119"/>
                  <a:pt x="482092" y="731266"/>
                  <a:pt x="539877" y="711708"/>
                </a:cubicBezTo>
                <a:cubicBezTo>
                  <a:pt x="596646" y="692912"/>
                  <a:pt x="633857" y="692912"/>
                  <a:pt x="671957" y="645541"/>
                </a:cubicBezTo>
                <a:cubicBezTo>
                  <a:pt x="710057" y="597916"/>
                  <a:pt x="671957" y="531749"/>
                  <a:pt x="633857" y="447167"/>
                </a:cubicBezTo>
                <a:cubicBezTo>
                  <a:pt x="596646" y="361696"/>
                  <a:pt x="624459" y="332740"/>
                  <a:pt x="606044" y="200533"/>
                </a:cubicBezTo>
                <a:cubicBezTo>
                  <a:pt x="596646" y="138938"/>
                  <a:pt x="592328" y="63500"/>
                  <a:pt x="589788" y="0"/>
                </a:cubicBezTo>
                <a:close/>
              </a:path>
            </a:pathLst>
          </a:custGeom>
          <a:solidFill>
            <a:srgbClr val="C2C5AA"/>
          </a:solidFill>
          <a:ln>
            <a:noFill/>
          </a:ln>
        </p:spPr>
        <p:txBody>
          <a:bodyPr spcFirstLastPara="1" wrap="square" lIns="60950" tIns="60950" rIns="60950" bIns="60950" anchor="ctr" anchorCtr="0">
            <a:noAutofit/>
          </a:bodyPr>
          <a:lstStyle/>
          <a:p>
            <a:endParaRPr sz="622">
              <a:latin typeface="UTM Avo" panose="02040603050506020204" pitchFamily="18"/>
            </a:endParaRPr>
          </a:p>
        </p:txBody>
      </p:sp>
      <p:sp>
        <p:nvSpPr>
          <p:cNvPr id="8" name="Google Shape;559;p29">
            <a:extLst>
              <a:ext uri="{FF2B5EF4-FFF2-40B4-BE49-F238E27FC236}">
                <a16:creationId xmlns:a16="http://schemas.microsoft.com/office/drawing/2014/main" id="{56D029BA-C979-617E-670D-0A98A1523534}"/>
              </a:ext>
            </a:extLst>
          </p:cNvPr>
          <p:cNvSpPr/>
          <p:nvPr/>
        </p:nvSpPr>
        <p:spPr>
          <a:xfrm>
            <a:off x="2788601" y="3420534"/>
            <a:ext cx="6616386" cy="3553553"/>
          </a:xfrm>
          <a:custGeom>
            <a:avLst/>
            <a:gdLst/>
            <a:ahLst/>
            <a:cxnLst/>
            <a:rect l="l" t="t" r="r" b="b"/>
            <a:pathLst>
              <a:path w="1682031" h="903391" extrusionOk="0">
                <a:moveTo>
                  <a:pt x="0" y="0"/>
                </a:moveTo>
                <a:lnTo>
                  <a:pt x="1682031" y="0"/>
                </a:lnTo>
                <a:lnTo>
                  <a:pt x="1682031" y="903391"/>
                </a:lnTo>
                <a:lnTo>
                  <a:pt x="0" y="903391"/>
                </a:lnTo>
                <a:lnTo>
                  <a:pt x="0" y="0"/>
                </a:lnTo>
                <a:close/>
              </a:path>
            </a:pathLst>
          </a:custGeom>
          <a:blipFill rotWithShape="1">
            <a:blip r:embed="rId5">
              <a:alphaModFix/>
            </a:blip>
            <a:stretch>
              <a:fillRect/>
            </a:stretch>
          </a:blipFill>
          <a:ln>
            <a:noFill/>
          </a:ln>
        </p:spPr>
        <p:txBody>
          <a:bodyPr/>
          <a:lstStyle/>
          <a:p>
            <a:endParaRPr lang="en-US"/>
          </a:p>
        </p:txBody>
      </p:sp>
    </p:spTree>
    <p:extLst>
      <p:ext uri="{BB962C8B-B14F-4D97-AF65-F5344CB8AC3E}">
        <p14:creationId xmlns:p14="http://schemas.microsoft.com/office/powerpoint/2010/main" val="301083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428C80D9-96A6-3C4A-C6DB-E4738D4D956D}"/>
              </a:ext>
            </a:extLst>
          </p:cNvPr>
          <p:cNvPicPr>
            <a:picLocks noChangeAspect="1"/>
          </p:cNvPicPr>
          <p:nvPr/>
        </p:nvPicPr>
        <p:blipFill>
          <a:blip r:embed="rId4"/>
          <a:stretch>
            <a:fillRect/>
          </a:stretch>
        </p:blipFill>
        <p:spPr>
          <a:xfrm>
            <a:off x="9286716" y="691352"/>
            <a:ext cx="2905284" cy="16073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BEA645-44D5-7C4F-E6F1-6DC33C0A9AAA}"/>
              </a:ext>
            </a:extLst>
          </p:cNvPr>
          <p:cNvGrpSpPr>
            <a:grpSpLocks noChangeAspect="1"/>
          </p:cNvGrpSpPr>
          <p:nvPr/>
        </p:nvGrpSpPr>
        <p:grpSpPr>
          <a:xfrm>
            <a:off x="1013375" y="1629195"/>
            <a:ext cx="3911600" cy="5254205"/>
            <a:chOff x="794" y="-37151"/>
            <a:chExt cx="5160841" cy="6932231"/>
          </a:xfrm>
        </p:grpSpPr>
        <p:pic>
          <p:nvPicPr>
            <p:cNvPr id="2" name="Google Shape;568;p30" descr="Tiểu đội xe không kính">
              <a:extLst>
                <a:ext uri="{FF2B5EF4-FFF2-40B4-BE49-F238E27FC236}">
                  <a16:creationId xmlns:a16="http://schemas.microsoft.com/office/drawing/2014/main" id="{7451DFB3-C9F5-1E1F-6CF1-96197ECFB66E}"/>
                </a:ext>
              </a:extLst>
            </p:cNvPr>
            <p:cNvPicPr preferRelativeResize="0"/>
            <p:nvPr/>
          </p:nvPicPr>
          <p:blipFill rotWithShape="1">
            <a:blip r:embed="rId3">
              <a:alphaModFix/>
            </a:blip>
            <a:srcRect l="22637" r="22636"/>
            <a:stretch/>
          </p:blipFill>
          <p:spPr>
            <a:xfrm>
              <a:off x="794" y="-37150"/>
              <a:ext cx="4876800" cy="6895150"/>
            </a:xfrm>
            <a:prstGeom prst="rect">
              <a:avLst/>
            </a:prstGeom>
            <a:noFill/>
            <a:ln>
              <a:noFill/>
            </a:ln>
          </p:spPr>
        </p:pic>
        <p:sp>
          <p:nvSpPr>
            <p:cNvPr id="3" name="Google Shape;569;p30">
              <a:extLst>
                <a:ext uri="{FF2B5EF4-FFF2-40B4-BE49-F238E27FC236}">
                  <a16:creationId xmlns:a16="http://schemas.microsoft.com/office/drawing/2014/main" id="{5B26594E-1694-5BEC-DD8F-8BF403CA3C1C}"/>
                </a:ext>
              </a:extLst>
            </p:cNvPr>
            <p:cNvSpPr/>
            <p:nvPr/>
          </p:nvSpPr>
          <p:spPr>
            <a:xfrm rot="5400000">
              <a:off x="1356683" y="3090129"/>
              <a:ext cx="6932231" cy="677672"/>
            </a:xfrm>
            <a:custGeom>
              <a:avLst/>
              <a:gdLst/>
              <a:ahLst/>
              <a:cxnLst/>
              <a:rect l="l" t="t" r="r" b="b"/>
              <a:pathLst>
                <a:path w="13864462" h="1355344" extrusionOk="0">
                  <a:moveTo>
                    <a:pt x="0" y="0"/>
                  </a:moveTo>
                  <a:lnTo>
                    <a:pt x="0" y="857377"/>
                  </a:lnTo>
                  <a:lnTo>
                    <a:pt x="250063" y="1137031"/>
                  </a:lnTo>
                  <a:lnTo>
                    <a:pt x="832612" y="1137031"/>
                  </a:lnTo>
                  <a:lnTo>
                    <a:pt x="1045083" y="913384"/>
                  </a:lnTo>
                  <a:lnTo>
                    <a:pt x="1691386" y="996569"/>
                  </a:lnTo>
                  <a:lnTo>
                    <a:pt x="3774059" y="754761"/>
                  </a:lnTo>
                  <a:lnTo>
                    <a:pt x="4931410" y="945134"/>
                  </a:lnTo>
                  <a:lnTo>
                    <a:pt x="4713859" y="1300734"/>
                  </a:lnTo>
                  <a:lnTo>
                    <a:pt x="5329809" y="1355344"/>
                  </a:lnTo>
                  <a:lnTo>
                    <a:pt x="5712206" y="1176655"/>
                  </a:lnTo>
                  <a:lnTo>
                    <a:pt x="6425184" y="1054354"/>
                  </a:lnTo>
                  <a:lnTo>
                    <a:pt x="7214616" y="1108710"/>
                  </a:lnTo>
                  <a:lnTo>
                    <a:pt x="7542149" y="949833"/>
                  </a:lnTo>
                  <a:lnTo>
                    <a:pt x="9289161" y="754761"/>
                  </a:lnTo>
                  <a:lnTo>
                    <a:pt x="11728704" y="857504"/>
                  </a:lnTo>
                  <a:lnTo>
                    <a:pt x="13392150" y="730123"/>
                  </a:lnTo>
                  <a:lnTo>
                    <a:pt x="13864462" y="483235"/>
                  </a:lnTo>
                  <a:lnTo>
                    <a:pt x="13864462" y="0"/>
                  </a:lnTo>
                  <a:close/>
                </a:path>
              </a:pathLst>
            </a:custGeom>
            <a:solidFill>
              <a:srgbClr val="F0EBE0"/>
            </a:solidFill>
            <a:ln>
              <a:noFill/>
            </a:ln>
          </p:spPr>
          <p:txBody>
            <a:bodyPr/>
            <a:lstStyle/>
            <a:p>
              <a:endParaRPr lang="en-US"/>
            </a:p>
          </p:txBody>
        </p:sp>
      </p:grpSp>
      <p:sp>
        <p:nvSpPr>
          <p:cNvPr id="5" name="Google Shape;571;p30">
            <a:extLst>
              <a:ext uri="{FF2B5EF4-FFF2-40B4-BE49-F238E27FC236}">
                <a16:creationId xmlns:a16="http://schemas.microsoft.com/office/drawing/2014/main" id="{BDF3A7D0-D7AE-8BCD-B6A5-CE59F06154B0}"/>
              </a:ext>
            </a:extLst>
          </p:cNvPr>
          <p:cNvSpPr/>
          <p:nvPr/>
        </p:nvSpPr>
        <p:spPr>
          <a:xfrm>
            <a:off x="5509175" y="1862555"/>
            <a:ext cx="5629519" cy="2540000"/>
          </a:xfrm>
          <a:prstGeom prst="plaque">
            <a:avLst>
              <a:gd name="adj" fmla="val 16667"/>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20000" anchor="ctr" anchorCtr="0">
            <a:noAutofit/>
          </a:bodyPr>
          <a:lstStyle/>
          <a:p>
            <a:pPr algn="ctr">
              <a:lnSpc>
                <a:spcPct val="150000"/>
              </a:lnSpc>
            </a:pPr>
            <a:r>
              <a:rPr lang="vi-VN" sz="2400" dirty="0">
                <a:solidFill>
                  <a:schemeClr val="bg1"/>
                </a:solidFill>
                <a:latin typeface="UTM Avo" panose="02040603050506020204" pitchFamily="18"/>
              </a:rPr>
              <a:t> Tìm đọc một số câu chuyện, bài văn, bài thơ về lòng dũng cảm; ghi chép vào </a:t>
            </a:r>
            <a:r>
              <a:rPr lang="vi-VN" sz="2400" i="1" dirty="0">
                <a:solidFill>
                  <a:schemeClr val="bg1"/>
                </a:solidFill>
                <a:latin typeface="UTM Avo" panose="02040603050506020204" pitchFamily="18"/>
              </a:rPr>
              <a:t>Phiếu đọc sách</a:t>
            </a:r>
            <a:r>
              <a:rPr lang="vi-VN" sz="2400" dirty="0">
                <a:solidFill>
                  <a:schemeClr val="bg1"/>
                </a:solidFill>
                <a:latin typeface="UTM Avo" panose="02040603050506020204" pitchFamily="18"/>
              </a:rPr>
              <a:t> theo yêu cầu trong SGK.</a:t>
            </a:r>
            <a:endParaRPr sz="2400" dirty="0">
              <a:solidFill>
                <a:schemeClr val="bg1"/>
              </a:solidFill>
              <a:latin typeface="UTM Avo" panose="02040603050506020204" pitchFamily="18"/>
            </a:endParaRPr>
          </a:p>
        </p:txBody>
      </p:sp>
      <p:sp>
        <p:nvSpPr>
          <p:cNvPr id="6" name="Google Shape;572;p30">
            <a:extLst>
              <a:ext uri="{FF2B5EF4-FFF2-40B4-BE49-F238E27FC236}">
                <a16:creationId xmlns:a16="http://schemas.microsoft.com/office/drawing/2014/main" id="{8870D675-4823-8405-59EF-055AC0585C9C}"/>
              </a:ext>
            </a:extLst>
          </p:cNvPr>
          <p:cNvSpPr/>
          <p:nvPr/>
        </p:nvSpPr>
        <p:spPr>
          <a:xfrm>
            <a:off x="5509175" y="4775201"/>
            <a:ext cx="5629519" cy="1625599"/>
          </a:xfrm>
          <a:prstGeom prst="plaque">
            <a:avLst>
              <a:gd name="adj" fmla="val 16667"/>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20000" anchor="ctr" anchorCtr="0">
            <a:noAutofit/>
          </a:bodyPr>
          <a:lstStyle/>
          <a:p>
            <a:pPr algn="ctr">
              <a:lnSpc>
                <a:spcPct val="150000"/>
              </a:lnSpc>
            </a:pPr>
            <a:r>
              <a:rPr lang="vi-VN" sz="2400" dirty="0">
                <a:solidFill>
                  <a:schemeClr val="bg1"/>
                </a:solidFill>
                <a:latin typeface="UTM Avo" panose="02040603050506020204" pitchFamily="18"/>
              </a:rPr>
              <a:t>Chuẩn bị bài</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 </a:t>
            </a:r>
            <a:r>
              <a:rPr lang="vi-VN" sz="2400" b="1" dirty="0">
                <a:solidFill>
                  <a:schemeClr val="bg1"/>
                </a:solidFill>
                <a:latin typeface="UTM Avo" panose="02040603050506020204" pitchFamily="18"/>
              </a:rPr>
              <a:t>Bài viết 1:</a:t>
            </a:r>
            <a:r>
              <a:rPr lang="vi-VN" sz="2400" b="1" i="1" dirty="0">
                <a:solidFill>
                  <a:schemeClr val="bg1"/>
                </a:solidFill>
                <a:latin typeface="UTM Avo" panose="02040603050506020204" pitchFamily="18"/>
              </a:rPr>
              <a:t> </a:t>
            </a:r>
            <a:r>
              <a:rPr lang="vi-VN" sz="2400" b="1" dirty="0">
                <a:solidFill>
                  <a:schemeClr val="bg1"/>
                </a:solidFill>
                <a:latin typeface="UTM Avo" panose="02040603050506020204" pitchFamily="18"/>
              </a:rPr>
              <a:t>Tả con vật </a:t>
            </a:r>
          </a:p>
          <a:p>
            <a:pPr algn="ctr">
              <a:lnSpc>
                <a:spcPct val="150000"/>
              </a:lnSpc>
            </a:pPr>
            <a:r>
              <a:rPr lang="vi-VN" sz="2400" b="1" dirty="0">
                <a:solidFill>
                  <a:schemeClr val="bg1"/>
                </a:solidFill>
                <a:latin typeface="UTM Avo" panose="02040603050506020204" pitchFamily="18"/>
              </a:rPr>
              <a:t>(Cấu tạo của bài văn)</a:t>
            </a:r>
            <a:endParaRPr sz="622" dirty="0">
              <a:solidFill>
                <a:schemeClr val="bg1"/>
              </a:solidFill>
              <a:latin typeface="UTM Avo" panose="02040603050506020204" pitchFamily="18"/>
            </a:endParaRPr>
          </a:p>
        </p:txBody>
      </p:sp>
    </p:spTree>
    <p:extLst>
      <p:ext uri="{BB962C8B-B14F-4D97-AF65-F5344CB8AC3E}">
        <p14:creationId xmlns:p14="http://schemas.microsoft.com/office/powerpoint/2010/main" val="98339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Google Shape;583;p31">
            <a:extLst>
              <a:ext uri="{FF2B5EF4-FFF2-40B4-BE49-F238E27FC236}">
                <a16:creationId xmlns:a16="http://schemas.microsoft.com/office/drawing/2014/main" id="{FFAC563F-6F93-59A0-B8A0-C0A7D23FAD94}"/>
              </a:ext>
            </a:extLst>
          </p:cNvPr>
          <p:cNvSpPr txBox="1"/>
          <p:nvPr/>
        </p:nvSpPr>
        <p:spPr>
          <a:xfrm>
            <a:off x="662875" y="1704909"/>
            <a:ext cx="10866250" cy="449482"/>
          </a:xfrm>
          <a:prstGeom prst="rect">
            <a:avLst/>
          </a:prstGeom>
          <a:noFill/>
          <a:ln>
            <a:noFill/>
          </a:ln>
        </p:spPr>
        <p:txBody>
          <a:bodyPr spcFirstLastPara="1" wrap="square" lIns="0" tIns="0" rIns="0" bIns="0" anchor="t" anchorCtr="0">
            <a:spAutoFit/>
          </a:bodyPr>
          <a:lstStyle/>
          <a:p>
            <a:pPr algn="ctr">
              <a:lnSpc>
                <a:spcPct val="127272"/>
              </a:lnSpc>
            </a:pPr>
            <a:r>
              <a:rPr lang="vi-VN" sz="2300" b="1" dirty="0">
                <a:solidFill>
                  <a:schemeClr val="bg1"/>
                </a:solidFill>
                <a:latin typeface="UTM Avo" panose="02040603050506020204" pitchFamily="18"/>
              </a:rPr>
              <a:t>TỰ ĐỌC SÁCH BÁO (NHIỆM VỤ Ở NHÀ)</a:t>
            </a:r>
            <a:endParaRPr sz="2300" b="1" dirty="0">
              <a:solidFill>
                <a:schemeClr val="bg1"/>
              </a:solidFill>
              <a:latin typeface="UTM Avo" panose="02040603050506020204" pitchFamily="18"/>
            </a:endParaRPr>
          </a:p>
        </p:txBody>
      </p:sp>
      <p:sp>
        <p:nvSpPr>
          <p:cNvPr id="10" name="Google Shape;584;p31">
            <a:extLst>
              <a:ext uri="{FF2B5EF4-FFF2-40B4-BE49-F238E27FC236}">
                <a16:creationId xmlns:a16="http://schemas.microsoft.com/office/drawing/2014/main" id="{0D08E6A3-AE60-FF8D-1F87-4E47ADBC4B2F}"/>
              </a:ext>
            </a:extLst>
          </p:cNvPr>
          <p:cNvSpPr/>
          <p:nvPr/>
        </p:nvSpPr>
        <p:spPr>
          <a:xfrm>
            <a:off x="2438400" y="2302670"/>
            <a:ext cx="7315200" cy="885030"/>
          </a:xfrm>
          <a:prstGeom prst="wedgeRectCallout">
            <a:avLst>
              <a:gd name="adj1" fmla="val -20486"/>
              <a:gd name="adj2" fmla="val 4815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300" b="1">
                <a:solidFill>
                  <a:schemeClr val="bg1"/>
                </a:solidFill>
                <a:latin typeface="UTM Avo" panose="02040603050506020204" pitchFamily="18"/>
              </a:rPr>
              <a:t>1. Tự đọc sách báo ở nhà theo yêu cầu</a:t>
            </a:r>
            <a:endParaRPr sz="2300" b="1">
              <a:solidFill>
                <a:schemeClr val="bg1"/>
              </a:solidFill>
              <a:latin typeface="UTM Avo" panose="02040603050506020204" pitchFamily="18"/>
            </a:endParaRPr>
          </a:p>
        </p:txBody>
      </p:sp>
      <p:sp>
        <p:nvSpPr>
          <p:cNvPr id="11" name="Google Shape;585;p31">
            <a:extLst>
              <a:ext uri="{FF2B5EF4-FFF2-40B4-BE49-F238E27FC236}">
                <a16:creationId xmlns:a16="http://schemas.microsoft.com/office/drawing/2014/main" id="{5AC95BBE-CC22-B45F-D7E2-7618B663F204}"/>
              </a:ext>
            </a:extLst>
          </p:cNvPr>
          <p:cNvSpPr/>
          <p:nvPr/>
        </p:nvSpPr>
        <p:spPr>
          <a:xfrm>
            <a:off x="483394" y="3484259"/>
            <a:ext cx="3302001" cy="2870200"/>
          </a:xfrm>
          <a:prstGeom prst="rect">
            <a:avLst/>
          </a:prstGeom>
          <a:solidFill>
            <a:schemeClr val="lt1"/>
          </a:solidFill>
          <a:ln w="25400" cap="flat" cmpd="sng">
            <a:solidFill>
              <a:srgbClr val="A4AC86"/>
            </a:solidFill>
            <a:prstDash val="solid"/>
            <a:round/>
            <a:headEnd type="none" w="sm" len="sm"/>
            <a:tailEnd type="none" w="sm" len="sm"/>
          </a:ln>
        </p:spPr>
        <p:txBody>
          <a:bodyPr spcFirstLastPara="1" wrap="square" lIns="120000" tIns="30467" rIns="120000" bIns="120000" anchor="ctr" anchorCtr="0">
            <a:noAutofit/>
          </a:bodyPr>
          <a:lstStyle/>
          <a:p>
            <a:pPr algn="just">
              <a:lnSpc>
                <a:spcPct val="150000"/>
              </a:lnSpc>
            </a:pPr>
            <a:r>
              <a:rPr lang="vi-VN" sz="2300" b="1" dirty="0">
                <a:solidFill>
                  <a:schemeClr val="bg1"/>
                </a:solidFill>
                <a:latin typeface="UTM Avo" panose="02040603050506020204" pitchFamily="18"/>
              </a:rPr>
              <a:t>Về nội dung bài đọc</a:t>
            </a:r>
            <a:r>
              <a:rPr lang="vi-VN" sz="2300" dirty="0">
                <a:solidFill>
                  <a:schemeClr val="bg1"/>
                </a:solidFill>
                <a:latin typeface="UTM Avo" panose="02040603050506020204" pitchFamily="18"/>
              </a:rPr>
              <a:t>: Bài đọc có nội dung kể về lòng dũng cảm.</a:t>
            </a:r>
            <a:endParaRPr sz="2300" dirty="0">
              <a:solidFill>
                <a:schemeClr val="bg1"/>
              </a:solidFill>
              <a:latin typeface="UTM Avo" panose="02040603050506020204" pitchFamily="18"/>
            </a:endParaRPr>
          </a:p>
        </p:txBody>
      </p:sp>
      <p:sp>
        <p:nvSpPr>
          <p:cNvPr id="12" name="Google Shape;586;p31">
            <a:extLst>
              <a:ext uri="{FF2B5EF4-FFF2-40B4-BE49-F238E27FC236}">
                <a16:creationId xmlns:a16="http://schemas.microsoft.com/office/drawing/2014/main" id="{10984566-2138-CC15-6CAB-7099BD00366B}"/>
              </a:ext>
            </a:extLst>
          </p:cNvPr>
          <p:cNvSpPr/>
          <p:nvPr/>
        </p:nvSpPr>
        <p:spPr>
          <a:xfrm>
            <a:off x="3986390" y="3484259"/>
            <a:ext cx="2646009" cy="2870200"/>
          </a:xfrm>
          <a:prstGeom prst="rect">
            <a:avLst/>
          </a:prstGeom>
          <a:solidFill>
            <a:schemeClr val="lt1"/>
          </a:solidFill>
          <a:ln w="25400" cap="flat" cmpd="sng">
            <a:solidFill>
              <a:srgbClr val="A4AC86"/>
            </a:solidFill>
            <a:prstDash val="solid"/>
            <a:round/>
            <a:headEnd type="none" w="sm" len="sm"/>
            <a:tailEnd type="none" w="sm" len="sm"/>
          </a:ln>
        </p:spPr>
        <p:txBody>
          <a:bodyPr spcFirstLastPara="1" wrap="square" lIns="120000" tIns="30467" rIns="120000" bIns="120000" anchor="ctr" anchorCtr="0">
            <a:noAutofit/>
          </a:bodyPr>
          <a:lstStyle/>
          <a:p>
            <a:pPr algn="just">
              <a:lnSpc>
                <a:spcPct val="150000"/>
              </a:lnSpc>
            </a:pPr>
            <a:r>
              <a:rPr lang="vi-VN" sz="2300" b="1">
                <a:solidFill>
                  <a:schemeClr val="bg1"/>
                </a:solidFill>
                <a:latin typeface="UTM Avo" panose="02040603050506020204" pitchFamily="18"/>
              </a:rPr>
              <a:t>Về loại văn bản: </a:t>
            </a:r>
            <a:r>
              <a:rPr lang="vi-VN" sz="2300">
                <a:solidFill>
                  <a:schemeClr val="bg1"/>
                </a:solidFill>
                <a:latin typeface="UTM Avo" panose="02040603050506020204" pitchFamily="18"/>
              </a:rPr>
              <a:t>Truyện, thơ, văn miêu tả, văn bản thông tin</a:t>
            </a:r>
            <a:endParaRPr sz="2300">
              <a:solidFill>
                <a:schemeClr val="bg1"/>
              </a:solidFill>
              <a:latin typeface="UTM Avo" panose="02040603050506020204" pitchFamily="18"/>
            </a:endParaRPr>
          </a:p>
        </p:txBody>
      </p:sp>
      <p:sp>
        <p:nvSpPr>
          <p:cNvPr id="13" name="Google Shape;587;p31">
            <a:extLst>
              <a:ext uri="{FF2B5EF4-FFF2-40B4-BE49-F238E27FC236}">
                <a16:creationId xmlns:a16="http://schemas.microsoft.com/office/drawing/2014/main" id="{263EDAE4-D38C-6830-B79D-BCD85516B703}"/>
              </a:ext>
            </a:extLst>
          </p:cNvPr>
          <p:cNvSpPr/>
          <p:nvPr/>
        </p:nvSpPr>
        <p:spPr>
          <a:xfrm>
            <a:off x="6833394" y="3484259"/>
            <a:ext cx="5104606" cy="2870200"/>
          </a:xfrm>
          <a:prstGeom prst="rect">
            <a:avLst/>
          </a:prstGeom>
          <a:solidFill>
            <a:schemeClr val="lt1"/>
          </a:solidFill>
          <a:ln w="25400" cap="flat" cmpd="sng">
            <a:solidFill>
              <a:srgbClr val="A4AC86"/>
            </a:solidFill>
            <a:prstDash val="solid"/>
            <a:round/>
            <a:headEnd type="none" w="sm" len="sm"/>
            <a:tailEnd type="none" w="sm" len="sm"/>
          </a:ln>
        </p:spPr>
        <p:txBody>
          <a:bodyPr spcFirstLastPara="1" wrap="square" lIns="120000" tIns="30467" rIns="120000" bIns="120000" anchor="ctr" anchorCtr="0">
            <a:noAutofit/>
          </a:bodyPr>
          <a:lstStyle/>
          <a:p>
            <a:pPr algn="just">
              <a:lnSpc>
                <a:spcPct val="150000"/>
              </a:lnSpc>
            </a:pPr>
            <a:r>
              <a:rPr lang="vi-VN" sz="2300" b="1" dirty="0">
                <a:solidFill>
                  <a:schemeClr val="bg1"/>
                </a:solidFill>
                <a:latin typeface="UTM Avo" panose="02040603050506020204" pitchFamily="18"/>
              </a:rPr>
              <a:t>Về số lượng: </a:t>
            </a:r>
            <a:r>
              <a:rPr lang="vi-VN" sz="2300" dirty="0">
                <a:solidFill>
                  <a:schemeClr val="bg1"/>
                </a:solidFill>
                <a:latin typeface="UTM Avo" panose="02040603050506020204" pitchFamily="18"/>
              </a:rPr>
              <a:t>2 câu chuyện (hoặc 1 câu chuyện, 1 bài thơ) về lòng dũng cảm; 1 bài văn (hoặc bài báo) miêu tả hoặc cung cấp thông tin về các nội dung trên.</a:t>
            </a:r>
            <a:endParaRPr sz="2300" dirty="0">
              <a:solidFill>
                <a:schemeClr val="bg1"/>
              </a:solidFill>
              <a:latin typeface="UTM Avo" panose="02040603050506020204" pitchFamily="18"/>
            </a:endParaRPr>
          </a:p>
        </p:txBody>
      </p:sp>
    </p:spTree>
    <p:extLst>
      <p:ext uri="{BB962C8B-B14F-4D97-AF65-F5344CB8AC3E}">
        <p14:creationId xmlns:p14="http://schemas.microsoft.com/office/powerpoint/2010/main" val="250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ppt_w</p:attrName>
                                        </p:attrNameLst>
                                      </p:cBhvr>
                                      <p:tavLst>
                                        <p:tav tm="0">
                                          <p:val>
                                            <p:strVal val="0"/>
                                          </p:val>
                                        </p:tav>
                                        <p:tav tm="100000">
                                          <p:val>
                                            <p:strVal val="#ppt_w"/>
                                          </p:val>
                                        </p:tav>
                                      </p:tavLst>
                                    </p:anim>
                                    <p:anim calcmode="lin" valueType="num">
                                      <p:cBhvr additive="base">
                                        <p:cTn id="18" dur="500"/>
                                        <p:tgtEl>
                                          <p:spTgt spid="11"/>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ppt_w</p:attrName>
                                        </p:attrNameLst>
                                      </p:cBhvr>
                                      <p:tavLst>
                                        <p:tav tm="0">
                                          <p:val>
                                            <p:strVal val="0"/>
                                          </p:val>
                                        </p:tav>
                                        <p:tav tm="100000">
                                          <p:val>
                                            <p:strVal val="#ppt_w"/>
                                          </p:val>
                                        </p:tav>
                                      </p:tavLst>
                                    </p:anim>
                                    <p:anim calcmode="lin" valueType="num">
                                      <p:cBhvr additive="base">
                                        <p:cTn id="22" dur="500"/>
                                        <p:tgtEl>
                                          <p:spTgt spid="12"/>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ppt_w</p:attrName>
                                        </p:attrNameLst>
                                      </p:cBhvr>
                                      <p:tavLst>
                                        <p:tav tm="0">
                                          <p:val>
                                            <p:strVal val="0"/>
                                          </p:val>
                                        </p:tav>
                                        <p:tav tm="100000">
                                          <p:val>
                                            <p:strVal val="#ppt_w"/>
                                          </p:val>
                                        </p:tav>
                                      </p:tavLst>
                                    </p:anim>
                                    <p:anim calcmode="lin" valueType="num">
                                      <p:cBhvr additive="base">
                                        <p:cTn id="26" dur="500"/>
                                        <p:tgtEl>
                                          <p:spTgt spid="1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598;p32">
            <a:extLst>
              <a:ext uri="{FF2B5EF4-FFF2-40B4-BE49-F238E27FC236}">
                <a16:creationId xmlns:a16="http://schemas.microsoft.com/office/drawing/2014/main" id="{5EA9E5DF-A6B6-4223-EDD1-9C2DAFB4AADB}"/>
              </a:ext>
            </a:extLst>
          </p:cNvPr>
          <p:cNvSpPr txBox="1"/>
          <p:nvPr/>
        </p:nvSpPr>
        <p:spPr>
          <a:xfrm>
            <a:off x="662875" y="1654380"/>
            <a:ext cx="10866250" cy="449482"/>
          </a:xfrm>
          <a:prstGeom prst="rect">
            <a:avLst/>
          </a:prstGeom>
          <a:noFill/>
          <a:ln>
            <a:noFill/>
          </a:ln>
        </p:spPr>
        <p:txBody>
          <a:bodyPr spcFirstLastPara="1" wrap="square" lIns="0" tIns="0" rIns="0" bIns="0" anchor="t" anchorCtr="0">
            <a:spAutoFit/>
          </a:bodyPr>
          <a:lstStyle/>
          <a:p>
            <a:pPr algn="ctr">
              <a:lnSpc>
                <a:spcPct val="127272"/>
              </a:lnSpc>
            </a:pPr>
            <a:r>
              <a:rPr lang="vi-VN" sz="2300" b="1" dirty="0">
                <a:solidFill>
                  <a:schemeClr val="bg1"/>
                </a:solidFill>
                <a:latin typeface="UTM Avo" panose="02040603050506020204" pitchFamily="18"/>
              </a:rPr>
              <a:t>TỰ ĐỌC SÁCH BÁO (NHIỆM VỤ Ở NHÀ)</a:t>
            </a:r>
            <a:endParaRPr sz="2300" b="1" dirty="0">
              <a:solidFill>
                <a:schemeClr val="bg1"/>
              </a:solidFill>
              <a:latin typeface="UTM Avo" panose="02040603050506020204" pitchFamily="18"/>
            </a:endParaRPr>
          </a:p>
        </p:txBody>
      </p:sp>
      <p:sp>
        <p:nvSpPr>
          <p:cNvPr id="5" name="Google Shape;599;p32">
            <a:extLst>
              <a:ext uri="{FF2B5EF4-FFF2-40B4-BE49-F238E27FC236}">
                <a16:creationId xmlns:a16="http://schemas.microsoft.com/office/drawing/2014/main" id="{CE4E0EEA-28D3-1156-BB6C-BB55E9CA06B3}"/>
              </a:ext>
            </a:extLst>
          </p:cNvPr>
          <p:cNvSpPr/>
          <p:nvPr/>
        </p:nvSpPr>
        <p:spPr>
          <a:xfrm>
            <a:off x="2438400" y="2263980"/>
            <a:ext cx="7315200" cy="666938"/>
          </a:xfrm>
          <a:prstGeom prst="wedgeRectCallout">
            <a:avLst>
              <a:gd name="adj1" fmla="val -20486"/>
              <a:gd name="adj2" fmla="val 4528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300" b="1">
                <a:solidFill>
                  <a:schemeClr val="bg1"/>
                </a:solidFill>
                <a:latin typeface="UTM Avo" panose="02040603050506020204" pitchFamily="18"/>
              </a:rPr>
              <a:t>2. Ghi vào </a:t>
            </a:r>
            <a:r>
              <a:rPr lang="vi-VN" sz="2300" b="1" i="1">
                <a:solidFill>
                  <a:schemeClr val="bg1"/>
                </a:solidFill>
                <a:latin typeface="UTM Avo" panose="02040603050506020204" pitchFamily="18"/>
              </a:rPr>
              <a:t>Phiếu đọc sách</a:t>
            </a:r>
            <a:endParaRPr sz="2300" b="1" i="1">
              <a:solidFill>
                <a:schemeClr val="bg1"/>
              </a:solidFill>
              <a:latin typeface="UTM Avo" panose="02040603050506020204" pitchFamily="18"/>
            </a:endParaRPr>
          </a:p>
        </p:txBody>
      </p:sp>
      <p:sp>
        <p:nvSpPr>
          <p:cNvPr id="6" name="Google Shape;600;p32">
            <a:extLst>
              <a:ext uri="{FF2B5EF4-FFF2-40B4-BE49-F238E27FC236}">
                <a16:creationId xmlns:a16="http://schemas.microsoft.com/office/drawing/2014/main" id="{8AAA30A3-8DA2-2D7E-690A-C30D144F9128}"/>
              </a:ext>
            </a:extLst>
          </p:cNvPr>
          <p:cNvSpPr/>
          <p:nvPr/>
        </p:nvSpPr>
        <p:spPr>
          <a:xfrm>
            <a:off x="5410994" y="4216400"/>
            <a:ext cx="5752306" cy="1277366"/>
          </a:xfrm>
          <a:prstGeom prst="wedgeRectCallout">
            <a:avLst>
              <a:gd name="adj1" fmla="val -74202"/>
              <a:gd name="adj2" fmla="val -8756"/>
            </a:avLst>
          </a:prstGeom>
          <a:solidFill>
            <a:schemeClr val="lt1"/>
          </a:solidFill>
          <a:ln w="25400" cap="flat" cmpd="sng">
            <a:solidFill>
              <a:srgbClr val="A4AC86"/>
            </a:solidFill>
            <a:prstDash val="solid"/>
            <a:round/>
            <a:headEnd type="none" w="sm" len="sm"/>
            <a:tailEnd type="none" w="sm" len="sm"/>
          </a:ln>
        </p:spPr>
        <p:txBody>
          <a:bodyPr spcFirstLastPara="1" wrap="square" lIns="120000" tIns="30467" rIns="120000" bIns="120000" anchor="ctr" anchorCtr="0">
            <a:noAutofit/>
          </a:bodyPr>
          <a:lstStyle/>
          <a:p>
            <a:pPr algn="ctr">
              <a:lnSpc>
                <a:spcPct val="150000"/>
              </a:lnSpc>
            </a:pPr>
            <a:r>
              <a:rPr lang="vi-VN" sz="2300" dirty="0">
                <a:solidFill>
                  <a:schemeClr val="bg1"/>
                </a:solidFill>
                <a:latin typeface="UTM Avo" panose="02040603050506020204" pitchFamily="18"/>
              </a:rPr>
              <a:t>Một số nội dung chính: sự việc, </a:t>
            </a:r>
            <a:endParaRPr sz="2300" dirty="0">
              <a:solidFill>
                <a:schemeClr val="bg1"/>
              </a:solidFill>
              <a:latin typeface="UTM Avo" panose="02040603050506020204" pitchFamily="18"/>
            </a:endParaRPr>
          </a:p>
          <a:p>
            <a:pPr algn="ctr">
              <a:lnSpc>
                <a:spcPct val="150000"/>
              </a:lnSpc>
            </a:pPr>
            <a:r>
              <a:rPr lang="vi-VN" sz="2300" dirty="0">
                <a:solidFill>
                  <a:schemeClr val="bg1"/>
                </a:solidFill>
                <a:latin typeface="UTM Avo" panose="02040603050506020204" pitchFamily="18"/>
              </a:rPr>
              <a:t>nhân vật, hình ảnh, câu văn em thích.</a:t>
            </a:r>
            <a:endParaRPr sz="2300" dirty="0">
              <a:solidFill>
                <a:schemeClr val="bg1"/>
              </a:solidFill>
              <a:latin typeface="UTM Avo" panose="02040603050506020204" pitchFamily="18"/>
            </a:endParaRPr>
          </a:p>
        </p:txBody>
      </p:sp>
      <p:sp>
        <p:nvSpPr>
          <p:cNvPr id="7" name="Google Shape;601;p32">
            <a:extLst>
              <a:ext uri="{FF2B5EF4-FFF2-40B4-BE49-F238E27FC236}">
                <a16:creationId xmlns:a16="http://schemas.microsoft.com/office/drawing/2014/main" id="{AB91957B-5972-77FB-0217-E9E3D5F6F4CC}"/>
              </a:ext>
            </a:extLst>
          </p:cNvPr>
          <p:cNvSpPr>
            <a:spLocks noChangeAspect="1"/>
          </p:cNvSpPr>
          <p:nvPr/>
        </p:nvSpPr>
        <p:spPr>
          <a:xfrm>
            <a:off x="1168429" y="3091036"/>
            <a:ext cx="2539941" cy="3665580"/>
          </a:xfrm>
          <a:custGeom>
            <a:avLst/>
            <a:gdLst/>
            <a:ahLst/>
            <a:cxnLst/>
            <a:rect l="l" t="t" r="r" b="b"/>
            <a:pathLst>
              <a:path w="752976" h="1086676" extrusionOk="0">
                <a:moveTo>
                  <a:pt x="0" y="0"/>
                </a:moveTo>
                <a:lnTo>
                  <a:pt x="752976" y="0"/>
                </a:lnTo>
                <a:lnTo>
                  <a:pt x="752976" y="1086676"/>
                </a:lnTo>
                <a:lnTo>
                  <a:pt x="0" y="1086676"/>
                </a:lnTo>
                <a:lnTo>
                  <a:pt x="0" y="0"/>
                </a:lnTo>
                <a:close/>
              </a:path>
            </a:pathLst>
          </a:custGeom>
          <a:blipFill rotWithShape="1">
            <a:blip r:embed="rId3">
              <a:alphaModFix/>
            </a:blip>
            <a:stretch>
              <a:fillRect/>
            </a:stretch>
          </a:blipFill>
          <a:ln>
            <a:noFill/>
          </a:ln>
        </p:spPr>
        <p:txBody>
          <a:bodyPr/>
          <a:lstStyle/>
          <a:p>
            <a:endParaRPr lang="en-US"/>
          </a:p>
        </p:txBody>
      </p:sp>
      <p:sp>
        <p:nvSpPr>
          <p:cNvPr id="8" name="Google Shape;602;p32">
            <a:extLst>
              <a:ext uri="{FF2B5EF4-FFF2-40B4-BE49-F238E27FC236}">
                <a16:creationId xmlns:a16="http://schemas.microsoft.com/office/drawing/2014/main" id="{CC463136-AB99-5F08-4D2E-1E3777145382}"/>
              </a:ext>
            </a:extLst>
          </p:cNvPr>
          <p:cNvSpPr/>
          <p:nvPr/>
        </p:nvSpPr>
        <p:spPr>
          <a:xfrm>
            <a:off x="5410994" y="3429000"/>
            <a:ext cx="5752306" cy="631303"/>
          </a:xfrm>
          <a:prstGeom prst="wedgeRectCallout">
            <a:avLst>
              <a:gd name="adj1" fmla="val -70656"/>
              <a:gd name="adj2" fmla="val 45640"/>
            </a:avLst>
          </a:prstGeom>
          <a:solidFill>
            <a:schemeClr val="lt1"/>
          </a:solidFill>
          <a:ln w="25400" cap="flat" cmpd="sng">
            <a:solidFill>
              <a:srgbClr val="A4AC86"/>
            </a:solidFill>
            <a:prstDash val="solid"/>
            <a:round/>
            <a:headEnd type="none" w="sm" len="sm"/>
            <a:tailEnd type="none" w="sm" len="sm"/>
          </a:ln>
        </p:spPr>
        <p:txBody>
          <a:bodyPr spcFirstLastPara="1" wrap="square" lIns="120000" tIns="30467" rIns="120000" bIns="120000" anchor="ctr" anchorCtr="0">
            <a:noAutofit/>
          </a:bodyPr>
          <a:lstStyle/>
          <a:p>
            <a:pPr algn="ctr">
              <a:lnSpc>
                <a:spcPct val="150000"/>
              </a:lnSpc>
            </a:pPr>
            <a:r>
              <a:rPr lang="vi-VN" sz="2300">
                <a:solidFill>
                  <a:schemeClr val="bg1"/>
                </a:solidFill>
                <a:latin typeface="UTM Avo" panose="02040603050506020204" pitchFamily="18"/>
              </a:rPr>
              <a:t>Tên bài đọc.</a:t>
            </a:r>
            <a:endParaRPr sz="2300">
              <a:solidFill>
                <a:schemeClr val="bg1"/>
              </a:solidFill>
              <a:latin typeface="UTM Avo" panose="02040603050506020204" pitchFamily="18"/>
            </a:endParaRPr>
          </a:p>
        </p:txBody>
      </p:sp>
      <p:sp>
        <p:nvSpPr>
          <p:cNvPr id="9" name="Google Shape;603;p32">
            <a:extLst>
              <a:ext uri="{FF2B5EF4-FFF2-40B4-BE49-F238E27FC236}">
                <a16:creationId xmlns:a16="http://schemas.microsoft.com/office/drawing/2014/main" id="{B53EA48A-BC2D-14C7-01CD-4CD1C2383E77}"/>
              </a:ext>
            </a:extLst>
          </p:cNvPr>
          <p:cNvSpPr/>
          <p:nvPr/>
        </p:nvSpPr>
        <p:spPr>
          <a:xfrm>
            <a:off x="5410994" y="5653884"/>
            <a:ext cx="5752306" cy="666938"/>
          </a:xfrm>
          <a:prstGeom prst="wedgeRectCallout">
            <a:avLst>
              <a:gd name="adj1" fmla="val -73696"/>
              <a:gd name="adj2" fmla="val -43394"/>
            </a:avLst>
          </a:prstGeom>
          <a:solidFill>
            <a:schemeClr val="lt1"/>
          </a:solidFill>
          <a:ln w="25400" cap="flat" cmpd="sng">
            <a:solidFill>
              <a:srgbClr val="A4AC86"/>
            </a:solidFill>
            <a:prstDash val="solid"/>
            <a:round/>
            <a:headEnd type="none" w="sm" len="sm"/>
            <a:tailEnd type="none" w="sm" len="sm"/>
          </a:ln>
        </p:spPr>
        <p:txBody>
          <a:bodyPr spcFirstLastPara="1" wrap="square" lIns="120000" tIns="30467" rIns="120000" bIns="120000" anchor="ctr" anchorCtr="0">
            <a:noAutofit/>
          </a:bodyPr>
          <a:lstStyle/>
          <a:p>
            <a:pPr algn="ctr">
              <a:lnSpc>
                <a:spcPct val="150000"/>
              </a:lnSpc>
            </a:pPr>
            <a:r>
              <a:rPr lang="vi-VN" sz="2300" dirty="0">
                <a:solidFill>
                  <a:schemeClr val="bg1"/>
                </a:solidFill>
                <a:latin typeface="UTM Avo" panose="02040603050506020204" pitchFamily="18"/>
              </a:rPr>
              <a:t>Cảm nghĩ của em.</a:t>
            </a:r>
            <a:endParaRPr sz="2300" dirty="0">
              <a:solidFill>
                <a:schemeClr val="bg1"/>
              </a:solidFill>
              <a:latin typeface="UTM Avo" panose="02040603050506020204" pitchFamily="18"/>
            </a:endParaRPr>
          </a:p>
        </p:txBody>
      </p:sp>
    </p:spTree>
    <p:extLst>
      <p:ext uri="{BB962C8B-B14F-4D97-AF65-F5344CB8AC3E}">
        <p14:creationId xmlns:p14="http://schemas.microsoft.com/office/powerpoint/2010/main" val="274688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43;p4">
            <a:extLst>
              <a:ext uri="{FF2B5EF4-FFF2-40B4-BE49-F238E27FC236}">
                <a16:creationId xmlns:a16="http://schemas.microsoft.com/office/drawing/2014/main" id="{71EF5ABD-95C0-40D5-C9A5-1079FD8AECA5}"/>
              </a:ext>
            </a:extLst>
          </p:cNvPr>
          <p:cNvSpPr txBox="1"/>
          <p:nvPr/>
        </p:nvSpPr>
        <p:spPr>
          <a:xfrm>
            <a:off x="731920" y="1644407"/>
            <a:ext cx="10728160" cy="1123358"/>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300" dirty="0">
                <a:solidFill>
                  <a:schemeClr val="dk1"/>
                </a:solidFill>
                <a:latin typeface="UTM Avo" panose="02040603050506020204" pitchFamily="18"/>
              </a:rPr>
              <a:t>Quan sát tranh và đọc tên các bài thơ, câu chuyện dưới đây. Hãy đoán xem bài thơ, câu </a:t>
            </a:r>
            <a:r>
              <a:rPr lang="vi-VN" sz="2300">
                <a:solidFill>
                  <a:schemeClr val="dk1"/>
                </a:solidFill>
                <a:latin typeface="UTM Avo" panose="02040603050506020204" pitchFamily="18"/>
              </a:rPr>
              <a:t>chuyện </a:t>
            </a:r>
            <a:r>
              <a:rPr lang="en-US" sz="2300">
                <a:solidFill>
                  <a:schemeClr val="dk1"/>
                </a:solidFill>
                <a:latin typeface="UTM Avo" panose="02040603050506020204" pitchFamily="18"/>
              </a:rPr>
              <a:t>đó </a:t>
            </a:r>
            <a:r>
              <a:rPr lang="vi-VN" sz="2300">
                <a:solidFill>
                  <a:schemeClr val="dk1"/>
                </a:solidFill>
                <a:latin typeface="UTM Avo" panose="02040603050506020204" pitchFamily="18"/>
              </a:rPr>
              <a:t>nói </a:t>
            </a:r>
            <a:r>
              <a:rPr lang="vi-VN" sz="2300" dirty="0">
                <a:solidFill>
                  <a:schemeClr val="dk1"/>
                </a:solidFill>
                <a:latin typeface="UTM Avo" panose="02040603050506020204" pitchFamily="18"/>
              </a:rPr>
              <a:t>về hành động dũng cảm nào:</a:t>
            </a:r>
            <a:endParaRPr sz="2300" dirty="0">
              <a:solidFill>
                <a:schemeClr val="dk1"/>
              </a:solidFill>
              <a:latin typeface="UTM Avo" panose="02040603050506020204" pitchFamily="18"/>
            </a:endParaRPr>
          </a:p>
        </p:txBody>
      </p:sp>
      <p:pic>
        <p:nvPicPr>
          <p:cNvPr id="7" name="Google Shape;144;p4">
            <a:extLst>
              <a:ext uri="{FF2B5EF4-FFF2-40B4-BE49-F238E27FC236}">
                <a16:creationId xmlns:a16="http://schemas.microsoft.com/office/drawing/2014/main" id="{2392DAB6-DC57-D2BE-7963-081B24D0A02E}"/>
              </a:ext>
            </a:extLst>
          </p:cNvPr>
          <p:cNvPicPr preferRelativeResize="0"/>
          <p:nvPr/>
        </p:nvPicPr>
        <p:blipFill rotWithShape="1">
          <a:blip r:embed="rId3">
            <a:alphaModFix/>
          </a:blip>
          <a:srcRect/>
          <a:stretch/>
        </p:blipFill>
        <p:spPr>
          <a:xfrm>
            <a:off x="7570768" y="2882127"/>
            <a:ext cx="4321371" cy="2333650"/>
          </a:xfrm>
          <a:prstGeom prst="rect">
            <a:avLst/>
          </a:prstGeom>
          <a:noFill/>
          <a:ln>
            <a:noFill/>
          </a:ln>
        </p:spPr>
      </p:pic>
      <p:pic>
        <p:nvPicPr>
          <p:cNvPr id="8" name="Google Shape;145;p4">
            <a:extLst>
              <a:ext uri="{FF2B5EF4-FFF2-40B4-BE49-F238E27FC236}">
                <a16:creationId xmlns:a16="http://schemas.microsoft.com/office/drawing/2014/main" id="{F561FAF7-11ED-4CC4-1A78-1A4BC98BDF8F}"/>
              </a:ext>
            </a:extLst>
          </p:cNvPr>
          <p:cNvPicPr preferRelativeResize="0"/>
          <p:nvPr/>
        </p:nvPicPr>
        <p:blipFill rotWithShape="1">
          <a:blip r:embed="rId4">
            <a:alphaModFix/>
          </a:blip>
          <a:srcRect/>
          <a:stretch/>
        </p:blipFill>
        <p:spPr>
          <a:xfrm>
            <a:off x="3913559" y="2892135"/>
            <a:ext cx="3417787" cy="2333650"/>
          </a:xfrm>
          <a:prstGeom prst="rect">
            <a:avLst/>
          </a:prstGeom>
          <a:noFill/>
          <a:ln>
            <a:noFill/>
          </a:ln>
        </p:spPr>
      </p:pic>
      <p:pic>
        <p:nvPicPr>
          <p:cNvPr id="9" name="Google Shape;146;p4">
            <a:extLst>
              <a:ext uri="{FF2B5EF4-FFF2-40B4-BE49-F238E27FC236}">
                <a16:creationId xmlns:a16="http://schemas.microsoft.com/office/drawing/2014/main" id="{B7C283D7-781D-6506-23F5-19270C8FB140}"/>
              </a:ext>
            </a:extLst>
          </p:cNvPr>
          <p:cNvPicPr preferRelativeResize="0"/>
          <p:nvPr/>
        </p:nvPicPr>
        <p:blipFill rotWithShape="1">
          <a:blip r:embed="rId5">
            <a:alphaModFix/>
          </a:blip>
          <a:srcRect/>
          <a:stretch/>
        </p:blipFill>
        <p:spPr>
          <a:xfrm>
            <a:off x="432594" y="2884499"/>
            <a:ext cx="3241519" cy="2333650"/>
          </a:xfrm>
          <a:prstGeom prst="rect">
            <a:avLst/>
          </a:prstGeom>
          <a:noFill/>
          <a:ln>
            <a:noFill/>
          </a:ln>
        </p:spPr>
      </p:pic>
      <p:sp>
        <p:nvSpPr>
          <p:cNvPr id="10" name="Google Shape;147;p4">
            <a:extLst>
              <a:ext uri="{FF2B5EF4-FFF2-40B4-BE49-F238E27FC236}">
                <a16:creationId xmlns:a16="http://schemas.microsoft.com/office/drawing/2014/main" id="{9F91F2B1-65C6-CF79-86D1-67566D7095C6}"/>
              </a:ext>
            </a:extLst>
          </p:cNvPr>
          <p:cNvSpPr txBox="1"/>
          <p:nvPr/>
        </p:nvSpPr>
        <p:spPr>
          <a:xfrm>
            <a:off x="676309" y="5205393"/>
            <a:ext cx="2754000" cy="1123358"/>
          </a:xfrm>
          <a:prstGeom prst="rect">
            <a:avLst/>
          </a:prstGeom>
          <a:noFill/>
          <a:ln>
            <a:noFill/>
          </a:ln>
        </p:spPr>
        <p:txBody>
          <a:bodyPr spcFirstLastPara="1" wrap="square" lIns="60950" tIns="30467" rIns="60950" bIns="30467" anchor="t" anchorCtr="0">
            <a:spAutoFit/>
          </a:bodyPr>
          <a:lstStyle/>
          <a:p>
            <a:pPr algn="ctr">
              <a:lnSpc>
                <a:spcPct val="150000"/>
              </a:lnSpc>
            </a:pPr>
            <a:r>
              <a:rPr lang="vi-VN" sz="2300" i="1">
                <a:solidFill>
                  <a:schemeClr val="dk1"/>
                </a:solidFill>
                <a:latin typeface="UTM Avo" panose="02040603050506020204" pitchFamily="18"/>
              </a:rPr>
              <a:t>Bài thơ về tiểu đội xe không kính</a:t>
            </a:r>
            <a:endParaRPr sz="2300" i="1">
              <a:solidFill>
                <a:schemeClr val="dk1"/>
              </a:solidFill>
              <a:latin typeface="UTM Avo" panose="02040603050506020204" pitchFamily="18"/>
            </a:endParaRPr>
          </a:p>
        </p:txBody>
      </p:sp>
      <p:sp>
        <p:nvSpPr>
          <p:cNvPr id="11" name="Google Shape;148;p4">
            <a:extLst>
              <a:ext uri="{FF2B5EF4-FFF2-40B4-BE49-F238E27FC236}">
                <a16:creationId xmlns:a16="http://schemas.microsoft.com/office/drawing/2014/main" id="{477B8830-F0E4-AFAE-58F0-43835C272318}"/>
              </a:ext>
            </a:extLst>
          </p:cNvPr>
          <p:cNvSpPr txBox="1"/>
          <p:nvPr/>
        </p:nvSpPr>
        <p:spPr>
          <a:xfrm>
            <a:off x="4577016" y="5205393"/>
            <a:ext cx="2090800" cy="1123358"/>
          </a:xfrm>
          <a:prstGeom prst="rect">
            <a:avLst/>
          </a:prstGeom>
          <a:noFill/>
          <a:ln>
            <a:noFill/>
          </a:ln>
        </p:spPr>
        <p:txBody>
          <a:bodyPr spcFirstLastPara="1" wrap="square" lIns="60950" tIns="30467" rIns="60950" bIns="30467" anchor="t" anchorCtr="0">
            <a:spAutoFit/>
          </a:bodyPr>
          <a:lstStyle/>
          <a:p>
            <a:pPr algn="ctr">
              <a:lnSpc>
                <a:spcPct val="150000"/>
              </a:lnSpc>
            </a:pPr>
            <a:r>
              <a:rPr lang="vi-VN" sz="2300" i="1">
                <a:solidFill>
                  <a:schemeClr val="dk1"/>
                </a:solidFill>
                <a:latin typeface="UTM Avo" panose="02040603050506020204" pitchFamily="18"/>
              </a:rPr>
              <a:t>Xả thân cứu đoàn tàu</a:t>
            </a:r>
            <a:endParaRPr sz="2300" i="1">
              <a:solidFill>
                <a:schemeClr val="dk1"/>
              </a:solidFill>
              <a:latin typeface="UTM Avo" panose="02040603050506020204" pitchFamily="18"/>
            </a:endParaRPr>
          </a:p>
        </p:txBody>
      </p:sp>
      <p:sp>
        <p:nvSpPr>
          <p:cNvPr id="12" name="Google Shape;149;p4">
            <a:extLst>
              <a:ext uri="{FF2B5EF4-FFF2-40B4-BE49-F238E27FC236}">
                <a16:creationId xmlns:a16="http://schemas.microsoft.com/office/drawing/2014/main" id="{20D5B438-A2E0-5249-36D5-B689F3BA09B5}"/>
              </a:ext>
            </a:extLst>
          </p:cNvPr>
          <p:cNvSpPr txBox="1"/>
          <p:nvPr/>
        </p:nvSpPr>
        <p:spPr>
          <a:xfrm>
            <a:off x="8302154" y="5203021"/>
            <a:ext cx="2858600" cy="1123358"/>
          </a:xfrm>
          <a:prstGeom prst="rect">
            <a:avLst/>
          </a:prstGeom>
          <a:noFill/>
          <a:ln>
            <a:noFill/>
          </a:ln>
        </p:spPr>
        <p:txBody>
          <a:bodyPr spcFirstLastPara="1" wrap="square" lIns="60950" tIns="30467" rIns="60950" bIns="30467" anchor="t" anchorCtr="0">
            <a:spAutoFit/>
          </a:bodyPr>
          <a:lstStyle/>
          <a:p>
            <a:pPr algn="ctr">
              <a:lnSpc>
                <a:spcPct val="150000"/>
              </a:lnSpc>
            </a:pPr>
            <a:r>
              <a:rPr lang="vi-VN" sz="2300" i="1">
                <a:solidFill>
                  <a:schemeClr val="dk1"/>
                </a:solidFill>
                <a:latin typeface="UTM Avo" panose="02040603050506020204" pitchFamily="18"/>
              </a:rPr>
              <a:t>Sự thật là thước đo chân lí</a:t>
            </a:r>
            <a:endParaRPr sz="2300" i="1">
              <a:solidFill>
                <a:schemeClr val="dk1"/>
              </a:solidFill>
              <a:latin typeface="UTM Avo" panose="02040603050506020204" pitchFamily="18"/>
            </a:endParaRPr>
          </a:p>
        </p:txBody>
      </p:sp>
    </p:spTree>
    <p:extLst>
      <p:ext uri="{BB962C8B-B14F-4D97-AF65-F5344CB8AC3E}">
        <p14:creationId xmlns:p14="http://schemas.microsoft.com/office/powerpoint/2010/main" val="359975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161;p5">
            <a:extLst>
              <a:ext uri="{FF2B5EF4-FFF2-40B4-BE49-F238E27FC236}">
                <a16:creationId xmlns:a16="http://schemas.microsoft.com/office/drawing/2014/main" id="{7F96EEFC-A663-1290-6B21-844EDB674B4D}"/>
              </a:ext>
            </a:extLst>
          </p:cNvPr>
          <p:cNvSpPr txBox="1"/>
          <p:nvPr/>
        </p:nvSpPr>
        <p:spPr>
          <a:xfrm>
            <a:off x="5029200" y="1117572"/>
            <a:ext cx="2133600" cy="415472"/>
          </a:xfrm>
          <a:prstGeom prst="rect">
            <a:avLst/>
          </a:prstGeom>
          <a:noFill/>
          <a:ln>
            <a:noFill/>
          </a:ln>
        </p:spPr>
        <p:txBody>
          <a:bodyPr spcFirstLastPara="1" wrap="square" lIns="60950" tIns="30467" rIns="60950" bIns="30467" anchor="t" anchorCtr="0">
            <a:spAutoFit/>
          </a:bodyPr>
          <a:lstStyle/>
          <a:p>
            <a:pPr algn="ctr"/>
            <a:r>
              <a:rPr lang="vi-VN" sz="2300" b="1">
                <a:solidFill>
                  <a:schemeClr val="dk1"/>
                </a:solidFill>
                <a:latin typeface="UTM Avo" panose="02040603050506020204" pitchFamily="18"/>
              </a:rPr>
              <a:t>Đáp án</a:t>
            </a:r>
            <a:endParaRPr sz="2300" b="1">
              <a:solidFill>
                <a:schemeClr val="dk1"/>
              </a:solidFill>
              <a:latin typeface="UTM Avo" panose="02040603050506020204" pitchFamily="18"/>
            </a:endParaRPr>
          </a:p>
        </p:txBody>
      </p:sp>
      <p:pic>
        <p:nvPicPr>
          <p:cNvPr id="7" name="Google Shape;162;p5">
            <a:extLst>
              <a:ext uri="{FF2B5EF4-FFF2-40B4-BE49-F238E27FC236}">
                <a16:creationId xmlns:a16="http://schemas.microsoft.com/office/drawing/2014/main" id="{0FD3E570-6644-B711-1966-60CC68883A8E}"/>
              </a:ext>
            </a:extLst>
          </p:cNvPr>
          <p:cNvPicPr preferRelativeResize="0"/>
          <p:nvPr/>
        </p:nvPicPr>
        <p:blipFill rotWithShape="1">
          <a:blip r:embed="rId3">
            <a:alphaModFix/>
          </a:blip>
          <a:srcRect/>
          <a:stretch/>
        </p:blipFill>
        <p:spPr>
          <a:xfrm>
            <a:off x="7648807" y="1830666"/>
            <a:ext cx="4321371" cy="2333650"/>
          </a:xfrm>
          <a:prstGeom prst="rect">
            <a:avLst/>
          </a:prstGeom>
          <a:noFill/>
          <a:ln>
            <a:noFill/>
          </a:ln>
        </p:spPr>
      </p:pic>
      <p:pic>
        <p:nvPicPr>
          <p:cNvPr id="8" name="Google Shape;163;p5">
            <a:extLst>
              <a:ext uri="{FF2B5EF4-FFF2-40B4-BE49-F238E27FC236}">
                <a16:creationId xmlns:a16="http://schemas.microsoft.com/office/drawing/2014/main" id="{7A85B149-6E17-A243-003B-A807FC756B71}"/>
              </a:ext>
            </a:extLst>
          </p:cNvPr>
          <p:cNvPicPr preferRelativeResize="0"/>
          <p:nvPr/>
        </p:nvPicPr>
        <p:blipFill rotWithShape="1">
          <a:blip r:embed="rId4">
            <a:alphaModFix/>
          </a:blip>
          <a:srcRect/>
          <a:stretch/>
        </p:blipFill>
        <p:spPr>
          <a:xfrm>
            <a:off x="3993993" y="1832221"/>
            <a:ext cx="3417787" cy="2333650"/>
          </a:xfrm>
          <a:prstGeom prst="rect">
            <a:avLst/>
          </a:prstGeom>
          <a:noFill/>
          <a:ln>
            <a:noFill/>
          </a:ln>
        </p:spPr>
      </p:pic>
      <p:pic>
        <p:nvPicPr>
          <p:cNvPr id="9" name="Google Shape;164;p5">
            <a:extLst>
              <a:ext uri="{FF2B5EF4-FFF2-40B4-BE49-F238E27FC236}">
                <a16:creationId xmlns:a16="http://schemas.microsoft.com/office/drawing/2014/main" id="{183F498F-3DC9-B7E3-743C-112573ADF222}"/>
              </a:ext>
            </a:extLst>
          </p:cNvPr>
          <p:cNvPicPr preferRelativeResize="0"/>
          <p:nvPr/>
        </p:nvPicPr>
        <p:blipFill rotWithShape="1">
          <a:blip r:embed="rId5">
            <a:alphaModFix/>
          </a:blip>
          <a:srcRect/>
          <a:stretch/>
        </p:blipFill>
        <p:spPr>
          <a:xfrm>
            <a:off x="513027" y="1832221"/>
            <a:ext cx="3241519" cy="2333650"/>
          </a:xfrm>
          <a:prstGeom prst="rect">
            <a:avLst/>
          </a:prstGeom>
          <a:noFill/>
          <a:ln>
            <a:noFill/>
          </a:ln>
        </p:spPr>
      </p:pic>
      <p:sp>
        <p:nvSpPr>
          <p:cNvPr id="10" name="Google Shape;165;p5">
            <a:extLst>
              <a:ext uri="{FF2B5EF4-FFF2-40B4-BE49-F238E27FC236}">
                <a16:creationId xmlns:a16="http://schemas.microsoft.com/office/drawing/2014/main" id="{2A2256DC-F560-89A5-DF05-78BF516CCD25}"/>
              </a:ext>
            </a:extLst>
          </p:cNvPr>
          <p:cNvSpPr txBox="1"/>
          <p:nvPr/>
        </p:nvSpPr>
        <p:spPr>
          <a:xfrm>
            <a:off x="754324" y="4218834"/>
            <a:ext cx="2754000" cy="1123358"/>
          </a:xfrm>
          <a:prstGeom prst="rect">
            <a:avLst/>
          </a:prstGeom>
          <a:noFill/>
          <a:ln>
            <a:noFill/>
          </a:ln>
        </p:spPr>
        <p:txBody>
          <a:bodyPr spcFirstLastPara="1" wrap="square" lIns="60950" tIns="30467" rIns="60950" bIns="30467" anchor="t" anchorCtr="0">
            <a:spAutoFit/>
          </a:bodyPr>
          <a:lstStyle/>
          <a:p>
            <a:pPr algn="ctr">
              <a:lnSpc>
                <a:spcPct val="150000"/>
              </a:lnSpc>
            </a:pPr>
            <a:r>
              <a:rPr lang="vi-VN" sz="2300" i="1" dirty="0">
                <a:solidFill>
                  <a:schemeClr val="dk1"/>
                </a:solidFill>
                <a:latin typeface="UTM Avo" panose="02040603050506020204" pitchFamily="18"/>
              </a:rPr>
              <a:t>Bài thơ về tiểu đội xe không kính</a:t>
            </a:r>
            <a:endParaRPr sz="2300" i="1" dirty="0">
              <a:solidFill>
                <a:schemeClr val="dk1"/>
              </a:solidFill>
              <a:latin typeface="UTM Avo" panose="02040603050506020204" pitchFamily="18"/>
            </a:endParaRPr>
          </a:p>
        </p:txBody>
      </p:sp>
      <p:sp>
        <p:nvSpPr>
          <p:cNvPr id="11" name="Google Shape;166;p5">
            <a:extLst>
              <a:ext uri="{FF2B5EF4-FFF2-40B4-BE49-F238E27FC236}">
                <a16:creationId xmlns:a16="http://schemas.microsoft.com/office/drawing/2014/main" id="{2A5CA0B5-21D3-48A9-D486-43B49B71DCF5}"/>
              </a:ext>
            </a:extLst>
          </p:cNvPr>
          <p:cNvSpPr txBox="1"/>
          <p:nvPr/>
        </p:nvSpPr>
        <p:spPr>
          <a:xfrm>
            <a:off x="4655031" y="4218834"/>
            <a:ext cx="2090800" cy="1123358"/>
          </a:xfrm>
          <a:prstGeom prst="rect">
            <a:avLst/>
          </a:prstGeom>
          <a:noFill/>
          <a:ln>
            <a:noFill/>
          </a:ln>
        </p:spPr>
        <p:txBody>
          <a:bodyPr spcFirstLastPara="1" wrap="square" lIns="60950" tIns="30467" rIns="60950" bIns="30467" anchor="t" anchorCtr="0">
            <a:spAutoFit/>
          </a:bodyPr>
          <a:lstStyle/>
          <a:p>
            <a:pPr algn="ctr">
              <a:lnSpc>
                <a:spcPct val="150000"/>
              </a:lnSpc>
            </a:pPr>
            <a:r>
              <a:rPr lang="vi-VN" sz="2300" i="1">
                <a:solidFill>
                  <a:schemeClr val="dk1"/>
                </a:solidFill>
                <a:latin typeface="UTM Avo" panose="02040603050506020204" pitchFamily="18"/>
              </a:rPr>
              <a:t>Xả thân cứu đoàn tàu</a:t>
            </a:r>
            <a:endParaRPr sz="2300" i="1">
              <a:solidFill>
                <a:schemeClr val="dk1"/>
              </a:solidFill>
              <a:latin typeface="UTM Avo" panose="02040603050506020204" pitchFamily="18"/>
            </a:endParaRPr>
          </a:p>
        </p:txBody>
      </p:sp>
      <p:sp>
        <p:nvSpPr>
          <p:cNvPr id="12" name="Google Shape;167;p5">
            <a:extLst>
              <a:ext uri="{FF2B5EF4-FFF2-40B4-BE49-F238E27FC236}">
                <a16:creationId xmlns:a16="http://schemas.microsoft.com/office/drawing/2014/main" id="{65787AB0-6719-BF78-BACF-04311B2BDF42}"/>
              </a:ext>
            </a:extLst>
          </p:cNvPr>
          <p:cNvSpPr txBox="1"/>
          <p:nvPr/>
        </p:nvSpPr>
        <p:spPr>
          <a:xfrm>
            <a:off x="8380169" y="4216463"/>
            <a:ext cx="2858600" cy="1123358"/>
          </a:xfrm>
          <a:prstGeom prst="rect">
            <a:avLst/>
          </a:prstGeom>
          <a:noFill/>
          <a:ln>
            <a:noFill/>
          </a:ln>
        </p:spPr>
        <p:txBody>
          <a:bodyPr spcFirstLastPara="1" wrap="square" lIns="60950" tIns="30467" rIns="60950" bIns="30467" anchor="t" anchorCtr="0">
            <a:spAutoFit/>
          </a:bodyPr>
          <a:lstStyle/>
          <a:p>
            <a:pPr algn="ctr">
              <a:lnSpc>
                <a:spcPct val="150000"/>
              </a:lnSpc>
            </a:pPr>
            <a:r>
              <a:rPr lang="vi-VN" sz="2300" i="1" dirty="0">
                <a:solidFill>
                  <a:schemeClr val="dk1"/>
                </a:solidFill>
                <a:latin typeface="UTM Avo" panose="02040603050506020204" pitchFamily="18"/>
              </a:rPr>
              <a:t>Sự thật là thước đo chân lí</a:t>
            </a:r>
            <a:endParaRPr sz="2300" i="1" dirty="0">
              <a:solidFill>
                <a:schemeClr val="dk1"/>
              </a:solidFill>
              <a:latin typeface="UTM Avo" panose="02040603050506020204" pitchFamily="18"/>
            </a:endParaRPr>
          </a:p>
        </p:txBody>
      </p:sp>
      <p:sp>
        <p:nvSpPr>
          <p:cNvPr id="13" name="Google Shape;168;p5">
            <a:extLst>
              <a:ext uri="{FF2B5EF4-FFF2-40B4-BE49-F238E27FC236}">
                <a16:creationId xmlns:a16="http://schemas.microsoft.com/office/drawing/2014/main" id="{16A00F3A-E8E6-EB2A-4EAC-7FA97D8A8235}"/>
              </a:ext>
            </a:extLst>
          </p:cNvPr>
          <p:cNvSpPr/>
          <p:nvPr/>
        </p:nvSpPr>
        <p:spPr>
          <a:xfrm>
            <a:off x="4117883" y="5424543"/>
            <a:ext cx="3165095" cy="1060387"/>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0" tIns="30467" rIns="192000" bIns="168000" anchor="ctr" anchorCtr="0">
            <a:noAutofit/>
          </a:bodyPr>
          <a:lstStyle/>
          <a:p>
            <a:pPr marL="495325" indent="-495325" algn="ctr">
              <a:lnSpc>
                <a:spcPct val="150000"/>
              </a:lnSpc>
              <a:buClr>
                <a:schemeClr val="dk1"/>
              </a:buClr>
              <a:buSzPct val="100000"/>
              <a:buFont typeface="Arial"/>
              <a:buAutoNum type="alphaLcPeriod"/>
            </a:pPr>
            <a:r>
              <a:rPr lang="vi-VN" sz="2300" dirty="0">
                <a:solidFill>
                  <a:schemeClr val="dk1"/>
                </a:solidFill>
                <a:latin typeface="UTM Avo" panose="02040603050506020204" pitchFamily="18"/>
              </a:rPr>
              <a:t>Dũng cảm    trong lao động.</a:t>
            </a:r>
            <a:endParaRPr sz="2300" dirty="0">
              <a:solidFill>
                <a:schemeClr val="dk1"/>
              </a:solidFill>
              <a:latin typeface="UTM Avo" panose="02040603050506020204" pitchFamily="18"/>
            </a:endParaRPr>
          </a:p>
        </p:txBody>
      </p:sp>
      <p:sp>
        <p:nvSpPr>
          <p:cNvPr id="14" name="Google Shape;169;p5">
            <a:extLst>
              <a:ext uri="{FF2B5EF4-FFF2-40B4-BE49-F238E27FC236}">
                <a16:creationId xmlns:a16="http://schemas.microsoft.com/office/drawing/2014/main" id="{09289191-665A-75F1-D164-ED4F68D68EBF}"/>
              </a:ext>
            </a:extLst>
          </p:cNvPr>
          <p:cNvSpPr/>
          <p:nvPr/>
        </p:nvSpPr>
        <p:spPr>
          <a:xfrm>
            <a:off x="632422" y="5424543"/>
            <a:ext cx="2997803" cy="1060387"/>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300" dirty="0">
                <a:solidFill>
                  <a:schemeClr val="dk1"/>
                </a:solidFill>
                <a:latin typeface="UTM Avo" panose="02040603050506020204" pitchFamily="18"/>
              </a:rPr>
              <a:t>b. Dũng cảm   trong chiến đấu.</a:t>
            </a:r>
            <a:endParaRPr sz="2300" dirty="0">
              <a:solidFill>
                <a:schemeClr val="dk1"/>
              </a:solidFill>
              <a:latin typeface="UTM Avo" panose="02040603050506020204" pitchFamily="18"/>
            </a:endParaRPr>
          </a:p>
        </p:txBody>
      </p:sp>
      <p:sp>
        <p:nvSpPr>
          <p:cNvPr id="15" name="Google Shape;170;p5">
            <a:extLst>
              <a:ext uri="{FF2B5EF4-FFF2-40B4-BE49-F238E27FC236}">
                <a16:creationId xmlns:a16="http://schemas.microsoft.com/office/drawing/2014/main" id="{4852A9CD-F595-F65A-2B6C-F633627445A1}"/>
              </a:ext>
            </a:extLst>
          </p:cNvPr>
          <p:cNvSpPr/>
          <p:nvPr/>
        </p:nvSpPr>
        <p:spPr>
          <a:xfrm>
            <a:off x="8519021" y="5438886"/>
            <a:ext cx="3165095" cy="1060387"/>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300" dirty="0">
                <a:solidFill>
                  <a:schemeClr val="dk1"/>
                </a:solidFill>
                <a:latin typeface="UTM Avo" panose="02040603050506020204" pitchFamily="18"/>
              </a:rPr>
              <a:t>c. Dũng cảm trong bảo vệ lẽ phải.</a:t>
            </a:r>
            <a:endParaRPr sz="2300" dirty="0">
              <a:solidFill>
                <a:schemeClr val="dk1"/>
              </a:solidFill>
              <a:latin typeface="UTM Avo" panose="02040603050506020204" pitchFamily="18"/>
            </a:endParaRPr>
          </a:p>
        </p:txBody>
      </p:sp>
    </p:spTree>
    <p:extLst>
      <p:ext uri="{BB962C8B-B14F-4D97-AF65-F5344CB8AC3E}">
        <p14:creationId xmlns:p14="http://schemas.microsoft.com/office/powerpoint/2010/main" val="272682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linds(horizontal)">
                                      <p:cBhvr>
                                        <p:cTn id="24" dur="500"/>
                                        <p:tgtEl>
                                          <p:spTgt spid="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Google Shape;179;p6">
            <a:extLst>
              <a:ext uri="{FF2B5EF4-FFF2-40B4-BE49-F238E27FC236}">
                <a16:creationId xmlns:a16="http://schemas.microsoft.com/office/drawing/2014/main" id="{FB03F386-4158-464D-B6A4-A1DC49917533}"/>
              </a:ext>
            </a:extLst>
          </p:cNvPr>
          <p:cNvSpPr/>
          <p:nvPr/>
        </p:nvSpPr>
        <p:spPr>
          <a:xfrm rot="10800000">
            <a:off x="813" y="6319140"/>
            <a:ext cx="9153207" cy="538734"/>
          </a:xfrm>
          <a:custGeom>
            <a:avLst/>
            <a:gdLst/>
            <a:ahLst/>
            <a:cxnLst/>
            <a:rect l="l" t="t" r="r" b="b"/>
            <a:pathLst>
              <a:path w="18306415" h="1077468" extrusionOk="0">
                <a:moveTo>
                  <a:pt x="18306415" y="0"/>
                </a:moveTo>
                <a:lnTo>
                  <a:pt x="18306415" y="681609"/>
                </a:lnTo>
                <a:lnTo>
                  <a:pt x="17976342" y="903859"/>
                </a:lnTo>
                <a:lnTo>
                  <a:pt x="17207103" y="903859"/>
                </a:lnTo>
                <a:lnTo>
                  <a:pt x="16926561" y="726059"/>
                </a:lnTo>
                <a:lnTo>
                  <a:pt x="16073247" y="792099"/>
                </a:lnTo>
                <a:lnTo>
                  <a:pt x="13323317" y="599948"/>
                </a:lnTo>
                <a:lnTo>
                  <a:pt x="11795125" y="751332"/>
                </a:lnTo>
                <a:lnTo>
                  <a:pt x="12082399" y="1034034"/>
                </a:lnTo>
                <a:lnTo>
                  <a:pt x="11269218" y="1077468"/>
                </a:lnTo>
                <a:lnTo>
                  <a:pt x="10764393" y="935355"/>
                </a:lnTo>
                <a:lnTo>
                  <a:pt x="9822942" y="838200"/>
                </a:lnTo>
                <a:lnTo>
                  <a:pt x="8780653" y="881507"/>
                </a:lnTo>
                <a:lnTo>
                  <a:pt x="8348218" y="755142"/>
                </a:lnTo>
                <a:lnTo>
                  <a:pt x="6041263" y="599948"/>
                </a:lnTo>
                <a:lnTo>
                  <a:pt x="2820035" y="681609"/>
                </a:lnTo>
                <a:lnTo>
                  <a:pt x="623570" y="580390"/>
                </a:lnTo>
                <a:lnTo>
                  <a:pt x="0" y="384175"/>
                </a:lnTo>
                <a:lnTo>
                  <a:pt x="0" y="0"/>
                </a:lnTo>
                <a:close/>
              </a:path>
            </a:pathLst>
          </a:custGeom>
          <a:solidFill>
            <a:srgbClr val="A4AC86"/>
          </a:solidFill>
          <a:ln>
            <a:noFill/>
          </a:ln>
        </p:spPr>
        <p:txBody>
          <a:bodyPr/>
          <a:lstStyle/>
          <a:p>
            <a:endParaRPr lang="en-US"/>
          </a:p>
        </p:txBody>
      </p:sp>
      <p:sp>
        <p:nvSpPr>
          <p:cNvPr id="17" name="Google Shape;180;p6">
            <a:extLst>
              <a:ext uri="{FF2B5EF4-FFF2-40B4-BE49-F238E27FC236}">
                <a16:creationId xmlns:a16="http://schemas.microsoft.com/office/drawing/2014/main" id="{FFEC4E3C-ABA2-BDBB-9C3A-8D976EC09765}"/>
              </a:ext>
            </a:extLst>
          </p:cNvPr>
          <p:cNvSpPr/>
          <p:nvPr/>
        </p:nvSpPr>
        <p:spPr>
          <a:xfrm>
            <a:off x="8433927" y="5479264"/>
            <a:ext cx="3758868" cy="1454873"/>
          </a:xfrm>
          <a:custGeom>
            <a:avLst/>
            <a:gdLst/>
            <a:ahLst/>
            <a:cxnLst/>
            <a:rect l="l" t="t" r="r" b="b"/>
            <a:pathLst>
              <a:path w="5638302" h="2182310" extrusionOk="0">
                <a:moveTo>
                  <a:pt x="0" y="0"/>
                </a:moveTo>
                <a:lnTo>
                  <a:pt x="5638302" y="0"/>
                </a:lnTo>
                <a:lnTo>
                  <a:pt x="5638302" y="2182310"/>
                </a:lnTo>
                <a:lnTo>
                  <a:pt x="0" y="2182310"/>
                </a:lnTo>
                <a:lnTo>
                  <a:pt x="0" y="0"/>
                </a:lnTo>
                <a:close/>
              </a:path>
            </a:pathLst>
          </a:custGeom>
          <a:blipFill rotWithShape="1">
            <a:blip r:embed="rId3">
              <a:alphaModFix/>
            </a:blip>
            <a:stretch>
              <a:fillRect/>
            </a:stretch>
          </a:blipFill>
          <a:ln>
            <a:noFill/>
          </a:ln>
        </p:spPr>
        <p:txBody>
          <a:bodyPr/>
          <a:lstStyle/>
          <a:p>
            <a:endParaRPr lang="en-US"/>
          </a:p>
        </p:txBody>
      </p:sp>
      <p:sp>
        <p:nvSpPr>
          <p:cNvPr id="18" name="Google Shape;181;p6">
            <a:extLst>
              <a:ext uri="{FF2B5EF4-FFF2-40B4-BE49-F238E27FC236}">
                <a16:creationId xmlns:a16="http://schemas.microsoft.com/office/drawing/2014/main" id="{936DC23E-651E-FFD2-5896-5C555937BCA0}"/>
              </a:ext>
            </a:extLst>
          </p:cNvPr>
          <p:cNvSpPr/>
          <p:nvPr/>
        </p:nvSpPr>
        <p:spPr>
          <a:xfrm>
            <a:off x="-706206" y="6206700"/>
            <a:ext cx="2033201" cy="763621"/>
          </a:xfrm>
          <a:custGeom>
            <a:avLst/>
            <a:gdLst/>
            <a:ahLst/>
            <a:cxnLst/>
            <a:rect l="l" t="t" r="r" b="b"/>
            <a:pathLst>
              <a:path w="3049802" h="1145432" extrusionOk="0">
                <a:moveTo>
                  <a:pt x="0" y="0"/>
                </a:moveTo>
                <a:lnTo>
                  <a:pt x="3049802" y="0"/>
                </a:lnTo>
                <a:lnTo>
                  <a:pt x="3049802" y="1145432"/>
                </a:lnTo>
                <a:lnTo>
                  <a:pt x="0" y="1145432"/>
                </a:lnTo>
                <a:lnTo>
                  <a:pt x="0" y="0"/>
                </a:lnTo>
                <a:close/>
              </a:path>
            </a:pathLst>
          </a:custGeom>
          <a:blipFill rotWithShape="1">
            <a:blip r:embed="rId4">
              <a:alphaModFix/>
            </a:blip>
            <a:stretch>
              <a:fillRect/>
            </a:stretch>
          </a:blipFill>
          <a:ln>
            <a:noFill/>
          </a:ln>
        </p:spPr>
        <p:txBody>
          <a:bodyPr/>
          <a:lstStyle/>
          <a:p>
            <a:endParaRPr lang="en-US"/>
          </a:p>
        </p:txBody>
      </p:sp>
      <p:grpSp>
        <p:nvGrpSpPr>
          <p:cNvPr id="20" name="Google Shape;183;p6">
            <a:extLst>
              <a:ext uri="{FF2B5EF4-FFF2-40B4-BE49-F238E27FC236}">
                <a16:creationId xmlns:a16="http://schemas.microsoft.com/office/drawing/2014/main" id="{DAAB28DE-EC72-A5D4-4865-DEF67B549224}"/>
              </a:ext>
            </a:extLst>
          </p:cNvPr>
          <p:cNvGrpSpPr/>
          <p:nvPr/>
        </p:nvGrpSpPr>
        <p:grpSpPr>
          <a:xfrm>
            <a:off x="760101" y="1751860"/>
            <a:ext cx="4518943" cy="3974102"/>
            <a:chOff x="795810" y="2537827"/>
            <a:chExt cx="6778415" cy="5961153"/>
          </a:xfrm>
        </p:grpSpPr>
        <p:sp>
          <p:nvSpPr>
            <p:cNvPr id="21" name="Google Shape;184;p6">
              <a:extLst>
                <a:ext uri="{FF2B5EF4-FFF2-40B4-BE49-F238E27FC236}">
                  <a16:creationId xmlns:a16="http://schemas.microsoft.com/office/drawing/2014/main" id="{4E284702-B7A4-7F85-5874-7A2B0E69034D}"/>
                </a:ext>
              </a:extLst>
            </p:cNvPr>
            <p:cNvSpPr/>
            <p:nvPr/>
          </p:nvSpPr>
          <p:spPr>
            <a:xfrm>
              <a:off x="1066800" y="2537827"/>
              <a:ext cx="6236436" cy="4937178"/>
            </a:xfrm>
            <a:custGeom>
              <a:avLst/>
              <a:gdLst/>
              <a:ahLst/>
              <a:cxnLst/>
              <a:rect l="l" t="t" r="r" b="b"/>
              <a:pathLst>
                <a:path w="1095077" h="866936" extrusionOk="0">
                  <a:moveTo>
                    <a:pt x="0" y="0"/>
                  </a:moveTo>
                  <a:lnTo>
                    <a:pt x="1095077" y="0"/>
                  </a:lnTo>
                  <a:lnTo>
                    <a:pt x="1095077" y="866936"/>
                  </a:lnTo>
                  <a:lnTo>
                    <a:pt x="0" y="866936"/>
                  </a:lnTo>
                  <a:lnTo>
                    <a:pt x="0" y="0"/>
                  </a:lnTo>
                  <a:close/>
                </a:path>
              </a:pathLst>
            </a:custGeom>
            <a:blipFill rotWithShape="1">
              <a:blip r:embed="rId5">
                <a:alphaModFix/>
              </a:blip>
              <a:stretch>
                <a:fillRect/>
              </a:stretch>
            </a:blipFill>
            <a:ln>
              <a:noFill/>
            </a:ln>
          </p:spPr>
          <p:txBody>
            <a:bodyPr/>
            <a:lstStyle/>
            <a:p>
              <a:endParaRPr lang="en-US"/>
            </a:p>
          </p:txBody>
        </p:sp>
        <p:sp>
          <p:nvSpPr>
            <p:cNvPr id="22" name="Google Shape;185;p6">
              <a:extLst>
                <a:ext uri="{FF2B5EF4-FFF2-40B4-BE49-F238E27FC236}">
                  <a16:creationId xmlns:a16="http://schemas.microsoft.com/office/drawing/2014/main" id="{F671627F-9A64-F4D5-50B9-8674DF93DF6A}"/>
                </a:ext>
              </a:extLst>
            </p:cNvPr>
            <p:cNvSpPr/>
            <p:nvPr/>
          </p:nvSpPr>
          <p:spPr>
            <a:xfrm>
              <a:off x="795810" y="7390984"/>
              <a:ext cx="6778415" cy="1107996"/>
            </a:xfrm>
            <a:prstGeom prst="rect">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30467" anchor="ctr" anchorCtr="0">
              <a:noAutofit/>
            </a:bodyPr>
            <a:lstStyle/>
            <a:p>
              <a:pPr algn="ctr"/>
              <a:r>
                <a:rPr lang="vi-VN" sz="2400" b="1">
                  <a:solidFill>
                    <a:srgbClr val="333D29"/>
                  </a:solidFill>
                  <a:latin typeface="UTM Avo" panose="02040603050506020204" pitchFamily="18"/>
                </a:rPr>
                <a:t>THẢO LUẬN NHÓM ĐÔI</a:t>
              </a:r>
              <a:endParaRPr sz="2400">
                <a:latin typeface="UTM Avo" panose="02040603050506020204" pitchFamily="18"/>
              </a:endParaRPr>
            </a:p>
          </p:txBody>
        </p:sp>
      </p:grpSp>
      <p:sp>
        <p:nvSpPr>
          <p:cNvPr id="23" name="Google Shape;186;p6">
            <a:extLst>
              <a:ext uri="{FF2B5EF4-FFF2-40B4-BE49-F238E27FC236}">
                <a16:creationId xmlns:a16="http://schemas.microsoft.com/office/drawing/2014/main" id="{12596032-4120-FB28-17B6-1097AC1FE0C6}"/>
              </a:ext>
            </a:extLst>
          </p:cNvPr>
          <p:cNvSpPr txBox="1"/>
          <p:nvPr/>
        </p:nvSpPr>
        <p:spPr>
          <a:xfrm>
            <a:off x="5680718" y="1508634"/>
            <a:ext cx="5562433" cy="1169525"/>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400" b="1">
                <a:solidFill>
                  <a:schemeClr val="dk1"/>
                </a:solidFill>
                <a:latin typeface="UTM Avo" panose="02040603050506020204" pitchFamily="18"/>
              </a:rPr>
              <a:t>Trao đổi về một số biểu hiện của lòng dũng cảm ở học sinh:</a:t>
            </a:r>
            <a:endParaRPr sz="2400" b="1">
              <a:solidFill>
                <a:schemeClr val="dk1"/>
              </a:solidFill>
              <a:latin typeface="UTM Avo" panose="02040603050506020204" pitchFamily="18"/>
            </a:endParaRPr>
          </a:p>
        </p:txBody>
      </p:sp>
      <p:sp>
        <p:nvSpPr>
          <p:cNvPr id="24" name="Google Shape;187;p6">
            <a:extLst>
              <a:ext uri="{FF2B5EF4-FFF2-40B4-BE49-F238E27FC236}">
                <a16:creationId xmlns:a16="http://schemas.microsoft.com/office/drawing/2014/main" id="{B7482A9A-1252-F229-0789-82B11DD89464}"/>
              </a:ext>
            </a:extLst>
          </p:cNvPr>
          <p:cNvSpPr/>
          <p:nvPr/>
        </p:nvSpPr>
        <p:spPr>
          <a:xfrm>
            <a:off x="5791994" y="3002101"/>
            <a:ext cx="5562433" cy="622463"/>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a:solidFill>
                  <a:schemeClr val="dk1"/>
                </a:solidFill>
                <a:latin typeface="UTM Avo" panose="02040603050506020204" pitchFamily="18"/>
              </a:rPr>
              <a:t>a. Khi thấy bản thân mình mắc lỗi.</a:t>
            </a:r>
            <a:endParaRPr sz="2400">
              <a:solidFill>
                <a:schemeClr val="dk1"/>
              </a:solidFill>
              <a:latin typeface="UTM Avo" panose="02040603050506020204" pitchFamily="18"/>
            </a:endParaRPr>
          </a:p>
        </p:txBody>
      </p:sp>
      <p:sp>
        <p:nvSpPr>
          <p:cNvPr id="25" name="Google Shape;188;p6">
            <a:extLst>
              <a:ext uri="{FF2B5EF4-FFF2-40B4-BE49-F238E27FC236}">
                <a16:creationId xmlns:a16="http://schemas.microsoft.com/office/drawing/2014/main" id="{D43BC7E1-0B11-5587-A86F-B41F1F182AA1}"/>
              </a:ext>
            </a:extLst>
          </p:cNvPr>
          <p:cNvSpPr/>
          <p:nvPr/>
        </p:nvSpPr>
        <p:spPr>
          <a:xfrm>
            <a:off x="5791994" y="3791560"/>
            <a:ext cx="5562433" cy="622463"/>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a:solidFill>
                  <a:schemeClr val="dk1"/>
                </a:solidFill>
                <a:latin typeface="UTM Avo" panose="02040603050506020204" pitchFamily="18"/>
              </a:rPr>
              <a:t>b. Khi thấy bạn làm điều sai trái.</a:t>
            </a:r>
            <a:endParaRPr sz="2400">
              <a:solidFill>
                <a:schemeClr val="dk1"/>
              </a:solidFill>
              <a:latin typeface="UTM Avo" panose="02040603050506020204" pitchFamily="18"/>
            </a:endParaRPr>
          </a:p>
        </p:txBody>
      </p:sp>
      <p:sp>
        <p:nvSpPr>
          <p:cNvPr id="26" name="Google Shape;189;p6">
            <a:extLst>
              <a:ext uri="{FF2B5EF4-FFF2-40B4-BE49-F238E27FC236}">
                <a16:creationId xmlns:a16="http://schemas.microsoft.com/office/drawing/2014/main" id="{E7B54DB4-4792-82B3-B102-207844D3EA5D}"/>
              </a:ext>
            </a:extLst>
          </p:cNvPr>
          <p:cNvSpPr/>
          <p:nvPr/>
        </p:nvSpPr>
        <p:spPr>
          <a:xfrm>
            <a:off x="5791994" y="4581019"/>
            <a:ext cx="5562433" cy="622463"/>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a:solidFill>
                  <a:schemeClr val="dk1"/>
                </a:solidFill>
                <a:latin typeface="UTM Avo" panose="02040603050506020204" pitchFamily="18"/>
              </a:rPr>
              <a:t>c. Khi thấy cần phải bảo vệ lẽ phải.</a:t>
            </a:r>
            <a:endParaRPr sz="2400">
              <a:solidFill>
                <a:schemeClr val="dk1"/>
              </a:solidFill>
              <a:latin typeface="UTM Avo" panose="02040603050506020204" pitchFamily="18"/>
            </a:endParaRPr>
          </a:p>
        </p:txBody>
      </p:sp>
    </p:spTree>
    <p:extLst>
      <p:ext uri="{BB962C8B-B14F-4D97-AF65-F5344CB8AC3E}">
        <p14:creationId xmlns:p14="http://schemas.microsoft.com/office/powerpoint/2010/main" val="179907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Google Shape;198;p7">
            <a:extLst>
              <a:ext uri="{FF2B5EF4-FFF2-40B4-BE49-F238E27FC236}">
                <a16:creationId xmlns:a16="http://schemas.microsoft.com/office/drawing/2014/main" id="{9D4211C5-CABC-2232-8289-D1F72DAF7144}"/>
              </a:ext>
            </a:extLst>
          </p:cNvPr>
          <p:cNvSpPr/>
          <p:nvPr/>
        </p:nvSpPr>
        <p:spPr>
          <a:xfrm>
            <a:off x="1479273" y="3903582"/>
            <a:ext cx="6824522" cy="1454874"/>
          </a:xfrm>
          <a:prstGeom prst="rect">
            <a:avLst/>
          </a:prstGeom>
          <a:solidFill>
            <a:schemeClr val="lt1"/>
          </a:solidFill>
          <a:ln w="25400" cap="flat" cmpd="sng">
            <a:solidFill>
              <a:srgbClr val="A4AC86"/>
            </a:solidFill>
            <a:prstDash val="solid"/>
            <a:round/>
            <a:headEnd type="none" w="sm" len="sm"/>
            <a:tailEnd type="none" w="sm" len="sm"/>
          </a:ln>
        </p:spPr>
        <p:txBody>
          <a:bodyPr spcFirstLastPara="1" wrap="square" lIns="240000" tIns="30467" rIns="240000" bIns="30467" anchor="b" anchorCtr="0">
            <a:noAutofit/>
          </a:bodyPr>
          <a:lstStyle/>
          <a:p>
            <a:pPr marL="381019" indent="-381019" algn="just">
              <a:lnSpc>
                <a:spcPct val="150000"/>
              </a:lnSpc>
              <a:buClr>
                <a:schemeClr val="dk1"/>
              </a:buClr>
              <a:buSzPts val="3600"/>
              <a:buFont typeface="Arial"/>
              <a:buChar char="•"/>
            </a:pPr>
            <a:r>
              <a:rPr lang="vi-VN" sz="2400" dirty="0">
                <a:solidFill>
                  <a:schemeClr val="dk1"/>
                </a:solidFill>
                <a:latin typeface="UTM Avo" panose="02040603050506020204" pitchFamily="18"/>
              </a:rPr>
              <a:t>Góp ý </a:t>
            </a:r>
            <a:r>
              <a:rPr lang="vi-VN" sz="2400">
                <a:solidFill>
                  <a:schemeClr val="dk1"/>
                </a:solidFill>
                <a:latin typeface="UTM Avo" panose="02040603050506020204" pitchFamily="18"/>
              </a:rPr>
              <a:t>với bạn</a:t>
            </a:r>
            <a:r>
              <a:rPr lang="en-US" sz="2400">
                <a:solidFill>
                  <a:schemeClr val="dk1"/>
                </a:solidFill>
                <a:latin typeface="UTM Avo" panose="02040603050506020204" pitchFamily="18"/>
              </a:rPr>
              <a:t>.</a:t>
            </a:r>
            <a:endParaRPr sz="2400" dirty="0">
              <a:solidFill>
                <a:schemeClr val="dk1"/>
              </a:solidFill>
              <a:latin typeface="UTM Avo" panose="02040603050506020204" pitchFamily="18"/>
            </a:endParaRPr>
          </a:p>
          <a:p>
            <a:pPr marL="381019" indent="-381019" algn="just">
              <a:lnSpc>
                <a:spcPct val="150000"/>
              </a:lnSpc>
              <a:buClr>
                <a:schemeClr val="dk1"/>
              </a:buClr>
              <a:buSzPts val="3600"/>
              <a:buFont typeface="Arial"/>
              <a:buChar char="•"/>
            </a:pPr>
            <a:r>
              <a:rPr lang="vi-VN" sz="2400" dirty="0">
                <a:solidFill>
                  <a:schemeClr val="dk1"/>
                </a:solidFill>
                <a:latin typeface="UTM Avo" panose="02040603050506020204" pitchFamily="18"/>
              </a:rPr>
              <a:t>Ngăn bạn làm điều sai trái,...</a:t>
            </a:r>
            <a:endParaRPr sz="2400" dirty="0">
              <a:solidFill>
                <a:schemeClr val="dk1"/>
              </a:solidFill>
              <a:latin typeface="UTM Avo" panose="02040603050506020204" pitchFamily="18"/>
            </a:endParaRPr>
          </a:p>
        </p:txBody>
      </p:sp>
      <p:sp>
        <p:nvSpPr>
          <p:cNvPr id="17" name="Google Shape;199;p7">
            <a:extLst>
              <a:ext uri="{FF2B5EF4-FFF2-40B4-BE49-F238E27FC236}">
                <a16:creationId xmlns:a16="http://schemas.microsoft.com/office/drawing/2014/main" id="{366FA473-25EA-069E-D401-6E214F151ACD}"/>
              </a:ext>
            </a:extLst>
          </p:cNvPr>
          <p:cNvSpPr/>
          <p:nvPr/>
        </p:nvSpPr>
        <p:spPr>
          <a:xfrm>
            <a:off x="1479273" y="2063386"/>
            <a:ext cx="6824522" cy="1372390"/>
          </a:xfrm>
          <a:prstGeom prst="rect">
            <a:avLst/>
          </a:prstGeom>
          <a:solidFill>
            <a:schemeClr val="lt1"/>
          </a:solidFill>
          <a:ln w="25400" cap="flat" cmpd="sng">
            <a:solidFill>
              <a:srgbClr val="A4AC86"/>
            </a:solidFill>
            <a:prstDash val="solid"/>
            <a:round/>
            <a:headEnd type="none" w="sm" len="sm"/>
            <a:tailEnd type="none" w="sm" len="sm"/>
          </a:ln>
        </p:spPr>
        <p:txBody>
          <a:bodyPr spcFirstLastPara="1" wrap="square" lIns="240000" tIns="30467" rIns="240000" bIns="30467" anchor="b" anchorCtr="0">
            <a:noAutofit/>
          </a:bodyPr>
          <a:lstStyle/>
          <a:p>
            <a:pPr marL="190510" indent="-190510" algn="just">
              <a:lnSpc>
                <a:spcPct val="150000"/>
              </a:lnSpc>
              <a:buClr>
                <a:schemeClr val="dk1"/>
              </a:buClr>
              <a:buSzPts val="3600"/>
              <a:buFont typeface="Arial"/>
              <a:buChar char="•"/>
            </a:pPr>
            <a:r>
              <a:rPr lang="vi-VN" sz="2400">
                <a:solidFill>
                  <a:schemeClr val="dk1"/>
                </a:solidFill>
                <a:latin typeface="UTM Avo" panose="02040603050506020204" pitchFamily="18"/>
              </a:rPr>
              <a:t>Tự nhận lỗi, không đổ lỗi cho người khác</a:t>
            </a:r>
            <a:r>
              <a:rPr lang="en-US" sz="2400">
                <a:solidFill>
                  <a:schemeClr val="dk1"/>
                </a:solidFill>
                <a:latin typeface="UTM Avo" panose="02040603050506020204" pitchFamily="18"/>
              </a:rPr>
              <a:t>.</a:t>
            </a:r>
            <a:endParaRPr sz="2400">
              <a:solidFill>
                <a:schemeClr val="dk1"/>
              </a:solidFill>
              <a:latin typeface="UTM Avo" panose="02040603050506020204" pitchFamily="18"/>
            </a:endParaRPr>
          </a:p>
          <a:p>
            <a:pPr marL="190510" indent="-190510">
              <a:lnSpc>
                <a:spcPct val="150000"/>
              </a:lnSpc>
              <a:buClr>
                <a:schemeClr val="dk1"/>
              </a:buClr>
              <a:buSzPts val="3600"/>
              <a:buFont typeface="Arial"/>
              <a:buChar char="•"/>
            </a:pPr>
            <a:r>
              <a:rPr lang="vi-VN" sz="2400">
                <a:solidFill>
                  <a:schemeClr val="dk1"/>
                </a:solidFill>
                <a:latin typeface="UTM Avo" panose="02040603050506020204" pitchFamily="18"/>
              </a:rPr>
              <a:t>Xin lỗi...</a:t>
            </a:r>
            <a:endParaRPr sz="2400">
              <a:solidFill>
                <a:schemeClr val="dk1"/>
              </a:solidFill>
              <a:latin typeface="UTM Avo" panose="02040603050506020204" pitchFamily="18"/>
            </a:endParaRPr>
          </a:p>
        </p:txBody>
      </p:sp>
      <p:sp>
        <p:nvSpPr>
          <p:cNvPr id="21" name="Google Shape;203;p7">
            <a:extLst>
              <a:ext uri="{FF2B5EF4-FFF2-40B4-BE49-F238E27FC236}">
                <a16:creationId xmlns:a16="http://schemas.microsoft.com/office/drawing/2014/main" id="{8090579E-535A-CB0D-BD1B-25EE55BBB7EF}"/>
              </a:ext>
            </a:extLst>
          </p:cNvPr>
          <p:cNvSpPr/>
          <p:nvPr/>
        </p:nvSpPr>
        <p:spPr>
          <a:xfrm>
            <a:off x="955248" y="1720861"/>
            <a:ext cx="5974114" cy="622463"/>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b="1">
                <a:solidFill>
                  <a:schemeClr val="dk1"/>
                </a:solidFill>
                <a:latin typeface="UTM Avo" panose="02040603050506020204" pitchFamily="18"/>
              </a:rPr>
              <a:t>a. Khi thấy bản thân mình mắc lỗi.</a:t>
            </a:r>
            <a:endParaRPr sz="2400" b="1">
              <a:solidFill>
                <a:schemeClr val="dk1"/>
              </a:solidFill>
              <a:latin typeface="UTM Avo" panose="02040603050506020204" pitchFamily="18"/>
            </a:endParaRPr>
          </a:p>
        </p:txBody>
      </p:sp>
      <p:sp>
        <p:nvSpPr>
          <p:cNvPr id="22" name="Google Shape;204;p7">
            <a:extLst>
              <a:ext uri="{FF2B5EF4-FFF2-40B4-BE49-F238E27FC236}">
                <a16:creationId xmlns:a16="http://schemas.microsoft.com/office/drawing/2014/main" id="{522B3888-0862-3F93-AC50-60EEE8668F0E}"/>
              </a:ext>
            </a:extLst>
          </p:cNvPr>
          <p:cNvSpPr/>
          <p:nvPr/>
        </p:nvSpPr>
        <p:spPr>
          <a:xfrm>
            <a:off x="960086" y="3651333"/>
            <a:ext cx="5974114" cy="622463"/>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b="1">
                <a:solidFill>
                  <a:schemeClr val="dk1"/>
                </a:solidFill>
                <a:latin typeface="UTM Avo" panose="02040603050506020204" pitchFamily="18"/>
              </a:rPr>
              <a:t>b. Khi thấy bạn làm điều sai trái.</a:t>
            </a:r>
            <a:endParaRPr sz="2400" b="1">
              <a:solidFill>
                <a:schemeClr val="dk1"/>
              </a:solidFill>
              <a:latin typeface="UTM Avo" panose="02040603050506020204" pitchFamily="18"/>
            </a:endParaRPr>
          </a:p>
        </p:txBody>
      </p:sp>
      <p:sp>
        <p:nvSpPr>
          <p:cNvPr id="23" name="Google Shape;205;p7">
            <a:extLst>
              <a:ext uri="{FF2B5EF4-FFF2-40B4-BE49-F238E27FC236}">
                <a16:creationId xmlns:a16="http://schemas.microsoft.com/office/drawing/2014/main" id="{48B35D85-A70F-7BE9-DE13-7B94D091AD0B}"/>
              </a:ext>
            </a:extLst>
          </p:cNvPr>
          <p:cNvSpPr/>
          <p:nvPr/>
        </p:nvSpPr>
        <p:spPr>
          <a:xfrm>
            <a:off x="1479247" y="5629451"/>
            <a:ext cx="6824522" cy="1046953"/>
          </a:xfrm>
          <a:prstGeom prst="rect">
            <a:avLst/>
          </a:prstGeom>
          <a:solidFill>
            <a:schemeClr val="lt1"/>
          </a:solidFill>
          <a:ln w="25400" cap="flat" cmpd="sng">
            <a:solidFill>
              <a:srgbClr val="A4AC86"/>
            </a:solidFill>
            <a:prstDash val="solid"/>
            <a:round/>
            <a:headEnd type="none" w="sm" len="sm"/>
            <a:tailEnd type="none" w="sm" len="sm"/>
          </a:ln>
        </p:spPr>
        <p:txBody>
          <a:bodyPr spcFirstLastPara="1" wrap="square" lIns="240000" tIns="30467" rIns="240000" bIns="30467" anchor="b" anchorCtr="0">
            <a:noAutofit/>
          </a:bodyPr>
          <a:lstStyle/>
          <a:p>
            <a:pPr marL="381019" indent="-381019" algn="just">
              <a:lnSpc>
                <a:spcPct val="114000"/>
              </a:lnSpc>
              <a:buClr>
                <a:schemeClr val="dk1"/>
              </a:buClr>
              <a:buSzPts val="3600"/>
              <a:buFont typeface="Arial"/>
              <a:buChar char="•"/>
            </a:pPr>
            <a:r>
              <a:rPr lang="vi-VN" sz="2400" dirty="0">
                <a:solidFill>
                  <a:schemeClr val="dk1"/>
                </a:solidFill>
                <a:latin typeface="UTM Avo" panose="02040603050506020204" pitchFamily="18"/>
              </a:rPr>
              <a:t>Thẳng thắn nói lên ý kiến của mình,...</a:t>
            </a:r>
            <a:endParaRPr sz="2400" dirty="0">
              <a:solidFill>
                <a:schemeClr val="dk1"/>
              </a:solidFill>
              <a:latin typeface="UTM Avo" panose="02040603050506020204" pitchFamily="18"/>
            </a:endParaRPr>
          </a:p>
        </p:txBody>
      </p:sp>
      <p:sp>
        <p:nvSpPr>
          <p:cNvPr id="24" name="Google Shape;206;p7">
            <a:extLst>
              <a:ext uri="{FF2B5EF4-FFF2-40B4-BE49-F238E27FC236}">
                <a16:creationId xmlns:a16="http://schemas.microsoft.com/office/drawing/2014/main" id="{B6A657E1-0EBC-B8B9-7A29-1EBDEC1D2A2E}"/>
              </a:ext>
            </a:extLst>
          </p:cNvPr>
          <p:cNvSpPr/>
          <p:nvPr/>
        </p:nvSpPr>
        <p:spPr>
          <a:xfrm>
            <a:off x="960060" y="5531005"/>
            <a:ext cx="5974114" cy="622463"/>
          </a:xfrm>
          <a:prstGeom prst="homePlate">
            <a:avLst>
              <a:gd name="adj" fmla="val 50000"/>
            </a:avLst>
          </a:prstGeom>
          <a:solidFill>
            <a:schemeClr val="lt1"/>
          </a:solidFill>
          <a:ln w="25400" cap="flat" cmpd="sng">
            <a:solidFill>
              <a:srgbClr val="A4AC86"/>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b="1">
                <a:solidFill>
                  <a:schemeClr val="dk1"/>
                </a:solidFill>
                <a:latin typeface="UTM Avo" panose="02040603050506020204" pitchFamily="18"/>
              </a:rPr>
              <a:t>c. Khi thấy cần phải bảo vệ lẽ phải.</a:t>
            </a:r>
            <a:endParaRPr sz="2400" b="1">
              <a:solidFill>
                <a:schemeClr val="dk1"/>
              </a:solidFill>
              <a:latin typeface="UTM Avo" panose="02040603050506020204" pitchFamily="18"/>
            </a:endParaRPr>
          </a:p>
        </p:txBody>
      </p:sp>
      <p:sp>
        <p:nvSpPr>
          <p:cNvPr id="25" name="Google Shape;207;p7">
            <a:extLst>
              <a:ext uri="{FF2B5EF4-FFF2-40B4-BE49-F238E27FC236}">
                <a16:creationId xmlns:a16="http://schemas.microsoft.com/office/drawing/2014/main" id="{8DD7903A-2026-8AB9-0839-6B8C143FA0D3}"/>
              </a:ext>
            </a:extLst>
          </p:cNvPr>
          <p:cNvSpPr/>
          <p:nvPr/>
        </p:nvSpPr>
        <p:spPr>
          <a:xfrm>
            <a:off x="8308633" y="1826423"/>
            <a:ext cx="3198049" cy="6011891"/>
          </a:xfrm>
          <a:custGeom>
            <a:avLst/>
            <a:gdLst/>
            <a:ahLst/>
            <a:cxnLst/>
            <a:rect l="l" t="t" r="r" b="b"/>
            <a:pathLst>
              <a:path w="889526" h="1829359" extrusionOk="0">
                <a:moveTo>
                  <a:pt x="0" y="0"/>
                </a:moveTo>
                <a:lnTo>
                  <a:pt x="889526" y="0"/>
                </a:lnTo>
                <a:lnTo>
                  <a:pt x="889526" y="1829359"/>
                </a:lnTo>
                <a:lnTo>
                  <a:pt x="0" y="1829359"/>
                </a:lnTo>
                <a:lnTo>
                  <a:pt x="0" y="0"/>
                </a:lnTo>
                <a:close/>
              </a:path>
            </a:pathLst>
          </a:custGeom>
          <a:blipFill rotWithShape="1">
            <a:blip r:embed="rId3">
              <a:alphaModFix/>
            </a:blip>
            <a:stretch>
              <a:fillRect/>
            </a:stretch>
          </a:blipFill>
          <a:ln>
            <a:noFill/>
          </a:ln>
        </p:spPr>
        <p:txBody>
          <a:bodyPr spcFirstLastPara="1" wrap="square" lIns="60950" tIns="30467" rIns="60950" bIns="30467" anchor="t" anchorCtr="0">
            <a:noAutofit/>
          </a:bodyPr>
          <a:lstStyle/>
          <a:p>
            <a:endParaRPr sz="2400">
              <a:solidFill>
                <a:schemeClr val="dk1"/>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249441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D6EF484-D207-6366-900E-F3361D2B44C5}"/>
              </a:ext>
            </a:extLst>
          </p:cNvPr>
          <p:cNvPicPr>
            <a:picLocks noChangeAspect="1"/>
          </p:cNvPicPr>
          <p:nvPr/>
        </p:nvPicPr>
        <p:blipFill>
          <a:blip r:embed="rId4"/>
          <a:stretch>
            <a:fillRect/>
          </a:stretch>
        </p:blipFill>
        <p:spPr>
          <a:xfrm>
            <a:off x="9286716" y="691352"/>
            <a:ext cx="2905284" cy="16073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230;p9">
            <a:extLst>
              <a:ext uri="{FF2B5EF4-FFF2-40B4-BE49-F238E27FC236}">
                <a16:creationId xmlns:a16="http://schemas.microsoft.com/office/drawing/2014/main" id="{388D5852-EB26-6687-1373-894E715D54FC}"/>
              </a:ext>
            </a:extLst>
          </p:cNvPr>
          <p:cNvSpPr/>
          <p:nvPr/>
        </p:nvSpPr>
        <p:spPr>
          <a:xfrm>
            <a:off x="-14306" y="5748731"/>
            <a:ext cx="5729257" cy="1120333"/>
          </a:xfrm>
          <a:custGeom>
            <a:avLst/>
            <a:gdLst/>
            <a:ahLst/>
            <a:cxnLst/>
            <a:rect l="l" t="t" r="r" b="b"/>
            <a:pathLst>
              <a:path w="8593886" h="1680500" extrusionOk="0">
                <a:moveTo>
                  <a:pt x="0" y="0"/>
                </a:moveTo>
                <a:lnTo>
                  <a:pt x="8593886" y="0"/>
                </a:lnTo>
                <a:lnTo>
                  <a:pt x="8593886" y="1680500"/>
                </a:lnTo>
                <a:lnTo>
                  <a:pt x="0" y="1680500"/>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231;p9">
            <a:extLst>
              <a:ext uri="{FF2B5EF4-FFF2-40B4-BE49-F238E27FC236}">
                <a16:creationId xmlns:a16="http://schemas.microsoft.com/office/drawing/2014/main" id="{9F7F5024-3768-7C7D-D579-530DC2479692}"/>
              </a:ext>
            </a:extLst>
          </p:cNvPr>
          <p:cNvSpPr/>
          <p:nvPr/>
        </p:nvSpPr>
        <p:spPr>
          <a:xfrm>
            <a:off x="-14306" y="6293296"/>
            <a:ext cx="3210072" cy="575776"/>
          </a:xfrm>
          <a:custGeom>
            <a:avLst/>
            <a:gdLst/>
            <a:ahLst/>
            <a:cxnLst/>
            <a:rect l="l" t="t" r="r" b="b"/>
            <a:pathLst>
              <a:path w="4815108" h="863664" extrusionOk="0">
                <a:moveTo>
                  <a:pt x="0" y="0"/>
                </a:moveTo>
                <a:lnTo>
                  <a:pt x="4815108" y="0"/>
                </a:lnTo>
                <a:lnTo>
                  <a:pt x="4815108" y="863664"/>
                </a:lnTo>
                <a:lnTo>
                  <a:pt x="0" y="863664"/>
                </a:lnTo>
                <a:lnTo>
                  <a:pt x="0" y="0"/>
                </a:lnTo>
                <a:close/>
              </a:path>
            </a:pathLst>
          </a:custGeom>
          <a:blipFill rotWithShape="1">
            <a:blip r:embed="rId4">
              <a:alphaModFix/>
            </a:blip>
            <a:stretch>
              <a:fillRect/>
            </a:stretch>
          </a:blipFill>
          <a:ln>
            <a:noFill/>
          </a:ln>
        </p:spPr>
        <p:txBody>
          <a:bodyPr/>
          <a:lstStyle/>
          <a:p>
            <a:endParaRPr lang="en-US"/>
          </a:p>
        </p:txBody>
      </p:sp>
      <p:sp>
        <p:nvSpPr>
          <p:cNvPr id="5" name="Google Shape;232;p9">
            <a:extLst>
              <a:ext uri="{FF2B5EF4-FFF2-40B4-BE49-F238E27FC236}">
                <a16:creationId xmlns:a16="http://schemas.microsoft.com/office/drawing/2014/main" id="{8CC735F2-95E3-494D-CA9C-6E33EDE8CF13}"/>
              </a:ext>
            </a:extLst>
          </p:cNvPr>
          <p:cNvSpPr/>
          <p:nvPr/>
        </p:nvSpPr>
        <p:spPr>
          <a:xfrm>
            <a:off x="7824994" y="5126467"/>
            <a:ext cx="4367811" cy="1814723"/>
          </a:xfrm>
          <a:custGeom>
            <a:avLst/>
            <a:gdLst/>
            <a:ahLst/>
            <a:cxnLst/>
            <a:rect l="l" t="t" r="r" b="b"/>
            <a:pathLst>
              <a:path w="6551716" h="2722084" extrusionOk="0">
                <a:moveTo>
                  <a:pt x="0" y="0"/>
                </a:moveTo>
                <a:lnTo>
                  <a:pt x="6551716" y="0"/>
                </a:lnTo>
                <a:lnTo>
                  <a:pt x="6551716" y="2722084"/>
                </a:lnTo>
                <a:lnTo>
                  <a:pt x="0" y="2722084"/>
                </a:lnTo>
                <a:lnTo>
                  <a:pt x="0" y="0"/>
                </a:lnTo>
                <a:close/>
              </a:path>
            </a:pathLst>
          </a:custGeom>
          <a:blipFill rotWithShape="1">
            <a:blip r:embed="rId5">
              <a:alphaModFix/>
            </a:blip>
            <a:stretch>
              <a:fillRect/>
            </a:stretch>
          </a:blipFill>
          <a:ln>
            <a:noFill/>
          </a:ln>
        </p:spPr>
        <p:txBody>
          <a:bodyPr/>
          <a:lstStyle/>
          <a:p>
            <a:endParaRPr lang="en-US"/>
          </a:p>
        </p:txBody>
      </p:sp>
      <p:sp>
        <p:nvSpPr>
          <p:cNvPr id="6" name="Google Shape;233;p9">
            <a:extLst>
              <a:ext uri="{FF2B5EF4-FFF2-40B4-BE49-F238E27FC236}">
                <a16:creationId xmlns:a16="http://schemas.microsoft.com/office/drawing/2014/main" id="{44BB901A-D821-93CE-4DBA-DA1A99DE6273}"/>
              </a:ext>
            </a:extLst>
          </p:cNvPr>
          <p:cNvSpPr/>
          <p:nvPr/>
        </p:nvSpPr>
        <p:spPr>
          <a:xfrm>
            <a:off x="-107239" y="4152595"/>
            <a:ext cx="966041" cy="1993272"/>
          </a:xfrm>
          <a:custGeom>
            <a:avLst/>
            <a:gdLst/>
            <a:ahLst/>
            <a:cxnLst/>
            <a:rect l="l" t="t" r="r" b="b"/>
            <a:pathLst>
              <a:path w="1449062" h="2989908" extrusionOk="0">
                <a:moveTo>
                  <a:pt x="0" y="0"/>
                </a:moveTo>
                <a:lnTo>
                  <a:pt x="1449062" y="0"/>
                </a:lnTo>
                <a:lnTo>
                  <a:pt x="1449062" y="2989908"/>
                </a:lnTo>
                <a:lnTo>
                  <a:pt x="0" y="2989908"/>
                </a:lnTo>
                <a:lnTo>
                  <a:pt x="0" y="0"/>
                </a:lnTo>
                <a:close/>
              </a:path>
            </a:pathLst>
          </a:custGeom>
          <a:blipFill rotWithShape="1">
            <a:blip r:embed="rId6">
              <a:alphaModFix/>
            </a:blip>
            <a:stretch>
              <a:fillRect/>
            </a:stretch>
          </a:blipFill>
          <a:ln>
            <a:noFill/>
          </a:ln>
        </p:spPr>
        <p:txBody>
          <a:bodyPr/>
          <a:lstStyle/>
          <a:p>
            <a:endParaRPr lang="en-US"/>
          </a:p>
        </p:txBody>
      </p:sp>
      <p:grpSp>
        <p:nvGrpSpPr>
          <p:cNvPr id="11" name="Group 10">
            <a:extLst>
              <a:ext uri="{FF2B5EF4-FFF2-40B4-BE49-F238E27FC236}">
                <a16:creationId xmlns:a16="http://schemas.microsoft.com/office/drawing/2014/main" id="{6C0864CF-2857-1DEC-C061-EBBA93AFFF13}"/>
              </a:ext>
            </a:extLst>
          </p:cNvPr>
          <p:cNvGrpSpPr>
            <a:grpSpLocks noChangeAspect="1"/>
          </p:cNvGrpSpPr>
          <p:nvPr/>
        </p:nvGrpSpPr>
        <p:grpSpPr>
          <a:xfrm>
            <a:off x="1590730" y="1794554"/>
            <a:ext cx="3645232" cy="4099708"/>
            <a:chOff x="1574468" y="1717715"/>
            <a:chExt cx="3935913" cy="4426630"/>
          </a:xfrm>
        </p:grpSpPr>
        <p:pic>
          <p:nvPicPr>
            <p:cNvPr id="2" name="Google Shape;229;p9" descr="Viết đoạn văn về lòng dũng cảm chọn lọc hay nhất">
              <a:extLst>
                <a:ext uri="{FF2B5EF4-FFF2-40B4-BE49-F238E27FC236}">
                  <a16:creationId xmlns:a16="http://schemas.microsoft.com/office/drawing/2014/main" id="{6D74BDD0-59C7-B65B-BC97-B3A448155F85}"/>
                </a:ext>
              </a:extLst>
            </p:cNvPr>
            <p:cNvPicPr preferRelativeResize="0">
              <a:picLocks noChangeAspect="1"/>
            </p:cNvPicPr>
            <p:nvPr/>
          </p:nvPicPr>
          <p:blipFill rotWithShape="1">
            <a:blip r:embed="rId7">
              <a:alphaModFix/>
            </a:blip>
            <a:srcRect l="32306"/>
            <a:stretch/>
          </p:blipFill>
          <p:spPr>
            <a:xfrm>
              <a:off x="1574468" y="1832061"/>
              <a:ext cx="3935913" cy="4312284"/>
            </a:xfrm>
            <a:prstGeom prst="rect">
              <a:avLst/>
            </a:prstGeom>
            <a:noFill/>
            <a:ln>
              <a:noFill/>
            </a:ln>
          </p:spPr>
        </p:pic>
        <p:sp>
          <p:nvSpPr>
            <p:cNvPr id="8" name="Google Shape;235;p9">
              <a:extLst>
                <a:ext uri="{FF2B5EF4-FFF2-40B4-BE49-F238E27FC236}">
                  <a16:creationId xmlns:a16="http://schemas.microsoft.com/office/drawing/2014/main" id="{68F614CD-5729-D87C-A73B-AAE7A94214A0}"/>
                </a:ext>
              </a:extLst>
            </p:cNvPr>
            <p:cNvSpPr>
              <a:spLocks noChangeAspect="1"/>
            </p:cNvSpPr>
            <p:nvPr/>
          </p:nvSpPr>
          <p:spPr>
            <a:xfrm>
              <a:off x="1574468" y="1717715"/>
              <a:ext cx="3935913" cy="395622"/>
            </a:xfrm>
            <a:custGeom>
              <a:avLst/>
              <a:gdLst/>
              <a:ahLst/>
              <a:cxnLst/>
              <a:rect l="l" t="t" r="r" b="b"/>
              <a:pathLst>
                <a:path w="8640953" h="868553" extrusionOk="0">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a:ln>
              <a:noFill/>
            </a:ln>
          </p:spPr>
          <p:txBody>
            <a:bodyPr/>
            <a:lstStyle/>
            <a:p>
              <a:endParaRPr lang="en-US"/>
            </a:p>
          </p:txBody>
        </p:sp>
        <p:sp>
          <p:nvSpPr>
            <p:cNvPr id="9" name="Google Shape;236;p9">
              <a:extLst>
                <a:ext uri="{FF2B5EF4-FFF2-40B4-BE49-F238E27FC236}">
                  <a16:creationId xmlns:a16="http://schemas.microsoft.com/office/drawing/2014/main" id="{8927BCEC-7633-ED13-BAC5-38F540319E1E}"/>
                </a:ext>
              </a:extLst>
            </p:cNvPr>
            <p:cNvSpPr>
              <a:spLocks noChangeAspect="1"/>
            </p:cNvSpPr>
            <p:nvPr/>
          </p:nvSpPr>
          <p:spPr>
            <a:xfrm rot="10800000">
              <a:off x="1574468" y="5748723"/>
              <a:ext cx="3935912" cy="395622"/>
            </a:xfrm>
            <a:custGeom>
              <a:avLst/>
              <a:gdLst/>
              <a:ahLst/>
              <a:cxnLst/>
              <a:rect l="l" t="t" r="r" b="b"/>
              <a:pathLst>
                <a:path w="8640953" h="868553" extrusionOk="0">
                  <a:moveTo>
                    <a:pt x="0" y="0"/>
                  </a:moveTo>
                  <a:lnTo>
                    <a:pt x="0" y="549402"/>
                  </a:lnTo>
                  <a:lnTo>
                    <a:pt x="155829" y="728599"/>
                  </a:lnTo>
                  <a:lnTo>
                    <a:pt x="518922" y="728599"/>
                  </a:lnTo>
                  <a:lnTo>
                    <a:pt x="651383" y="585216"/>
                  </a:lnTo>
                  <a:lnTo>
                    <a:pt x="1054100" y="638556"/>
                  </a:lnTo>
                  <a:lnTo>
                    <a:pt x="2352167" y="483616"/>
                  </a:lnTo>
                  <a:lnTo>
                    <a:pt x="3073527" y="605663"/>
                  </a:lnTo>
                  <a:lnTo>
                    <a:pt x="2937891" y="833501"/>
                  </a:lnTo>
                  <a:lnTo>
                    <a:pt x="3321812" y="868553"/>
                  </a:lnTo>
                  <a:lnTo>
                    <a:pt x="3560064" y="753999"/>
                  </a:lnTo>
                  <a:lnTo>
                    <a:pt x="4004437" y="675640"/>
                  </a:lnTo>
                  <a:lnTo>
                    <a:pt x="4496435" y="710438"/>
                  </a:lnTo>
                  <a:lnTo>
                    <a:pt x="4700524" y="608584"/>
                  </a:lnTo>
                  <a:lnTo>
                    <a:pt x="5789422" y="483489"/>
                  </a:lnTo>
                  <a:lnTo>
                    <a:pt x="7309866" y="549275"/>
                  </a:lnTo>
                  <a:lnTo>
                    <a:pt x="8346567" y="467614"/>
                  </a:lnTo>
                  <a:lnTo>
                    <a:pt x="8640953" y="309499"/>
                  </a:lnTo>
                  <a:lnTo>
                    <a:pt x="8640953" y="0"/>
                  </a:lnTo>
                  <a:close/>
                </a:path>
              </a:pathLst>
            </a:custGeom>
            <a:solidFill>
              <a:srgbClr val="F0EBE0"/>
            </a:solidFill>
            <a:ln>
              <a:noFill/>
            </a:ln>
          </p:spPr>
          <p:txBody>
            <a:bodyPr/>
            <a:lstStyle/>
            <a:p>
              <a:endParaRPr lang="en-US"/>
            </a:p>
          </p:txBody>
        </p:sp>
      </p:grpSp>
      <p:sp>
        <p:nvSpPr>
          <p:cNvPr id="10" name="Google Shape;237;p9">
            <a:extLst>
              <a:ext uri="{FF2B5EF4-FFF2-40B4-BE49-F238E27FC236}">
                <a16:creationId xmlns:a16="http://schemas.microsoft.com/office/drawing/2014/main" id="{B2CEA8EC-665F-51AA-F0E7-709DF18B8C47}"/>
              </a:ext>
            </a:extLst>
          </p:cNvPr>
          <p:cNvSpPr/>
          <p:nvPr/>
        </p:nvSpPr>
        <p:spPr>
          <a:xfrm>
            <a:off x="5613351" y="2341657"/>
            <a:ext cx="5079206" cy="2609006"/>
          </a:xfrm>
          <a:prstGeom prst="wedgeRectCallout">
            <a:avLst>
              <a:gd name="adj1" fmla="val -20833"/>
              <a:gd name="adj2" fmla="val 62500"/>
            </a:avLst>
          </a:prstGeom>
          <a:solidFill>
            <a:schemeClr val="lt1"/>
          </a:solidFill>
          <a:ln w="25400" cap="flat" cmpd="sng">
            <a:solidFill>
              <a:srgbClr val="A4AC86"/>
            </a:solidFill>
            <a:prstDash val="solid"/>
            <a:round/>
            <a:headEnd type="none" w="sm" len="sm"/>
            <a:tailEnd type="none" w="sm" len="sm"/>
          </a:ln>
        </p:spPr>
        <p:txBody>
          <a:bodyPr spcFirstLastPara="1" wrap="square" lIns="240000" tIns="30467" rIns="240000" bIns="168000" anchor="ctr" anchorCtr="0">
            <a:noAutofit/>
          </a:bodyPr>
          <a:lstStyle/>
          <a:p>
            <a:pPr algn="just">
              <a:lnSpc>
                <a:spcPct val="150000"/>
              </a:lnSpc>
            </a:pPr>
            <a:r>
              <a:rPr lang="vi-VN" sz="2933">
                <a:solidFill>
                  <a:schemeClr val="bg1"/>
                </a:solidFill>
                <a:latin typeface="UTM Avo" panose="02040603050506020204" pitchFamily="18"/>
              </a:rPr>
              <a:t>Em hiểu dũng cảm là gì? Hãy kể về hành động dũng cảm của mình?</a:t>
            </a:r>
            <a:endParaRPr sz="2933">
              <a:solidFill>
                <a:schemeClr val="bg1"/>
              </a:solidFill>
              <a:latin typeface="UTM Avo" panose="02040603050506020204" pitchFamily="18"/>
            </a:endParaRPr>
          </a:p>
        </p:txBody>
      </p:sp>
    </p:spTree>
    <p:extLst>
      <p:ext uri="{BB962C8B-B14F-4D97-AF65-F5344CB8AC3E}">
        <p14:creationId xmlns:p14="http://schemas.microsoft.com/office/powerpoint/2010/main" val="370388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1306</Words>
  <Application>Microsoft Office PowerPoint</Application>
  <PresentationFormat>Widescreen</PresentationFormat>
  <Paragraphs>127</Paragraphs>
  <Slides>36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36</vt:i4>
      </vt:variant>
    </vt:vector>
  </HeadingPairs>
  <TitlesOfParts>
    <vt:vector size="43" baseType="lpstr">
      <vt:lpstr>Calibri Light</vt:lpstr>
      <vt:lpstr>UTM Avo</vt:lpstr>
      <vt:lpstr>Calibri</vt:lpstr>
      <vt:lpstr>Arial</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OnePercent</cp:lastModifiedBy>
  <cp:revision>81</cp:revision>
  <dcterms:created xsi:type="dcterms:W3CDTF">2023-10-19T01:39:18Z</dcterms:created>
  <dcterms:modified xsi:type="dcterms:W3CDTF">2024-01-09T08:57:17Z</dcterms:modified>
</cp:coreProperties>
</file>