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67" r:id="rId2"/>
    <p:sldId id="368" r:id="rId3"/>
    <p:sldId id="281" r:id="rId4"/>
    <p:sldId id="360" r:id="rId5"/>
    <p:sldId id="362" r:id="rId6"/>
    <p:sldId id="363" r:id="rId7"/>
    <p:sldId id="364" r:id="rId8"/>
    <p:sldId id="365" r:id="rId9"/>
    <p:sldId id="366" r:id="rId10"/>
    <p:sldId id="361" r:id="rId11"/>
    <p:sldId id="339" r:id="rId12"/>
    <p:sldId id="283" r:id="rId13"/>
    <p:sldId id="353" r:id="rId14"/>
    <p:sldId id="287" r:id="rId15"/>
    <p:sldId id="354" r:id="rId16"/>
    <p:sldId id="359" r:id="rId17"/>
    <p:sldId id="322" r:id="rId18"/>
    <p:sldId id="355" r:id="rId19"/>
    <p:sldId id="358" r:id="rId20"/>
    <p:sldId id="357" r:id="rId21"/>
    <p:sldId id="276" r:id="rId2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1" d="100"/>
          <a:sy n="71" d="100"/>
        </p:scale>
        <p:origin x="1356" y="54"/>
      </p:cViewPr>
      <p:guideLst>
        <p:guide orient="horz" pos="2172"/>
        <p:guide pos="2925"/>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1/16/2025</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audio" Target="file:///D:\My%20Documents\GV%20gioi\Noi%20lua%20len%20em.wav" TargetMode="External"/><Relationship Id="rId1" Type="http://schemas.microsoft.com/office/2007/relationships/media" Target="file:///D:\My%20Documents\GV%20gioi\Noi%20lua%20len%20em.wav" TargetMode="Externa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6.xm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590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9525"/>
            <a:ext cx="9230360" cy="5991225"/>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505200" y="989965"/>
            <a:ext cx="2448560"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2667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825500" y="687070"/>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1)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2)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3)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760980"/>
            <a:ext cx="784860" cy="137350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4134485"/>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3382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1288415" y="622935"/>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1)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2)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3) 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545080"/>
            <a:ext cx="838200" cy="29286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3949700"/>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5" grpId="0" bldLvl="0" animBg="1"/>
      <p:bldP spid="15" grpId="1" animBg="1"/>
      <p:bldP spid="16" grpId="0" bldLvl="0" animBg="1"/>
      <p:bldP spid="16" grpId="1" animBg="1"/>
      <p:bldP spid="17" grpId="0" bldLvl="0" animBg="1"/>
      <p:bldP spid="17" grpId="1" animBg="1"/>
      <p:bldP spid="18" grpId="0" bldLvl="0" animBg="1"/>
      <p:bldP spid="18" grpId="1" animBg="1"/>
      <p:bldP spid="19" grpId="0" bldLvl="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8195" name="Text Box 6"/>
          <p:cNvSpPr txBox="1"/>
          <p:nvPr/>
        </p:nvSpPr>
        <p:spPr>
          <a:xfrm>
            <a:off x="3124200" y="1828800"/>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p>
        </p:txBody>
      </p:sp>
      <p:sp>
        <p:nvSpPr>
          <p:cNvPr id="10" name="Text Box 7"/>
          <p:cNvSpPr txBox="1"/>
          <p:nvPr/>
        </p:nvSpPr>
        <p:spPr>
          <a:xfrm>
            <a:off x="1828483"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7430770" y="1460500"/>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p>
        </p:txBody>
      </p:sp>
      <p:sp>
        <p:nvSpPr>
          <p:cNvPr id="12" name="Text Box 7"/>
          <p:cNvSpPr txBox="1"/>
          <p:nvPr/>
        </p:nvSpPr>
        <p:spPr>
          <a:xfrm>
            <a:off x="228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78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78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78740"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4" name="Text Box 7"/>
          <p:cNvSpPr txBox="1"/>
          <p:nvPr/>
        </p:nvSpPr>
        <p:spPr>
          <a:xfrm>
            <a:off x="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294640" y="3712845"/>
            <a:ext cx="8700135" cy="138366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p>
        </p:txBody>
      </p:sp>
      <p:sp>
        <p:nvSpPr>
          <p:cNvPr id="8" name="Text Box 7"/>
          <p:cNvSpPr txBox="1"/>
          <p:nvPr/>
        </p:nvSpPr>
        <p:spPr>
          <a:xfrm>
            <a:off x="152400" y="5918200"/>
            <a:ext cx="6628765" cy="95313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p>
          <a:p>
            <a:pPr algn="just"/>
            <a:r>
              <a:rPr lang="en-US" altLang="en-US" sz="2800" b="1" dirty="0">
                <a:solidFill>
                  <a:srgbClr val="FF0000"/>
                </a:solidFill>
                <a:latin typeface="Times New Roman" panose="02020603050405020304" pitchFamily="18" charset="0"/>
                <a:sym typeface="+mn-ea"/>
              </a:rPr>
              <a:t>Thế nào?</a:t>
            </a:r>
          </a:p>
        </p:txBody>
      </p:sp>
      <p:sp>
        <p:nvSpPr>
          <p:cNvPr id="9" name="Right Brace 8"/>
          <p:cNvSpPr/>
          <p:nvPr/>
        </p:nvSpPr>
        <p:spPr>
          <a:xfrm>
            <a:off x="6781165" y="1050925"/>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2" grpId="0"/>
      <p:bldP spid="7" grpId="0" animBg="1"/>
      <p:bldP spid="7" grpId="1" animBg="1"/>
      <p:bldP spid="2" grpId="0" animBg="1"/>
      <p:bldP spid="2" grpId="1" animBg="1"/>
      <p:bldP spid="3" grpId="0" animBg="1"/>
      <p:bldP spid="3" grpId="1" animBg="1"/>
      <p:bldP spid="4" grpId="0"/>
      <p:bldP spid="5" grpId="0"/>
      <p:bldP spid="8" grpId="0"/>
      <p:bldP spid="9" grpId="0" bldLvl="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657600" y="91440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1973580" cy="666115"/>
          </a:xfrm>
          <a:prstGeom prst="rect">
            <a:avLst/>
          </a:prstGeom>
        </p:spPr>
        <p:txBody>
          <a:bodyPr anchor="ctr"/>
          <a:lstStyle/>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2794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(trả lời câu hỏi Là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ngữ (trả lời câu hỏi Làm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ngữ (trả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6" name="Title 5"/>
          <p:cNvSpPr>
            <a:spLocks noGrp="1"/>
          </p:cNvSpPr>
          <p:nvPr>
            <p:ph type="title"/>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19050"/>
            <a:ext cx="9230360" cy="59626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2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GB" sz="3600" b="1" dirty="0">
                <a:solidFill>
                  <a:schemeClr val="tx1"/>
                </a:solidFill>
                <a:latin typeface="Times New Roman" panose="02020603050405020304" pitchFamily="18" charset="0"/>
              </a:rPr>
              <a:t>	1. Gạch dưới vị ngữ của mỗi câu trong đoạn văn sau:</a:t>
            </a:r>
          </a:p>
          <a:p>
            <a:pPr marL="0" lv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p>
        </p:txBody>
      </p:sp>
      <p:cxnSp>
        <p:nvCxnSpPr>
          <p:cNvPr id="2" name="Straight Connector 1"/>
          <p:cNvCxnSpPr/>
          <p:nvPr/>
        </p:nvCxnSpPr>
        <p:spPr>
          <a:xfrm>
            <a:off x="3429000" y="2312670"/>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895600"/>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5453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5074285"/>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6172200"/>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429000" y="990600"/>
            <a:ext cx="2868295"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2725420" cy="666115"/>
          </a:xfrm>
          <a:prstGeom prst="rect">
            <a:avLst/>
          </a:prstGeom>
        </p:spPr>
        <p:txBody>
          <a:bodyPr anchor="ctr"/>
          <a:lstStyle/>
          <a:p>
            <a:pPr>
              <a:buNone/>
            </a:pPr>
            <a:r>
              <a:rPr lang="en-US" sz="3200" b="1" u="sng" dirty="0">
                <a:solidFill>
                  <a:schemeClr val="tx1"/>
                </a:solidFill>
                <a:latin typeface="Times New Roman" panose="02020603050405020304" pitchFamily="18" charset="0"/>
                <a:cs typeface="Times New Roman" panose="02020603050405020304" pitchFamily="18" charset="0"/>
              </a:rPr>
              <a:t>Luyện tập:</a:t>
            </a:r>
            <a:endParaRPr 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52400" y="2362200"/>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câu đó</a:t>
            </a:r>
            <a:endPar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6" name="Title 5"/>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2"/>
          <a:srcRect t="10040" b="7020"/>
          <a:stretch>
            <a:fillRect/>
          </a:stretch>
        </p:blipFill>
        <p:spPr>
          <a:xfrm>
            <a:off x="0" y="19685"/>
            <a:ext cx="9230360" cy="5981065"/>
          </a:xfrm>
          <a:prstGeom prst="rect">
            <a:avLst/>
          </a:prstGeom>
        </p:spPr>
      </p:pic>
      <p:sp>
        <p:nvSpPr>
          <p:cNvPr id="9237" name="Rectangle 33"/>
          <p:cNvSpPr/>
          <p:nvPr/>
        </p:nvSpPr>
        <p:spPr>
          <a:xfrm>
            <a:off x="1224280" y="1066800"/>
            <a:ext cx="791908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60871">
            <a:off x="-1000663" y="229269"/>
            <a:ext cx="2348718" cy="2284662"/>
          </a:xfrm>
          <a:custGeom>
            <a:avLst/>
            <a:gdLst/>
            <a:ahLst/>
            <a:cxnLst/>
            <a:rect l="l" t="t" r="r" b="b"/>
            <a:pathLst>
              <a:path w="4697436" h="4569324">
                <a:moveTo>
                  <a:pt x="0" y="0"/>
                </a:moveTo>
                <a:lnTo>
                  <a:pt x="4697437" y="0"/>
                </a:lnTo>
                <a:lnTo>
                  <a:pt x="4697437" y="4569324"/>
                </a:lnTo>
                <a:lnTo>
                  <a:pt x="0" y="45693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1143000"/>
            <a:ext cx="9220200" cy="4572000"/>
          </a:xfrm>
          <a:custGeom>
            <a:avLst/>
            <a:gdLst/>
            <a:ahLst/>
            <a:cxnLst/>
            <a:rect l="l" t="t" r="r" b="b"/>
            <a:pathLst>
              <a:path w="13437245" h="8229600">
                <a:moveTo>
                  <a:pt x="0" y="0"/>
                </a:moveTo>
                <a:lnTo>
                  <a:pt x="13437246" y="0"/>
                </a:lnTo>
                <a:lnTo>
                  <a:pt x="13437246"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333500" y="2324100"/>
            <a:ext cx="6254537" cy="1869743"/>
          </a:xfrm>
          <a:prstGeom prst="rect">
            <a:avLst/>
          </a:prstGeom>
        </p:spPr>
        <p:txBody>
          <a:bodyPr wrap="square" lIns="0" tIns="0" rIns="0" bIns="0" rtlCol="0" anchor="t">
            <a:spAutoFit/>
          </a:bodyPr>
          <a:lstStyle/>
          <a:p>
            <a:pPr algn="ctr">
              <a:lnSpc>
                <a:spcPct val="150000"/>
              </a:lnSpc>
            </a:pPr>
            <a:r>
              <a:rPr lang="vi-VN" sz="2700" b="1" dirty="0">
                <a:solidFill>
                  <a:srgbClr val="44312B"/>
                </a:solidFill>
                <a:cs typeface="Arial" panose="020B0604020202020204" pitchFamily="34" charset="0"/>
              </a:rPr>
              <a:t>NHIỆT LIỆT CHÀO MỪNG CÁC EM ĐẾN </a:t>
            </a:r>
            <a:r>
              <a:rPr lang="vi-VN" sz="2700" b="1">
                <a:solidFill>
                  <a:srgbClr val="44312B"/>
                </a:solidFill>
                <a:cs typeface="Arial" panose="020B0604020202020204" pitchFamily="34" charset="0"/>
              </a:rPr>
              <a:t>VỚI </a:t>
            </a:r>
            <a:r>
              <a:rPr lang="vi-VN" sz="2700" b="1">
                <a:solidFill>
                  <a:srgbClr val="44312B"/>
                </a:solidFill>
                <a:cs typeface="Arial" panose="020B0604020202020204" pitchFamily="34" charset="0"/>
              </a:rPr>
              <a:t>TIẾT </a:t>
            </a:r>
            <a:r>
              <a:rPr lang="vi-VN" sz="2700" b="1" dirty="0">
                <a:solidFill>
                  <a:srgbClr val="44312B"/>
                </a:solidFill>
                <a:cs typeface="Arial" panose="020B0604020202020204" pitchFamily="34" charset="0"/>
              </a:rPr>
              <a:t>HỌC </a:t>
            </a:r>
            <a:r>
              <a:rPr lang="vi-VN" sz="2700" b="1">
                <a:solidFill>
                  <a:srgbClr val="44312B"/>
                </a:solidFill>
                <a:cs typeface="Arial" panose="020B0604020202020204" pitchFamily="34" charset="0"/>
              </a:rPr>
              <a:t>MỚI</a:t>
            </a:r>
            <a:r>
              <a:rPr lang="vi-VN" sz="2700" b="1">
                <a:solidFill>
                  <a:srgbClr val="44312B"/>
                </a:solidFill>
                <a:cs typeface="Arial" panose="020B0604020202020204" pitchFamily="34" charset="0"/>
              </a:rPr>
              <a:t>!</a:t>
            </a:r>
            <a:endParaRPr lang="en-US" sz="2700" b="1">
              <a:solidFill>
                <a:srgbClr val="44312B"/>
              </a:solidFill>
              <a:cs typeface="Arial" panose="020B0604020202020204" pitchFamily="34" charset="0"/>
            </a:endParaRPr>
          </a:p>
          <a:p>
            <a:pPr algn="ctr">
              <a:lnSpc>
                <a:spcPct val="150000"/>
              </a:lnSpc>
            </a:pPr>
            <a:r>
              <a:rPr lang="en-US" sz="2700" b="1">
                <a:solidFill>
                  <a:srgbClr val="44312B"/>
                </a:solidFill>
                <a:cs typeface="Arial" panose="020B0604020202020204" pitchFamily="34" charset="0"/>
              </a:rPr>
              <a:t>GV: NGUYỄN THỊ CHUNG THỦY </a:t>
            </a:r>
            <a:endParaRPr lang="en-US" sz="2700" b="1" dirty="0">
              <a:solidFill>
                <a:srgbClr val="44312B"/>
              </a:solidFill>
              <a:cs typeface="Arial" panose="020B0604020202020204" pitchFamily="34" charset="0"/>
            </a:endParaRPr>
          </a:p>
        </p:txBody>
      </p:sp>
      <p:sp>
        <p:nvSpPr>
          <p:cNvPr id="5" name="Freeform 5"/>
          <p:cNvSpPr/>
          <p:nvPr/>
        </p:nvSpPr>
        <p:spPr>
          <a:xfrm rot="2360871">
            <a:off x="7814035" y="4511797"/>
            <a:ext cx="2348718" cy="2284662"/>
          </a:xfrm>
          <a:custGeom>
            <a:avLst/>
            <a:gdLst/>
            <a:ahLst/>
            <a:cxnLst/>
            <a:rect l="l" t="t" r="r" b="b"/>
            <a:pathLst>
              <a:path w="4697436" h="4569324">
                <a:moveTo>
                  <a:pt x="0" y="0"/>
                </a:moveTo>
                <a:lnTo>
                  <a:pt x="4697437" y="0"/>
                </a:lnTo>
                <a:lnTo>
                  <a:pt x="4697437" y="4569324"/>
                </a:lnTo>
                <a:lnTo>
                  <a:pt x="0" y="456932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93579340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657600" y="89281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4" name="Title 1"/>
          <p:cNvSpPr>
            <a:spLocks noGrp="1"/>
          </p:cNvSpPr>
          <p:nvPr/>
        </p:nvSpPr>
        <p:spPr>
          <a:xfrm>
            <a:off x="113030" y="1602740"/>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p>
        </p:txBody>
      </p:sp>
      <p:sp>
        <p:nvSpPr>
          <p:cNvPr id="6" name="Title 1"/>
          <p:cNvSpPr txBox="1"/>
          <p:nvPr/>
        </p:nvSpPr>
        <p:spPr>
          <a:xfrm>
            <a:off x="0" y="4038600"/>
            <a:ext cx="1673225" cy="709930"/>
          </a:xfrm>
          <a:prstGeom prst="rect">
            <a:avLst/>
          </a:prstGeom>
          <a:solidFill>
            <a:srgbClr val="FFFF00"/>
          </a:solidFill>
          <a:ln w="19050">
            <a:solidFill>
              <a:schemeClr val="tx1"/>
            </a:solidFill>
          </a:ln>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2376805" y="2849880"/>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2376805" y="4038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237680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1673225" y="3326765"/>
            <a:ext cx="703580" cy="106680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84020" y="4393565"/>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1683385" y="4429125"/>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315200" y="3009900"/>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7389495" y="4267200"/>
            <a:ext cx="172656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2" name="Text Box 11"/>
          <p:cNvSpPr txBox="1"/>
          <p:nvPr/>
        </p:nvSpPr>
        <p:spPr>
          <a:xfrm>
            <a:off x="7392035" y="5640705"/>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6483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34150" y="46482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10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bldLvl="0" animBg="1"/>
      <p:bldP spid="17" grpId="1" animBg="1"/>
      <p:bldP spid="18" grpId="0" bldLvl="0" animBg="1"/>
      <p:bldP spid="18" grpId="1" animBg="1"/>
      <p:bldP spid="19" grpId="0" bldLvl="0" animBg="1"/>
      <p:bldP spid="19" grpId="1" animBg="1"/>
      <p:bldP spid="10" grpId="0" bldLvl="0" animBg="1"/>
      <p:bldP spid="10" grpId="1" animBg="1"/>
      <p:bldP spid="11" grpId="0" bldLvl="0" animBg="1"/>
      <p:bldP spid="11" grpId="1" animBg="1"/>
      <p:bldP spid="12" grpId="0" bldLvl="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inkFlowers"/>
          <p:cNvPicPr>
            <a:picLocks noChangeAspect="1"/>
          </p:cNvPicPr>
          <p:nvPr/>
        </p:nvPicPr>
        <p:blipFill>
          <a:blip r:embed="rId4"/>
          <a:stretch>
            <a:fillRect/>
          </a:stretch>
        </p:blipFill>
        <p:spPr>
          <a:xfrm>
            <a:off x="347663" y="6045200"/>
            <a:ext cx="1219200" cy="687388"/>
          </a:xfrm>
          <a:prstGeom prst="rect">
            <a:avLst/>
          </a:prstGeom>
          <a:noFill/>
          <a:ln w="9525">
            <a:noFill/>
          </a:ln>
        </p:spPr>
      </p:pic>
      <p:pic>
        <p:nvPicPr>
          <p:cNvPr id="16387" name="Picture 6" descr="Flower7"/>
          <p:cNvPicPr>
            <a:picLocks noChangeAspect="1"/>
          </p:cNvPicPr>
          <p:nvPr/>
        </p:nvPicPr>
        <p:blipFill>
          <a:blip r:embed="rId5"/>
          <a:stretch>
            <a:fillRect/>
          </a:stretch>
        </p:blipFill>
        <p:spPr>
          <a:xfrm>
            <a:off x="8297863" y="0"/>
            <a:ext cx="571500" cy="590550"/>
          </a:xfrm>
          <a:prstGeom prst="rect">
            <a:avLst/>
          </a:prstGeom>
          <a:noFill/>
          <a:ln w="9525">
            <a:noFill/>
          </a:ln>
        </p:spPr>
      </p:pic>
      <p:pic>
        <p:nvPicPr>
          <p:cNvPr id="16388" name="Picture 7" descr="FloralCorner3"/>
          <p:cNvPicPr>
            <a:picLocks noChangeAspect="1"/>
          </p:cNvPicPr>
          <p:nvPr/>
        </p:nvPicPr>
        <p:blipFill>
          <a:blip r:embed="rId6"/>
          <a:stretch>
            <a:fillRect/>
          </a:stretch>
        </p:blipFill>
        <p:spPr>
          <a:xfrm>
            <a:off x="7643813" y="5080000"/>
            <a:ext cx="1444625" cy="1701800"/>
          </a:xfrm>
          <a:prstGeom prst="rect">
            <a:avLst/>
          </a:prstGeom>
          <a:noFill/>
          <a:ln w="9525">
            <a:noFill/>
          </a:ln>
        </p:spPr>
      </p:pic>
      <p:pic>
        <p:nvPicPr>
          <p:cNvPr id="16389" name="Picture 8" descr="FloralCorner3"/>
          <p:cNvPicPr>
            <a:picLocks noChangeAspect="1"/>
          </p:cNvPicPr>
          <p:nvPr/>
        </p:nvPicPr>
        <p:blipFill>
          <a:blip r:embed="rId6"/>
          <a:stretch>
            <a:fillRect/>
          </a:stretch>
        </p:blipFill>
        <p:spPr>
          <a:xfrm rot="10800000">
            <a:off x="117475" y="125413"/>
            <a:ext cx="1804988" cy="1201737"/>
          </a:xfrm>
          <a:prstGeom prst="rect">
            <a:avLst/>
          </a:prstGeom>
          <a:noFill/>
          <a:ln w="9525">
            <a:noFill/>
          </a:ln>
        </p:spPr>
      </p:pic>
      <p:pic>
        <p:nvPicPr>
          <p:cNvPr id="16390" name="Picture 9" descr="Flower7"/>
          <p:cNvPicPr>
            <a:picLocks noChangeAspect="1"/>
          </p:cNvPicPr>
          <p:nvPr/>
        </p:nvPicPr>
        <p:blipFill>
          <a:blip r:embed="rId5"/>
          <a:stretch>
            <a:fillRect/>
          </a:stretch>
        </p:blipFill>
        <p:spPr>
          <a:xfrm>
            <a:off x="7567613" y="317500"/>
            <a:ext cx="571500" cy="590550"/>
          </a:xfrm>
          <a:prstGeom prst="rect">
            <a:avLst/>
          </a:prstGeom>
          <a:noFill/>
          <a:ln w="9525">
            <a:noFill/>
          </a:ln>
        </p:spPr>
      </p:pic>
      <p:pic>
        <p:nvPicPr>
          <p:cNvPr id="16391" name="Picture 10" descr="Flower7"/>
          <p:cNvPicPr>
            <a:picLocks noChangeAspect="1"/>
          </p:cNvPicPr>
          <p:nvPr/>
        </p:nvPicPr>
        <p:blipFill>
          <a:blip r:embed="rId5"/>
          <a:stretch>
            <a:fillRect/>
          </a:stretch>
        </p:blipFill>
        <p:spPr>
          <a:xfrm>
            <a:off x="8181975" y="931863"/>
            <a:ext cx="571500" cy="590550"/>
          </a:xfrm>
          <a:prstGeom prst="rect">
            <a:avLst/>
          </a:prstGeom>
          <a:noFill/>
          <a:ln w="9525">
            <a:noFill/>
          </a:ln>
        </p:spPr>
      </p:pic>
      <p:pic>
        <p:nvPicPr>
          <p:cNvPr id="22539" name="Noi lua len em.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7086600" y="6324600"/>
            <a:ext cx="533400" cy="533400"/>
          </a:xfrm>
          <a:prstGeom prst="rect">
            <a:avLst/>
          </a:prstGeom>
          <a:noFill/>
          <a:ln w="9525">
            <a:noFill/>
          </a:ln>
        </p:spPr>
      </p:pic>
      <p:sp>
        <p:nvSpPr>
          <p:cNvPr id="12" name="Rectangle 11"/>
          <p:cNvSpPr/>
          <p:nvPr/>
        </p:nvSpPr>
        <p:spPr>
          <a:xfrm>
            <a:off x="609599" y="990600"/>
            <a:ext cx="8257562" cy="830997"/>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Tiết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kết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p>
        </p:txBody>
      </p:sp>
      <p:sp>
        <p:nvSpPr>
          <p:cNvPr id="13" name="Rectangle 12"/>
          <p:cNvSpPr/>
          <p:nvPr/>
        </p:nvSpPr>
        <p:spPr>
          <a:xfrm>
            <a:off x="914400" y="2895600"/>
            <a:ext cx="7924799" cy="2308324"/>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em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CHĂM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NGOAN</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tốt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25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254" fill="hold"/>
                                        <p:tgtEl>
                                          <p:spTgt spid="22539"/>
                                        </p:tgtEl>
                                      </p:cBhvr>
                                    </p:cmd>
                                  </p:childTnLst>
                                </p:cTn>
                              </p:par>
                            </p:childTnLst>
                          </p:cTn>
                        </p:par>
                      </p:childTnLst>
                    </p:cTn>
                  </p:par>
                </p:childTnLst>
              </p:cTn>
              <p:nextCondLst>
                <p:cond evt="onClick" delay="0">
                  <p:tgtEl>
                    <p:spTgt spid="225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descr="Bộ hình nền &amp;quot;Hoạt hình siêu dễ thương 2&amp;quot; chất lượng cao cho Powerpoint"/>
          <p:cNvPicPr>
            <a:picLocks noChangeAspect="1"/>
          </p:cNvPicPr>
          <p:nvPr/>
        </p:nvPicPr>
        <p:blipFill>
          <a:blip r:embed="rId3"/>
          <a:stretch>
            <a:fillRect/>
          </a:stretch>
        </p:blipFill>
        <p:spPr>
          <a:xfrm>
            <a:off x="0" y="0"/>
            <a:ext cx="9144000" cy="6858000"/>
          </a:xfrm>
          <a:prstGeom prst="rect">
            <a:avLst/>
          </a:prstGeom>
          <a:noFill/>
          <a:ln w="9525">
            <a:noFill/>
          </a:ln>
        </p:spPr>
      </p:pic>
      <p:pic>
        <p:nvPicPr>
          <p:cNvPr id="5"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9143365" cy="688149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4099" name="Text Box 4"/>
          <p:cNvSpPr txBox="1">
            <a:spLocks noChangeArrowheads="1"/>
          </p:cNvSpPr>
          <p:nvPr/>
        </p:nvSpPr>
        <p:spPr bwMode="auto">
          <a:xfrm>
            <a:off x="1905000" y="1142683"/>
            <a:ext cx="5029200" cy="58356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Luyện từ v</a:t>
            </a:r>
            <a:r>
              <a:rPr lang="en-US" altLang="en-US"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 câu</a:t>
            </a:r>
            <a:r>
              <a:rPr lang="en-US" altLang="en-US" b="1"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295400" y="1600200"/>
            <a:ext cx="5824855" cy="1445260"/>
          </a:xfrm>
          <a:prstGeom prst="rect">
            <a:avLst/>
          </a:prstGeom>
          <a:noFill/>
        </p:spPr>
        <p:txBody>
          <a:bodyPr wrap="square">
            <a:spAutoFit/>
          </a:bodyPr>
          <a:lstStyle/>
          <a:p>
            <a:pPr marR="0" algn="ctr" defTabSz="914400">
              <a:buClrTx/>
              <a:buSzTx/>
              <a:buFontTx/>
              <a:buNone/>
              <a:defRPr/>
            </a:pP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Vị</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ngữ</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endParaRPr kumimoji="0" lang="en-US" altLang="en-US" sz="8800" b="1" i="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endParaRPr>
          </a:p>
        </p:txBody>
      </p:sp>
      <p:pic>
        <p:nvPicPr>
          <p:cNvPr id="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23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371" y="4800568"/>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467547"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2"/>
          <a:srcRect t="10040" b="7020"/>
          <a:stretch>
            <a:fillRect/>
          </a:stretch>
        </p:blipFill>
        <p:spPr>
          <a:xfrm>
            <a:off x="0" y="0"/>
            <a:ext cx="9230360" cy="60007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A 1.jpg"/>
          <p:cNvPicPr>
            <a:picLocks noChangeAspect="1"/>
          </p:cNvPicPr>
          <p:nvPr/>
        </p:nvPicPr>
        <p:blipFill>
          <a:blip r:embed="rId2"/>
          <a:stretch>
            <a:fillRect/>
          </a:stretch>
        </p:blipFill>
        <p:spPr>
          <a:xfrm>
            <a:off x="381000" y="2087563"/>
            <a:ext cx="4346575" cy="4495800"/>
          </a:xfrm>
          <a:prstGeom prst="rect">
            <a:avLst/>
          </a:prstGeom>
          <a:noFill/>
          <a:ln w="9525">
            <a:noFill/>
          </a:ln>
        </p:spPr>
      </p:pic>
      <p:sp>
        <p:nvSpPr>
          <p:cNvPr id="5" name="Rectangle 4"/>
          <p:cNvSpPr/>
          <p:nvPr/>
        </p:nvSpPr>
        <p:spPr>
          <a:xfrm>
            <a:off x="1219200"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3" action="ppaction://hlinksldjump"/>
          </p:cNvPr>
          <p:cNvSpPr/>
          <p:nvPr/>
        </p:nvSpPr>
        <p:spPr>
          <a:xfrm>
            <a:off x="1219200"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p>
        </p:txBody>
      </p:sp>
      <p:sp>
        <p:nvSpPr>
          <p:cNvPr id="18" name="Rectangle 17">
            <a:hlinkClick r:id="rId4" action="ppaction://hlinksldjump"/>
          </p:cNvPr>
          <p:cNvSpPr/>
          <p:nvPr/>
        </p:nvSpPr>
        <p:spPr>
          <a:xfrm>
            <a:off x="2559050"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9" name="Rectangle 18">
            <a:hlinkClick r:id="rId5" action="ppaction://hlinksldjump"/>
          </p:cNvPr>
          <p:cNvSpPr/>
          <p:nvPr/>
        </p:nvSpPr>
        <p:spPr>
          <a:xfrm>
            <a:off x="1243330" y="5138420"/>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sp>
        <p:nvSpPr>
          <p:cNvPr id="20" name="Rectangle 19">
            <a:hlinkClick r:id="rId6" action="ppaction://hlinksldjump"/>
          </p:cNvPr>
          <p:cNvSpPr/>
          <p:nvPr/>
        </p:nvSpPr>
        <p:spPr>
          <a:xfrm>
            <a:off x="2569845" y="5138420"/>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pic>
        <p:nvPicPr>
          <p:cNvPr id="30" name="Picture 29" descr="CUA 2.jpg"/>
          <p:cNvPicPr>
            <a:picLocks noChangeAspect="1"/>
          </p:cNvPicPr>
          <p:nvPr/>
        </p:nvPicPr>
        <p:blipFill>
          <a:blip r:embed="rId7"/>
          <a:stretch>
            <a:fillRect/>
          </a:stretch>
        </p:blipFill>
        <p:spPr>
          <a:xfrm>
            <a:off x="1234440" y="3848735"/>
            <a:ext cx="1299845" cy="2713990"/>
          </a:xfrm>
          <a:prstGeom prst="rect">
            <a:avLst/>
          </a:prstGeom>
          <a:noFill/>
          <a:ln w="9525">
            <a:noFill/>
          </a:ln>
        </p:spPr>
      </p:pic>
      <p:pic>
        <p:nvPicPr>
          <p:cNvPr id="31" name="Picture 30" descr="CUA 4.jpg"/>
          <p:cNvPicPr>
            <a:picLocks noChangeAspect="1"/>
          </p:cNvPicPr>
          <p:nvPr/>
        </p:nvPicPr>
        <p:blipFill>
          <a:blip r:embed="rId8"/>
          <a:stretch>
            <a:fillRect/>
          </a:stretch>
        </p:blipFill>
        <p:spPr>
          <a:xfrm>
            <a:off x="2514600" y="3848735"/>
            <a:ext cx="1371600" cy="2713355"/>
          </a:xfrm>
          <a:prstGeom prst="rect">
            <a:avLst/>
          </a:prstGeom>
          <a:noFill/>
          <a:ln w="9525">
            <a:noFill/>
          </a:ln>
        </p:spPr>
      </p:pic>
      <p:sp>
        <p:nvSpPr>
          <p:cNvPr id="32" name="Oval 31"/>
          <p:cNvSpPr/>
          <p:nvPr/>
        </p:nvSpPr>
        <p:spPr>
          <a:xfrm>
            <a:off x="1981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p>
        </p:txBody>
      </p:sp>
      <p:sp>
        <p:nvSpPr>
          <p:cNvPr id="9237" name="Rectangle 33"/>
          <p:cNvSpPr/>
          <p:nvPr/>
        </p:nvSpPr>
        <p:spPr>
          <a:xfrm>
            <a:off x="1524000" y="92710"/>
            <a:ext cx="6280150" cy="1568450"/>
          </a:xfrm>
          <a:prstGeom prst="rect">
            <a:avLst/>
          </a:prstGeom>
          <a:noFill/>
          <a:ln w="9525">
            <a:noFill/>
          </a:ln>
        </p:spPr>
        <p:txBody>
          <a:bodyPr wrap="square">
            <a:spAutoFit/>
          </a:bodyPr>
          <a:lstStyle/>
          <a:p>
            <a:pPr algn="ctr"/>
            <a:r>
              <a:rPr sz="4800" b="1" dirty="0">
                <a:solidFill>
                  <a:srgbClr val="FF0000"/>
                </a:solidFill>
                <a:latin typeface="Times New Roman" panose="02020603050405020304" pitchFamily="18" charset="0"/>
                <a:cs typeface="Times New Roman" panose="02020603050405020304" pitchFamily="18" charset="0"/>
              </a:rPr>
              <a:t>Trò chơi: </a:t>
            </a:r>
          </a:p>
          <a:p>
            <a:pPr algn="ctr"/>
            <a:r>
              <a:rPr sz="4800" b="1" dirty="0">
                <a:solidFill>
                  <a:srgbClr val="FF0000"/>
                </a:solidFill>
                <a:latin typeface="Times New Roman" panose="02020603050405020304" pitchFamily="18" charset="0"/>
                <a:cs typeface="Times New Roman" panose="02020603050405020304" pitchFamily="18" charset="0"/>
              </a:rPr>
              <a:t>Ô CỬA BÍ MẬT</a:t>
            </a:r>
          </a:p>
        </p:txBody>
      </p:sp>
      <p:sp>
        <p:nvSpPr>
          <p:cNvPr id="2" name="Text Box 1"/>
          <p:cNvSpPr txBox="1"/>
          <p:nvPr/>
        </p:nvSpPr>
        <p:spPr>
          <a:xfrm>
            <a:off x="4897755" y="92710"/>
            <a:ext cx="309880" cy="368300"/>
          </a:xfrm>
          <a:prstGeom prst="rect">
            <a:avLst/>
          </a:prstGeom>
          <a:noFill/>
        </p:spPr>
        <p:txBody>
          <a:bodyPr wrap="none" rtlCol="0">
            <a:spAutoFit/>
          </a:bodyPr>
          <a:lstStyle/>
          <a:p>
            <a:endParaRPr lang="en-US"/>
          </a:p>
        </p:txBody>
      </p:sp>
      <p:sp>
        <p:nvSpPr>
          <p:cNvPr id="3" name="Right Arrow 2">
            <a:hlinkClick r:id="rId9" action="ppaction://hlinksldjump"/>
          </p:cNvPr>
          <p:cNvSpPr/>
          <p:nvPr/>
        </p:nvSpPr>
        <p:spPr>
          <a:xfrm>
            <a:off x="5562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bldLvl="0" animBg="1"/>
      <p:bldP spid="17" grpId="1" animBg="1"/>
      <p:bldP spid="18" grpId="0" bldLvl="0" animBg="1"/>
      <p:bldP spid="19" grpId="0" bldLvl="0" animBg="1"/>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3"/>
          <a:srcRect/>
          <a:stretch>
            <a:fillRect/>
          </a:stretch>
        </p:blipFill>
        <p:spPr>
          <a:xfrm>
            <a:off x="76835" y="5105400"/>
            <a:ext cx="1706563" cy="1706563"/>
          </a:xfrm>
        </p:spPr>
      </p:pic>
      <p:sp>
        <p:nvSpPr>
          <p:cNvPr id="5"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4"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3" name="Title 1">
            <a:hlinkClick r:id="rId4"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D:\HINH DU TRU\dhtd.gif"/>
          <p:cNvPicPr>
            <a:picLocks noGrp="1" noChangeAspect="1"/>
          </p:cNvPicPr>
          <p:nvPr>
            <p:ph idx="1"/>
          </p:nvPr>
        </p:nvPicPr>
        <p:blipFill>
          <a:blip r:embed="rId2"/>
          <a:srcRect/>
          <a:stretch>
            <a:fillRect/>
          </a:stretch>
        </p:blipFill>
        <p:spPr>
          <a:xfrm>
            <a:off x="1828800" y="43434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D:\HINH DU TRU\dhtd.gif"/>
          <p:cNvPicPr>
            <a:picLocks noGrp="1" noChangeAspect="1"/>
          </p:cNvPicPr>
          <p:nvPr>
            <p:ph idx="1"/>
          </p:nvPr>
        </p:nvPicPr>
        <p:blipFill>
          <a:blip r:embed="rId2"/>
          <a:srcRect/>
          <a:stretch>
            <a:fillRect/>
          </a:stretch>
        </p:blipFill>
        <p:spPr>
          <a:xfrm>
            <a:off x="-151765" y="5257800"/>
            <a:ext cx="1706563" cy="1706563"/>
          </a:xfrm>
        </p:spPr>
      </p:pic>
      <p:sp>
        <p:nvSpPr>
          <p:cNvPr id="5" name="Title 1"/>
          <p:cNvSpPr txBox="1"/>
          <p:nvPr/>
        </p:nvSpPr>
        <p:spPr>
          <a:xfrm>
            <a:off x="0" y="1676400"/>
            <a:ext cx="9167495" cy="2819400"/>
          </a:xfrm>
          <a:prstGeom prst="rect">
            <a:avLst/>
          </a:prstGeom>
        </p:spPr>
        <p:txBody>
          <a:bodyPr anchor="ctr"/>
          <a:lstStyle/>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D:\HINH DU TRU\dhtd.gif"/>
          <p:cNvPicPr>
            <a:picLocks noGrp="1" noChangeAspect="1"/>
          </p:cNvPicPr>
          <p:nvPr>
            <p:ph idx="1"/>
          </p:nvPr>
        </p:nvPicPr>
        <p:blipFill>
          <a:blip r:embed="rId2"/>
          <a:srcRect/>
          <a:stretch>
            <a:fillRect/>
          </a:stretch>
        </p:blipFill>
        <p:spPr>
          <a:xfrm>
            <a:off x="-75565" y="53340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568</Words>
  <Application>Microsoft Office PowerPoint</Application>
  <PresentationFormat>On-screen Show (4:3)</PresentationFormat>
  <Paragraphs>106</Paragraphs>
  <Slides>21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Ô cửa số 1</vt:lpstr>
      <vt:lpstr>Ô cửa số 2</vt:lpstr>
      <vt:lpstr>Ô cửa số 3</vt:lpstr>
      <vt:lpstr>Ô cửa số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CTY REDSTAR</cp:lastModifiedBy>
  <cp:revision>197</cp:revision>
  <dcterms:created xsi:type="dcterms:W3CDTF">2009-12-23T05:57:00Z</dcterms:created>
  <dcterms:modified xsi:type="dcterms:W3CDTF">2025-01-16T03:14:32Z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