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2"/>
  </p:notesMasterIdLst>
  <p:sldIdLst>
    <p:sldId id="256" r:id="rId5"/>
    <p:sldId id="257" r:id="rId6"/>
    <p:sldId id="258" r:id="rId7"/>
    <p:sldId id="297" r:id="rId8"/>
    <p:sldId id="298" r:id="rId9"/>
    <p:sldId id="259" r:id="rId10"/>
    <p:sldId id="260" r:id="rId11"/>
    <p:sldId id="299" r:id="rId12"/>
    <p:sldId id="261" r:id="rId13"/>
    <p:sldId id="262" r:id="rId14"/>
    <p:sldId id="300" r:id="rId15"/>
    <p:sldId id="278" r:id="rId16"/>
    <p:sldId id="263" r:id="rId17"/>
    <p:sldId id="264" r:id="rId18"/>
    <p:sldId id="265" r:id="rId19"/>
    <p:sldId id="266" r:id="rId20"/>
    <p:sldId id="296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28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59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57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95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60">
                <a:solidFill>
                  <a:srgbClr val="888888"/>
                </a:solidFill>
              </a:defRPr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20">
                <a:solidFill>
                  <a:srgbClr val="888888"/>
                </a:solidFill>
              </a:defRPr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20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57: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bằng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nhau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Quan sát hình vẽ, nêu các cặp phân số bằng nhau: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6D7344-BCF0-8118-CABF-A9DFBE8663ED}"/>
              </a:ext>
            </a:extLst>
          </p:cNvPr>
          <p:cNvGrpSpPr/>
          <p:nvPr/>
        </p:nvGrpSpPr>
        <p:grpSpPr>
          <a:xfrm>
            <a:off x="8251487" y="924336"/>
            <a:ext cx="3543300" cy="521354"/>
            <a:chOff x="10744200" y="849155"/>
            <a:chExt cx="6095510" cy="1042708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48627D7-2887-389C-8F53-4C80C2A4320A}"/>
                </a:ext>
              </a:extLst>
            </p:cNvPr>
            <p:cNvSpPr/>
            <p:nvPr/>
          </p:nvSpPr>
          <p:spPr>
            <a:xfrm>
              <a:off x="10744200" y="925841"/>
              <a:ext cx="6095510" cy="966022"/>
            </a:xfrm>
            <a:custGeom>
              <a:avLst/>
              <a:gdLst/>
              <a:ahLst/>
              <a:cxnLst/>
              <a:rect l="l" t="t" r="r" b="b"/>
              <a:pathLst>
                <a:path w="7315200" h="1472184">
                  <a:moveTo>
                    <a:pt x="0" y="0"/>
                  </a:moveTo>
                  <a:lnTo>
                    <a:pt x="7315200" y="0"/>
                  </a:lnTo>
                  <a:lnTo>
                    <a:pt x="7315200" y="1472184"/>
                  </a:lnTo>
                  <a:lnTo>
                    <a:pt x="0" y="1472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AE57A061-628B-7065-494E-BB5AC61FDDAC}"/>
                </a:ext>
              </a:extLst>
            </p:cNvPr>
            <p:cNvSpPr txBox="1"/>
            <p:nvPr/>
          </p:nvSpPr>
          <p:spPr>
            <a:xfrm>
              <a:off x="10832814" y="849155"/>
              <a:ext cx="5918282" cy="9641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C790B36-8B7D-A99A-2212-7D45D3E2C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06" y="1923595"/>
            <a:ext cx="11102502" cy="33441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27D512-1B02-62EB-548D-75C8CE8C4E27}"/>
              </a:ext>
            </a:extLst>
          </p:cNvPr>
          <p:cNvSpPr/>
          <p:nvPr/>
        </p:nvSpPr>
        <p:spPr>
          <a:xfrm>
            <a:off x="1463040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7DBC2-3758-F6C6-1CB5-BFD6EC082EFC}"/>
              </a:ext>
            </a:extLst>
          </p:cNvPr>
          <p:cNvSpPr/>
          <p:nvPr/>
        </p:nvSpPr>
        <p:spPr>
          <a:xfrm>
            <a:off x="1471918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48D634-ABFE-D173-1237-FDCDE08B4CE6}"/>
              </a:ext>
            </a:extLst>
          </p:cNvPr>
          <p:cNvSpPr/>
          <p:nvPr/>
        </p:nvSpPr>
        <p:spPr>
          <a:xfrm>
            <a:off x="3133078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48E30-DF46-232F-9F13-86A3B2742273}"/>
              </a:ext>
            </a:extLst>
          </p:cNvPr>
          <p:cNvSpPr/>
          <p:nvPr/>
        </p:nvSpPr>
        <p:spPr>
          <a:xfrm>
            <a:off x="3133078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57FFA-CD92-2BE0-5061-8E8CFD302043}"/>
              </a:ext>
            </a:extLst>
          </p:cNvPr>
          <p:cNvSpPr/>
          <p:nvPr/>
        </p:nvSpPr>
        <p:spPr>
          <a:xfrm>
            <a:off x="5067300" y="4197362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9FC54-48EC-0955-313D-0A05B7D38A6B}"/>
              </a:ext>
            </a:extLst>
          </p:cNvPr>
          <p:cNvSpPr/>
          <p:nvPr/>
        </p:nvSpPr>
        <p:spPr>
          <a:xfrm>
            <a:off x="5076178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61C18C-9EA4-3F0E-7D33-0B7D334AEFE8}"/>
              </a:ext>
            </a:extLst>
          </p:cNvPr>
          <p:cNvSpPr/>
          <p:nvPr/>
        </p:nvSpPr>
        <p:spPr>
          <a:xfrm>
            <a:off x="7118350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EC20C8-9B9F-AF42-C439-662958D0E769}"/>
              </a:ext>
            </a:extLst>
          </p:cNvPr>
          <p:cNvGrpSpPr/>
          <p:nvPr/>
        </p:nvGrpSpPr>
        <p:grpSpPr>
          <a:xfrm>
            <a:off x="6903508" y="4758067"/>
            <a:ext cx="602191" cy="306693"/>
            <a:chOff x="6903508" y="4758067"/>
            <a:chExt cx="602191" cy="3066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5DEA92-9780-6C9F-E98B-EA31F9E390E4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4D8923-4C6E-991F-2F37-B97AA3EFFFED}"/>
                </a:ext>
              </a:extLst>
            </p:cNvPr>
            <p:cNvSpPr/>
            <p:nvPr/>
          </p:nvSpPr>
          <p:spPr>
            <a:xfrm>
              <a:off x="6903508" y="4758067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2A3CF2-6EDF-A582-A056-29BDD8F883D3}"/>
              </a:ext>
            </a:extLst>
          </p:cNvPr>
          <p:cNvSpPr/>
          <p:nvPr/>
        </p:nvSpPr>
        <p:spPr>
          <a:xfrm>
            <a:off x="9123656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D7044D-0E4D-28FD-DE5A-B794C3543FA8}"/>
              </a:ext>
            </a:extLst>
          </p:cNvPr>
          <p:cNvSpPr/>
          <p:nvPr/>
        </p:nvSpPr>
        <p:spPr>
          <a:xfrm>
            <a:off x="9123656" y="47523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804BF4-35CB-A2D8-0391-4EA6030DD16A}"/>
              </a:ext>
            </a:extLst>
          </p:cNvPr>
          <p:cNvSpPr/>
          <p:nvPr/>
        </p:nvSpPr>
        <p:spPr>
          <a:xfrm>
            <a:off x="10452100" y="4206240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2F0C56-0A9B-DCE8-EDA2-BF6992D5EB23}"/>
              </a:ext>
            </a:extLst>
          </p:cNvPr>
          <p:cNvSpPr/>
          <p:nvPr/>
        </p:nvSpPr>
        <p:spPr>
          <a:xfrm>
            <a:off x="10460978" y="4761242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961373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Chỉ ra phần cần tô màu để có cặp phân số bằng nhau: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6D7344-BCF0-8118-CABF-A9DFBE8663ED}"/>
              </a:ext>
            </a:extLst>
          </p:cNvPr>
          <p:cNvGrpSpPr/>
          <p:nvPr/>
        </p:nvGrpSpPr>
        <p:grpSpPr>
          <a:xfrm>
            <a:off x="8251487" y="924336"/>
            <a:ext cx="3543300" cy="906530"/>
            <a:chOff x="10744200" y="849155"/>
            <a:chExt cx="6095510" cy="1813060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48627D7-2887-389C-8F53-4C80C2A4320A}"/>
                </a:ext>
              </a:extLst>
            </p:cNvPr>
            <p:cNvSpPr/>
            <p:nvPr/>
          </p:nvSpPr>
          <p:spPr>
            <a:xfrm>
              <a:off x="10744200" y="925841"/>
              <a:ext cx="6095510" cy="966022"/>
            </a:xfrm>
            <a:custGeom>
              <a:avLst/>
              <a:gdLst/>
              <a:ahLst/>
              <a:cxnLst/>
              <a:rect l="l" t="t" r="r" b="b"/>
              <a:pathLst>
                <a:path w="7315200" h="1472184">
                  <a:moveTo>
                    <a:pt x="0" y="0"/>
                  </a:moveTo>
                  <a:lnTo>
                    <a:pt x="7315200" y="0"/>
                  </a:lnTo>
                  <a:lnTo>
                    <a:pt x="7315200" y="1472184"/>
                  </a:lnTo>
                  <a:lnTo>
                    <a:pt x="0" y="1472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AE57A061-628B-7065-494E-BB5AC61FDDAC}"/>
                </a:ext>
              </a:extLst>
            </p:cNvPr>
            <p:cNvSpPr txBox="1"/>
            <p:nvPr/>
          </p:nvSpPr>
          <p:spPr>
            <a:xfrm>
              <a:off x="10832814" y="849155"/>
              <a:ext cx="5918282" cy="18130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100" b="1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6A0DC35-73F1-3CCF-42ED-D2BB00A59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114" y="2286500"/>
            <a:ext cx="9913873" cy="32502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86E28E-1C76-DCC7-F6E3-53692E41B46D}"/>
              </a:ext>
            </a:extLst>
          </p:cNvPr>
          <p:cNvSpPr/>
          <p:nvPr/>
        </p:nvSpPr>
        <p:spPr>
          <a:xfrm>
            <a:off x="3441077" y="44992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949428-28C6-959B-B8D8-DD9E4A9B1C99}"/>
              </a:ext>
            </a:extLst>
          </p:cNvPr>
          <p:cNvSpPr/>
          <p:nvPr/>
        </p:nvSpPr>
        <p:spPr>
          <a:xfrm>
            <a:off x="3441077" y="5036865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91A0D-AE9F-9B7B-8B21-5A757D447F10}"/>
              </a:ext>
            </a:extLst>
          </p:cNvPr>
          <p:cNvSpPr/>
          <p:nvPr/>
        </p:nvSpPr>
        <p:spPr>
          <a:xfrm>
            <a:off x="6594910" y="44992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4C6A4E-6F53-D7B7-9761-070F317EEF10}"/>
              </a:ext>
            </a:extLst>
          </p:cNvPr>
          <p:cNvSpPr/>
          <p:nvPr/>
        </p:nvSpPr>
        <p:spPr>
          <a:xfrm>
            <a:off x="6594910" y="5036865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6A6BB2-6C80-B695-B199-E1A9276B7C5A}"/>
              </a:ext>
            </a:extLst>
          </p:cNvPr>
          <p:cNvSpPr/>
          <p:nvPr/>
        </p:nvSpPr>
        <p:spPr>
          <a:xfrm>
            <a:off x="10189010" y="44992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39476-39A2-18CF-18F3-81CBA449E931}"/>
              </a:ext>
            </a:extLst>
          </p:cNvPr>
          <p:cNvSpPr/>
          <p:nvPr/>
        </p:nvSpPr>
        <p:spPr>
          <a:xfrm>
            <a:off x="10189010" y="5036865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DEE0A30-0C00-BF0E-82E9-07146DE2E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46362"/>
              </p:ext>
            </p:extLst>
          </p:nvPr>
        </p:nvGraphicFramePr>
        <p:xfrm>
          <a:off x="2972503" y="2894424"/>
          <a:ext cx="1171929" cy="107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09">
                  <a:extLst>
                    <a:ext uri="{9D8B030D-6E8A-4147-A177-3AD203B41FA5}">
                      <a16:colId xmlns:a16="http://schemas.microsoft.com/office/drawing/2014/main" val="1482599968"/>
                    </a:ext>
                  </a:extLst>
                </a:gridCol>
                <a:gridCol w="288540">
                  <a:extLst>
                    <a:ext uri="{9D8B030D-6E8A-4147-A177-3AD203B41FA5}">
                      <a16:colId xmlns:a16="http://schemas.microsoft.com/office/drawing/2014/main" val="4224381914"/>
                    </a:ext>
                  </a:extLst>
                </a:gridCol>
                <a:gridCol w="288540">
                  <a:extLst>
                    <a:ext uri="{9D8B030D-6E8A-4147-A177-3AD203B41FA5}">
                      <a16:colId xmlns:a16="http://schemas.microsoft.com/office/drawing/2014/main" val="68077083"/>
                    </a:ext>
                  </a:extLst>
                </a:gridCol>
                <a:gridCol w="288540">
                  <a:extLst>
                    <a:ext uri="{9D8B030D-6E8A-4147-A177-3AD203B41FA5}">
                      <a16:colId xmlns:a16="http://schemas.microsoft.com/office/drawing/2014/main" val="580101996"/>
                    </a:ext>
                  </a:extLst>
                </a:gridCol>
              </a:tblGrid>
              <a:tr h="538673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12439"/>
                  </a:ext>
                </a:extLst>
              </a:tr>
              <a:tr h="538673">
                <a:tc>
                  <a:txBody>
                    <a:bodyPr/>
                    <a:lstStyle/>
                    <a:p>
                      <a:endParaRPr lang="en-VN" sz="60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rgbClr val="F9E7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7496" marR="54090" marT="27045" marB="2704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47850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8A9C44C8-FA72-AB83-403A-AEE6188DF8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5" t="28758" r="37255" b="26678"/>
          <a:stretch/>
        </p:blipFill>
        <p:spPr>
          <a:xfrm rot="9001573">
            <a:off x="6080526" y="2798344"/>
            <a:ext cx="1241723" cy="1221119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A75A7AB-B1FB-838E-684F-45F71C291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35285"/>
              </p:ext>
            </p:extLst>
          </p:nvPr>
        </p:nvGraphicFramePr>
        <p:xfrm>
          <a:off x="9584832" y="2468983"/>
          <a:ext cx="1361073" cy="1853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073">
                  <a:extLst>
                    <a:ext uri="{9D8B030D-6E8A-4147-A177-3AD203B41FA5}">
                      <a16:colId xmlns:a16="http://schemas.microsoft.com/office/drawing/2014/main" val="2097723666"/>
                    </a:ext>
                  </a:extLst>
                </a:gridCol>
              </a:tblGrid>
              <a:tr h="463313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4443" marR="54443" marT="27221" marB="27221">
                    <a:solidFill>
                      <a:srgbClr val="FA8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00765"/>
                  </a:ext>
                </a:extLst>
              </a:tr>
              <a:tr h="463313">
                <a:tc>
                  <a:txBody>
                    <a:bodyPr/>
                    <a:lstStyle/>
                    <a:p>
                      <a:endParaRPr lang="en-VN" sz="600"/>
                    </a:p>
                  </a:txBody>
                  <a:tcPr marL="54443" marR="54443" marT="27221" marB="27221"/>
                </a:tc>
                <a:extLst>
                  <a:ext uri="{0D108BD9-81ED-4DB2-BD59-A6C34878D82A}">
                    <a16:rowId xmlns:a16="http://schemas.microsoft.com/office/drawing/2014/main" val="3097434559"/>
                  </a:ext>
                </a:extLst>
              </a:tr>
              <a:tr h="463313">
                <a:tc>
                  <a:txBody>
                    <a:bodyPr/>
                    <a:lstStyle/>
                    <a:p>
                      <a:endParaRPr lang="en-VN" sz="600"/>
                    </a:p>
                  </a:txBody>
                  <a:tcPr marL="54443" marR="54443" marT="27221" marB="27221"/>
                </a:tc>
                <a:extLst>
                  <a:ext uri="{0D108BD9-81ED-4DB2-BD59-A6C34878D82A}">
                    <a16:rowId xmlns:a16="http://schemas.microsoft.com/office/drawing/2014/main" val="964856127"/>
                  </a:ext>
                </a:extLst>
              </a:tr>
              <a:tr h="463313">
                <a:tc>
                  <a:txBody>
                    <a:bodyPr/>
                    <a:lstStyle/>
                    <a:p>
                      <a:endParaRPr lang="en-VN" sz="600" dirty="0"/>
                    </a:p>
                  </a:txBody>
                  <a:tcPr marL="54443" marR="54443" marT="27221" marB="27221"/>
                </a:tc>
                <a:extLst>
                  <a:ext uri="{0D108BD9-81ED-4DB2-BD59-A6C34878D82A}">
                    <a16:rowId xmlns:a16="http://schemas.microsoft.com/office/drawing/2014/main" val="32401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2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52880" y="1641697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vẽ, nêu số thích hợp trong ô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E5BFA-B06A-BCDE-110F-3C16BA79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763" y="1623765"/>
            <a:ext cx="577880" cy="584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FA1BF-3B14-C445-F3EF-99A6B9FA8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31" y="2341052"/>
            <a:ext cx="10390685" cy="3145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7192E6-AB1D-7237-91FA-C59BBDA0FC2F}"/>
              </a:ext>
            </a:extLst>
          </p:cNvPr>
          <p:cNvSpPr/>
          <p:nvPr/>
        </p:nvSpPr>
        <p:spPr>
          <a:xfrm>
            <a:off x="1713877" y="44230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BA03DF-FFBC-0F46-B9A5-C0D952582C72}"/>
              </a:ext>
            </a:extLst>
          </p:cNvPr>
          <p:cNvSpPr/>
          <p:nvPr/>
        </p:nvSpPr>
        <p:spPr>
          <a:xfrm>
            <a:off x="4486711" y="44103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447DE-734E-3D36-F335-5B2F38EFC1B1}"/>
              </a:ext>
            </a:extLst>
          </p:cNvPr>
          <p:cNvSpPr/>
          <p:nvPr/>
        </p:nvSpPr>
        <p:spPr>
          <a:xfrm>
            <a:off x="7259544" y="4871764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EA917-4FE4-A9C9-7ADC-864E40031AFA}"/>
              </a:ext>
            </a:extLst>
          </p:cNvPr>
          <p:cNvSpPr/>
          <p:nvPr/>
        </p:nvSpPr>
        <p:spPr>
          <a:xfrm>
            <a:off x="10045077" y="4359531"/>
            <a:ext cx="213360" cy="29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85F78-3541-39B4-CD6F-CA545AF6ED43}"/>
              </a:ext>
            </a:extLst>
          </p:cNvPr>
          <p:cNvGrpSpPr/>
          <p:nvPr/>
        </p:nvGrpSpPr>
        <p:grpSpPr>
          <a:xfrm>
            <a:off x="9858374" y="4904105"/>
            <a:ext cx="602191" cy="297815"/>
            <a:chOff x="6937374" y="4766945"/>
            <a:chExt cx="602191" cy="2978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CF7B6E-011A-2D54-006F-3EC89ECF750C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5B3F63-6476-804F-3DA5-DBB0008ACB72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EFE5A6-3344-67CF-1CE1-0F0EBFDAE14B}"/>
                  </a:ext>
                </a:extLst>
              </p:cNvPr>
              <p:cNvSpPr txBox="1"/>
              <p:nvPr/>
            </p:nvSpPr>
            <p:spPr>
              <a:xfrm>
                <a:off x="2943798" y="5523808"/>
                <a:ext cx="6096000" cy="77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EFE5A6-3344-67CF-1CE1-0F0EBFDAE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98" y="5523808"/>
                <a:ext cx="6096000" cy="776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2" grpId="0" animBg="1"/>
      <p:bldP spid="13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8D475B2-D0C0-4916-E880-DEF2555ED8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57: Phân số</a:t>
            </a:r>
            <a:endParaRPr lang="en-US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nhau – Tiết 2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D701C8-D8F8-FF0B-2982-59CDFFC10EDB}"/>
              </a:ext>
            </a:extLst>
          </p:cNvPr>
          <p:cNvSpPr txBox="1"/>
          <p:nvPr/>
        </p:nvSpPr>
        <p:spPr>
          <a:xfrm>
            <a:off x="580131" y="1627736"/>
            <a:ext cx="10949882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Chia lớp thành 3 nhóm. Mỗi nhóm được phát 3 băng giấy bằng nhau và tô màu theo yêu cầu.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53F35-4208-4AFE-9228-D2394B20B788}"/>
              </a:ext>
            </a:extLst>
          </p:cNvPr>
          <p:cNvSpPr txBox="1"/>
          <p:nvPr/>
        </p:nvSpPr>
        <p:spPr>
          <a:xfrm>
            <a:off x="664661" y="2777614"/>
            <a:ext cx="3971507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0E8843-A133-8133-124C-758355283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02259"/>
              </p:ext>
            </p:extLst>
          </p:nvPr>
        </p:nvGraphicFramePr>
        <p:xfrm>
          <a:off x="4873843" y="3185984"/>
          <a:ext cx="3970129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129">
                  <a:extLst>
                    <a:ext uri="{9D8B030D-6E8A-4147-A177-3AD203B41FA5}">
                      <a16:colId xmlns:a16="http://schemas.microsoft.com/office/drawing/2014/main" val="110485124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7239535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ECC59E-EB37-4B48-F537-066BC192F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54678"/>
              </p:ext>
            </p:extLst>
          </p:nvPr>
        </p:nvGraphicFramePr>
        <p:xfrm>
          <a:off x="4877792" y="3184519"/>
          <a:ext cx="3970128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5064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985064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8F8EB4-99F8-81F4-BAB0-C96CB17A43AE}"/>
              </a:ext>
            </a:extLst>
          </p:cNvPr>
          <p:cNvSpPr txBox="1"/>
          <p:nvPr/>
        </p:nvSpPr>
        <p:spPr>
          <a:xfrm>
            <a:off x="664661" y="3932645"/>
            <a:ext cx="3971507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F0D39-2FD8-D08A-3F85-BC0710F36250}"/>
              </a:ext>
            </a:extLst>
          </p:cNvPr>
          <p:cNvSpPr txBox="1"/>
          <p:nvPr/>
        </p:nvSpPr>
        <p:spPr>
          <a:xfrm>
            <a:off x="664661" y="5135804"/>
            <a:ext cx="3971507" cy="112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chia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D89F43-6837-1FDD-0159-C1DE302D6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1828"/>
              </p:ext>
            </p:extLst>
          </p:nvPr>
        </p:nvGraphicFramePr>
        <p:xfrm>
          <a:off x="4858302" y="4275163"/>
          <a:ext cx="3970129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129">
                  <a:extLst>
                    <a:ext uri="{9D8B030D-6E8A-4147-A177-3AD203B41FA5}">
                      <a16:colId xmlns:a16="http://schemas.microsoft.com/office/drawing/2014/main" val="110485124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7239535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FD403E-9F98-CC22-FC64-9B78970DE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94184"/>
              </p:ext>
            </p:extLst>
          </p:nvPr>
        </p:nvGraphicFramePr>
        <p:xfrm>
          <a:off x="4858300" y="4279349"/>
          <a:ext cx="3970128" cy="523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532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992532">
                  <a:extLst>
                    <a:ext uri="{9D8B030D-6E8A-4147-A177-3AD203B41FA5}">
                      <a16:colId xmlns:a16="http://schemas.microsoft.com/office/drawing/2014/main" val="728062107"/>
                    </a:ext>
                  </a:extLst>
                </a:gridCol>
                <a:gridCol w="992532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992532">
                  <a:extLst>
                    <a:ext uri="{9D8B030D-6E8A-4147-A177-3AD203B41FA5}">
                      <a16:colId xmlns:a16="http://schemas.microsoft.com/office/drawing/2014/main" val="2947854071"/>
                    </a:ext>
                  </a:extLst>
                </a:gridCol>
              </a:tblGrid>
              <a:tr h="523458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367E5C-0F10-9D7D-8725-9841B45A2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56315"/>
              </p:ext>
            </p:extLst>
          </p:nvPr>
        </p:nvGraphicFramePr>
        <p:xfrm>
          <a:off x="4896012" y="5463862"/>
          <a:ext cx="3970129" cy="53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129">
                  <a:extLst>
                    <a:ext uri="{9D8B030D-6E8A-4147-A177-3AD203B41FA5}">
                      <a16:colId xmlns:a16="http://schemas.microsoft.com/office/drawing/2014/main" val="1104851243"/>
                    </a:ext>
                  </a:extLst>
                </a:gridCol>
              </a:tblGrid>
              <a:tr h="531832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72395353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A3EE548-87C8-D641-7854-56E49E745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5792"/>
              </p:ext>
            </p:extLst>
          </p:nvPr>
        </p:nvGraphicFramePr>
        <p:xfrm>
          <a:off x="4896009" y="5468050"/>
          <a:ext cx="3970128" cy="527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266">
                  <a:extLst>
                    <a:ext uri="{9D8B030D-6E8A-4147-A177-3AD203B41FA5}">
                      <a16:colId xmlns:a16="http://schemas.microsoft.com/office/drawing/2014/main" val="1632815989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155949978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79492213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3455370225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728062107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496266">
                  <a:extLst>
                    <a:ext uri="{9D8B030D-6E8A-4147-A177-3AD203B41FA5}">
                      <a16:colId xmlns:a16="http://schemas.microsoft.com/office/drawing/2014/main" val="2947854071"/>
                    </a:ext>
                  </a:extLst>
                </a:gridCol>
              </a:tblGrid>
              <a:tr h="527645"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9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/>
              <p:nvPr/>
            </p:nvSpPr>
            <p:spPr>
              <a:xfrm>
                <a:off x="681731" y="1401810"/>
                <a:ext cx="6023869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1 tô 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ă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 giấy thứ nhất.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" y="1401810"/>
                <a:ext cx="6023869" cy="961482"/>
              </a:xfrm>
              <a:prstGeom prst="rect">
                <a:avLst/>
              </a:prstGeom>
              <a:blipFill>
                <a:blip r:embed="rId4"/>
                <a:stretch>
                  <a:fillRect l="-1619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FFA720-6D7C-ECBD-AEFF-7B61F3AB4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67845"/>
              </p:ext>
            </p:extLst>
          </p:nvPr>
        </p:nvGraphicFramePr>
        <p:xfrm>
          <a:off x="801861" y="2451099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738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2901738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A96429-7EB1-2CAC-F459-EC8D6117B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7775"/>
              </p:ext>
            </p:extLst>
          </p:nvPr>
        </p:nvGraphicFramePr>
        <p:xfrm>
          <a:off x="801858" y="2454601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738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2901738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D68C4D-F22C-E264-E363-FD40F8E16F39}"/>
                  </a:ext>
                </a:extLst>
              </p:cNvPr>
              <p:cNvSpPr txBox="1"/>
              <p:nvPr/>
            </p:nvSpPr>
            <p:spPr>
              <a:xfrm>
                <a:off x="681731" y="3022063"/>
                <a:ext cx="6023869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tô 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ă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 giấy thứ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D68C4D-F22C-E264-E363-FD40F8E1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" y="3022063"/>
                <a:ext cx="6023869" cy="961482"/>
              </a:xfrm>
              <a:prstGeom prst="rect">
                <a:avLst/>
              </a:prstGeom>
              <a:blipFill>
                <a:blip r:embed="rId5"/>
                <a:stretch>
                  <a:fillRect l="-1619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0AF56F-B24E-2373-45A9-B5FCC02A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06924"/>
              </p:ext>
            </p:extLst>
          </p:nvPr>
        </p:nvGraphicFramePr>
        <p:xfrm>
          <a:off x="866029" y="4111355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69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3838138197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823978870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5C4603D-7570-3904-5E2E-308DCB40F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36061"/>
              </p:ext>
            </p:extLst>
          </p:nvPr>
        </p:nvGraphicFramePr>
        <p:xfrm>
          <a:off x="866027" y="4104689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69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3838138197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823978870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61332-6F1D-76E3-AAEB-12C465336934}"/>
                  </a:ext>
                </a:extLst>
              </p:cNvPr>
              <p:cNvSpPr txBox="1"/>
              <p:nvPr/>
            </p:nvSpPr>
            <p:spPr>
              <a:xfrm>
                <a:off x="681731" y="4642317"/>
                <a:ext cx="6023869" cy="961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tô 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ă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 giấy thứ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261332-6F1D-76E3-AAEB-12C46533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" y="4642317"/>
                <a:ext cx="6023869" cy="961482"/>
              </a:xfrm>
              <a:prstGeom prst="rect">
                <a:avLst/>
              </a:prstGeom>
              <a:blipFill>
                <a:blip r:embed="rId6"/>
                <a:stretch>
                  <a:fillRect l="-1619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2F9B862-0AF4-1440-598E-E3C05FCD6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36493"/>
              </p:ext>
            </p:extLst>
          </p:nvPr>
        </p:nvGraphicFramePr>
        <p:xfrm>
          <a:off x="882069" y="5723022"/>
          <a:ext cx="5803480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35">
                  <a:extLst>
                    <a:ext uri="{9D8B030D-6E8A-4147-A177-3AD203B41FA5}">
                      <a16:colId xmlns:a16="http://schemas.microsoft.com/office/drawing/2014/main" val="495673609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01974213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87909280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648843198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727820567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3909533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9B7538C-E42E-7859-B991-E7E4194F3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67779"/>
              </p:ext>
            </p:extLst>
          </p:nvPr>
        </p:nvGraphicFramePr>
        <p:xfrm>
          <a:off x="882069" y="5716197"/>
          <a:ext cx="5803480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35">
                  <a:extLst>
                    <a:ext uri="{9D8B030D-6E8A-4147-A177-3AD203B41FA5}">
                      <a16:colId xmlns:a16="http://schemas.microsoft.com/office/drawing/2014/main" val="495673609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01974213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87909280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648843198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727820567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3909533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E28C-FA56-A894-A5EC-3589F3DDC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43"/>
          <a:stretch/>
        </p:blipFill>
        <p:spPr>
          <a:xfrm>
            <a:off x="1730175" y="1988124"/>
            <a:ext cx="8982918" cy="38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C9461CA-0A12-22EF-C32F-9C3B1DE400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83DC2E-C070-E75C-FBD4-1A86E3900D3E}"/>
              </a:ext>
            </a:extLst>
          </p:cNvPr>
          <p:cNvGrpSpPr/>
          <p:nvPr/>
        </p:nvGrpSpPr>
        <p:grpSpPr>
          <a:xfrm>
            <a:off x="6883076" y="1870454"/>
            <a:ext cx="361009" cy="882293"/>
            <a:chOff x="12048098" y="4215564"/>
            <a:chExt cx="425742" cy="17645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2305A9-862D-26A6-A655-21605AA5D780}"/>
                </a:ext>
              </a:extLst>
            </p:cNvPr>
            <p:cNvSpPr txBox="1"/>
            <p:nvPr/>
          </p:nvSpPr>
          <p:spPr>
            <a:xfrm>
              <a:off x="12048098" y="4215564"/>
              <a:ext cx="425742" cy="1764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5A251AF-5E0B-6E73-F29C-5E1FD70C1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64648" y="5030663"/>
              <a:ext cx="3990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1F9294-31CD-3FA8-A29B-4BDA58FDA868}"/>
              </a:ext>
            </a:extLst>
          </p:cNvPr>
          <p:cNvGrpSpPr/>
          <p:nvPr/>
        </p:nvGrpSpPr>
        <p:grpSpPr>
          <a:xfrm>
            <a:off x="6883076" y="2752747"/>
            <a:ext cx="378538" cy="882293"/>
            <a:chOff x="12048098" y="4109028"/>
            <a:chExt cx="446414" cy="17645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E87CFC-5B73-01A9-F800-8FB8086DF70A}"/>
                </a:ext>
              </a:extLst>
            </p:cNvPr>
            <p:cNvSpPr txBox="1"/>
            <p:nvPr/>
          </p:nvSpPr>
          <p:spPr>
            <a:xfrm>
              <a:off x="12048098" y="4109028"/>
              <a:ext cx="425742" cy="1764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BABB27-0F5F-5AA0-B255-3CB5A4313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95414" y="5006603"/>
              <a:ext cx="3990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E66E5-6C9D-0131-CAB3-78F4D937A291}"/>
              </a:ext>
            </a:extLst>
          </p:cNvPr>
          <p:cNvGrpSpPr/>
          <p:nvPr/>
        </p:nvGrpSpPr>
        <p:grpSpPr>
          <a:xfrm>
            <a:off x="6888249" y="3610838"/>
            <a:ext cx="370640" cy="882293"/>
            <a:chOff x="12069038" y="4215564"/>
            <a:chExt cx="437100" cy="1764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968DEC-A01F-E089-0CA9-9E8958CBE946}"/>
                </a:ext>
              </a:extLst>
            </p:cNvPr>
            <p:cNvSpPr txBox="1"/>
            <p:nvPr/>
          </p:nvSpPr>
          <p:spPr>
            <a:xfrm>
              <a:off x="12069038" y="4215564"/>
              <a:ext cx="425742" cy="1764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r">
                <a:spcBef>
                  <a:spcPts val="150"/>
                </a:spcBef>
                <a:spcAft>
                  <a:spcPts val="150"/>
                </a:spcAft>
              </a:pPr>
              <a:r>
                <a:rPr lang="en-US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9BE95DC-9CD2-4805-A126-6FB22ECADE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07039" y="5058743"/>
              <a:ext cx="3990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116A6E-7329-6A64-B4FE-68A66A5F9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43894"/>
              </p:ext>
            </p:extLst>
          </p:nvPr>
        </p:nvGraphicFramePr>
        <p:xfrm>
          <a:off x="872353" y="1925193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1738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2901738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4E01FEE-9367-6655-7E36-64418D94F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63535"/>
              </p:ext>
            </p:extLst>
          </p:nvPr>
        </p:nvGraphicFramePr>
        <p:xfrm>
          <a:off x="872353" y="2772446"/>
          <a:ext cx="5803476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869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3838138197"/>
                    </a:ext>
                  </a:extLst>
                </a:gridCol>
                <a:gridCol w="1450869">
                  <a:extLst>
                    <a:ext uri="{9D8B030D-6E8A-4147-A177-3AD203B41FA5}">
                      <a16:colId xmlns:a16="http://schemas.microsoft.com/office/drawing/2014/main" val="2823978870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B543EA9-0676-771E-AFB2-9A54BCE4C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7720"/>
              </p:ext>
            </p:extLst>
          </p:nvPr>
        </p:nvGraphicFramePr>
        <p:xfrm>
          <a:off x="860080" y="3665439"/>
          <a:ext cx="5803480" cy="696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35">
                  <a:extLst>
                    <a:ext uri="{9D8B030D-6E8A-4147-A177-3AD203B41FA5}">
                      <a16:colId xmlns:a16="http://schemas.microsoft.com/office/drawing/2014/main" val="495673609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01974213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87909280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648843198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1396358926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759573493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727820567"/>
                    </a:ext>
                  </a:extLst>
                </a:gridCol>
                <a:gridCol w="725435">
                  <a:extLst>
                    <a:ext uri="{9D8B030D-6E8A-4147-A177-3AD203B41FA5}">
                      <a16:colId xmlns:a16="http://schemas.microsoft.com/office/drawing/2014/main" val="239095333"/>
                    </a:ext>
                  </a:extLst>
                </a:gridCol>
              </a:tblGrid>
              <a:tr h="696991"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endParaRPr lang="en-VN" sz="500" dirty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086490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EAEF8-2075-2F97-7885-4860B65479D2}"/>
                  </a:ext>
                </a:extLst>
              </p:cNvPr>
              <p:cNvSpPr txBox="1"/>
              <p:nvPr/>
            </p:nvSpPr>
            <p:spPr>
              <a:xfrm>
                <a:off x="764507" y="4536713"/>
                <a:ext cx="9037219" cy="1462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Nhận xét: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Phần đã tô màu của các băng giấy đều bằng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nói các phân số</a:t>
                </a:r>
                <a:r>
                  <a:rPr lang="en-US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là các </a:t>
                </a:r>
                <a:r>
                  <a:rPr lang="en-VN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 bằn</a:t>
                </a:r>
                <a:r>
                  <a:rPr lang="en-US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g</a:t>
                </a:r>
                <a:r>
                  <a:rPr lang="en-VN" sz="2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nhau</a:t>
                </a:r>
                <a:r>
                  <a:rPr lang="en-VN" sz="2200" dirty="0">
                    <a:latin typeface="UTM Avo" panose="02040603050506020204" pitchFamily="18" charset="0"/>
                    <a:cs typeface="Arial" panose="020B0604020202020204" pitchFamily="34" charset="0"/>
                  </a:rPr>
                  <a:t>.    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EAEF8-2075-2F97-7885-4860B6547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07" y="4536713"/>
                <a:ext cx="9037219" cy="1462452"/>
              </a:xfrm>
              <a:prstGeom prst="rect">
                <a:avLst/>
              </a:prstGeom>
              <a:blipFill>
                <a:blip r:embed="rId4"/>
                <a:stretch>
                  <a:fillRect l="-877" b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C4F82-B368-E6C7-E1E1-9D7CBD52B2E3}"/>
                  </a:ext>
                </a:extLst>
              </p:cNvPr>
              <p:cNvSpPr txBox="1"/>
              <p:nvPr/>
            </p:nvSpPr>
            <p:spPr>
              <a:xfrm>
                <a:off x="669541" y="1414398"/>
                <a:ext cx="10832648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có tử số và mẫu số khác nhau nhưng có giá trị bằng nhau. Ta gọi các phân số đó là </a:t>
                </a: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bằng nhau.</a:t>
                </a:r>
                <a:endParaRPr lang="en-US" sz="2400" b="1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C4F82-B368-E6C7-E1E1-9D7CBD52B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1" y="1414398"/>
                <a:ext cx="10832648" cy="1519968"/>
              </a:xfrm>
              <a:prstGeom prst="rect">
                <a:avLst/>
              </a:prstGeom>
              <a:blipFill>
                <a:blip r:embed="rId4"/>
                <a:stretch>
                  <a:fillRect l="-900" r="-844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7D08A5-DC3B-4F35-B030-4F6EF8182A7B}"/>
                  </a:ext>
                </a:extLst>
              </p:cNvPr>
              <p:cNvSpPr txBox="1"/>
              <p:nvPr/>
            </p:nvSpPr>
            <p:spPr>
              <a:xfrm>
                <a:off x="3956392" y="2990386"/>
                <a:ext cx="3840481" cy="110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Viết là:</a:t>
                </a:r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7D08A5-DC3B-4F35-B030-4F6EF8182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392" y="2990386"/>
                <a:ext cx="3840481" cy="1104661"/>
              </a:xfrm>
              <a:prstGeom prst="rect">
                <a:avLst/>
              </a:prstGeom>
              <a:blipFill>
                <a:blip r:embed="rId5"/>
                <a:stretch>
                  <a:fillRect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AE02A77F-72D5-1BF1-C030-3EE08BA1B2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356</Words>
  <Application>Microsoft Office PowerPoint</Application>
  <PresentationFormat>Widescreen</PresentationFormat>
  <Paragraphs>63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UTM Avo</vt:lpstr>
      <vt:lpstr>1_Office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2023-10-24T04:45:10Z</dcterms:created>
  <dcterms:modified xsi:type="dcterms:W3CDTF">2023-12-20T10:09:34Z</dcterms:modified>
</cp:coreProperties>
</file>