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56" r:id="rId4"/>
    <p:sldId id="278" r:id="rId5"/>
    <p:sldId id="279" r:id="rId6"/>
    <p:sldId id="280" r:id="rId7"/>
    <p:sldId id="281" r:id="rId8"/>
    <p:sldId id="257" r:id="rId9"/>
    <p:sldId id="258" r:id="rId10"/>
    <p:sldId id="259" r:id="rId11"/>
    <p:sldId id="261" r:id="rId12"/>
    <p:sldId id="260" r:id="rId13"/>
    <p:sldId id="262" r:id="rId14"/>
    <p:sldId id="264" r:id="rId15"/>
    <p:sldId id="268" r:id="rId16"/>
    <p:sldId id="265" r:id="rId17"/>
    <p:sldId id="269" r:id="rId18"/>
    <p:sldId id="270" r:id="rId19"/>
    <p:sldId id="271" r:id="rId20"/>
    <p:sldId id="272" r:id="rId21"/>
    <p:sldId id="266" r:id="rId22"/>
    <p:sldId id="274" r:id="rId23"/>
    <p:sldId id="275" r:id="rId24"/>
    <p:sldId id="273" r:id="rId25"/>
    <p:sldId id="276" r:id="rId26"/>
    <p:sldId id="282" r:id="rId27"/>
    <p:sldId id="277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4EF"/>
    <a:srgbClr val="C3E5EE"/>
    <a:srgbClr val="FFAA73"/>
    <a:srgbClr val="D5CF3E"/>
    <a:srgbClr val="00AF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3E45-998C-4CE6-87FE-ECC4F4D056C6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40CA-68F8-4CAF-A487-497B52E5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7AA2B-AD59-475B-AEFB-C8AB2FA0FCB5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D013-B652-4D9E-8BA7-41CA5DD42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2255-BDB0-4EF7-8F39-B7261F3BE873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F8EC-2122-400F-ABD9-E818435B2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AF26-503B-40F9-A438-846BBBD9A1FA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E543-40A9-475A-AA0E-F7802FF94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2F47-18BC-442B-B2B2-B60BDDD8A5A0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8AD1-EECA-400D-B18E-AF2BB48E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2B6A-C6C3-4E5A-A24C-FA763667523E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FA3D-5FEF-47EC-9D4B-57C92E58F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AF65-BAE9-4710-B09B-8EF7AA4AE6F7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E1BC-7AA8-49B6-B17C-0D4BDD0F6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6C23-11BC-4488-AD8C-C41891959078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8E18-4A43-4126-9CB6-1ACF3E19E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48A3-E29F-4B8C-B187-25BEF95CD60F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2637-D91D-44F8-A635-D2E479926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FE37-B3E8-407A-B2AF-3D4FD9E29223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B216-5E87-48B3-9CC2-8C053D057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4258-F320-4431-8EAE-E5B14E5FAC9A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41AE-D457-4932-BB5F-ECC650151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E02FA-2166-4406-92CF-B7DC40439790}" type="datetimeFigureOut">
              <a:rPr lang="en-US"/>
              <a:pPr>
                <a:defRPr/>
              </a:pPr>
              <a:t>28/1/2023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E78E3-A922-4173-9337-7BBE23325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0888" y="1557338"/>
            <a:ext cx="65357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Tuần 20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3025" y="2692400"/>
            <a:ext cx="101488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  Bài đọc 3: Chợ nổi Cà Mau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							Theo Nguyễn Ngọc T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huongsacmientay.com/wp-content/uploads/2020/11/cho-noi-nga-nam-soc-tr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63525"/>
            <a:ext cx="554672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https://huongsacmientay.com/wp-content/uploads/2020/11/cho-noi-nga-bay-hau-gi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113" y="2849563"/>
            <a:ext cx="59563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s://huongsacmientay.com/wp-content/uploads/2020/11/cho-noi-long-xuyen-an-gi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1257300"/>
            <a:ext cx="666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844800" y="361950"/>
            <a:ext cx="8004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Ghe: thuyền gỗ có mui.</a:t>
            </a:r>
          </a:p>
        </p:txBody>
      </p:sp>
      <p:pic>
        <p:nvPicPr>
          <p:cNvPr id="24578" name="Picture 2" descr="Xuồng Ba Lá Gỗ Giá Rẻ Đủ Kích Thước Về Hàng - YouTube"/>
          <p:cNvPicPr>
            <a:picLocks noChangeAspect="1" noChangeArrowheads="1"/>
          </p:cNvPicPr>
          <p:nvPr/>
        </p:nvPicPr>
        <p:blipFill>
          <a:blip r:embed="rId2"/>
          <a:srcRect l="7684" t="15967" r="10278" b="2"/>
          <a:stretch>
            <a:fillRect/>
          </a:stretch>
        </p:blipFill>
        <p:spPr bwMode="auto">
          <a:xfrm>
            <a:off x="1501775" y="1416050"/>
            <a:ext cx="88169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508000" y="2028825"/>
            <a:ext cx="54975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Miệt v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ờn: vùng đất phù sa trồng cây ăn quả ở Đồng bằng sông </a:t>
            </a:r>
          </a:p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Cửu Long. </a:t>
            </a:r>
          </a:p>
        </p:txBody>
      </p:sp>
      <p:pic>
        <p:nvPicPr>
          <p:cNvPr id="25602" name="Picture 2" descr="Du lịch miệt vườn miền Tây tự túc chi tiết và tiết kiệ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8575" y="2354263"/>
            <a:ext cx="51466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Người có sở thích ăn dứa cần phải biết những lợi - hại khi ăn - PHÒNG KHÁM  QUỐC TẾ EX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2350" y="1466850"/>
            <a:ext cx="6451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576263" y="2571750"/>
            <a:ext cx="386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Khóm: dứa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3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1"/>
          <p:cNvSpPr txBox="1">
            <a:spLocks noChangeArrowheads="1"/>
          </p:cNvSpPr>
          <p:nvPr/>
        </p:nvSpPr>
        <p:spPr bwMode="auto">
          <a:xfrm>
            <a:off x="3194050" y="1535113"/>
            <a:ext cx="7654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Times New Roman" pitchFamily="18" charset="0"/>
                <a:cs typeface="Times New Roman" pitchFamily="18" charset="0"/>
              </a:rPr>
              <a:t>Đọc hiểu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62138" y="823913"/>
            <a:ext cx="1056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1.Chợ nổi Cà Mau hợp vào lúc nào, ở đâu?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62138" y="1792288"/>
            <a:ext cx="10566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2.Chợ nổi có gì khác lạ so với chợ trên đất liền?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62138" y="3149600"/>
            <a:ext cx="1056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3.Tìm những hình ảnh diễn tả cảnh sinh </a:t>
            </a:r>
          </a:p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hoạt tấp nập ở chợ nổi.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62138" y="4505325"/>
            <a:ext cx="10566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4.Chợ nổi gợi cho tác giả cảm giác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44663" y="1471613"/>
            <a:ext cx="1056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1.Chợ nổi Cà Mau họp vào lúc nào, ở đâu?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62138" y="3240088"/>
            <a:ext cx="10566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 nổi họp lúc bình minh lên, trên sông.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62138" y="742950"/>
            <a:ext cx="1056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2.Chợ nổi có gì khác lạ so với chợ trên đất liền?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1704975" y="2312988"/>
            <a:ext cx="9832975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họp trên mặt sông;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trăm chiếc ghe to nhỏ đậu sát với nhau thành chợ;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 chỉ tập trung bán buôn rau, trái miệt vườn;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treo hàng hoá vào nhánh cây, buộc ở đầu ghe để mọi người biết ghe mình bán gì.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dirty="0">
                <a:latin typeface="+mn-lt"/>
                <a:cs typeface="+mn-cs"/>
              </a:rPr>
              <a:t/>
            </a:r>
            <a:br>
              <a:rPr lang="vi-VN" sz="4400" dirty="0">
                <a:latin typeface="+mn-lt"/>
                <a:cs typeface="+mn-cs"/>
              </a:rPr>
            </a:b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1838" y="603250"/>
            <a:ext cx="1056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3.Tìm những hình ảnh diễn tả cảnh sinh </a:t>
            </a:r>
          </a:p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hoạt tấp nập ở chợ nổi.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01838" y="2190750"/>
            <a:ext cx="9445625" cy="501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trăm chiếc ghe to, nhỏ đậu sát vào nhau thành một dãy dài;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người mua trùng trình trên sóng nước; chủ ghe tất bật bày biện hàng hoá; rất nhiều rau trái sắc màu tươi tắn được bày bán: chôm chôm đỏ au; khóm, xoài vàng ươm; cóc, ổi xanh riết; cà tím;...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latin typeface="+mn-lt"/>
                <a:cs typeface="+mn-cs"/>
              </a:rPr>
              <a:t/>
            </a:r>
            <a:br>
              <a:rPr lang="vi-VN" sz="3200" dirty="0">
                <a:latin typeface="+mn-lt"/>
                <a:cs typeface="+mn-cs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3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1"/>
          <p:cNvSpPr txBox="1">
            <a:spLocks noChangeArrowheads="1"/>
          </p:cNvSpPr>
          <p:nvPr/>
        </p:nvSpPr>
        <p:spPr bwMode="auto">
          <a:xfrm>
            <a:off x="3194050" y="1535113"/>
            <a:ext cx="7654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Times New Roman" pitchFamily="18" charset="0"/>
                <a:cs typeface="Times New Roman" pitchFamily="18" charset="0"/>
              </a:rPr>
              <a:t>Đọc thành tiếng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9913" y="1909763"/>
            <a:ext cx="974566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Chợ nổi gợi cho tác giả cảm giác như gặp được những khu vườn, những rẫy khóm, rẫy mía miên man dọc triền sông Trẹm ở quê tác giả.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01838" y="885825"/>
            <a:ext cx="10566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4.Chợ nổi gợi cho tác giả cảm giác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128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84600" y="2360613"/>
            <a:ext cx="3646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Nội dung: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3575" y="3287713"/>
            <a:ext cx="8969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i="1">
                <a:latin typeface="Times New Roman" pitchFamily="18" charset="0"/>
                <a:cs typeface="Times New Roman" pitchFamily="18" charset="0"/>
              </a:rPr>
              <a:t>Bài đọc nói về những nét sinh động, độc đáo của chợ nổi Cà Mau và tình cảm của tác giả đối với vùng quê Nam bộ.</a:t>
            </a:r>
          </a:p>
          <a:p>
            <a:r>
              <a:rPr lang="en-US" sz="4800">
                <a:latin typeface="Calibri" pitchFamily="34" charset="0"/>
              </a:rPr>
              <a:t/>
            </a:r>
            <a:br>
              <a:rPr lang="en-US" sz="4800">
                <a:latin typeface="Calibri" pitchFamily="34" charset="0"/>
              </a:rPr>
            </a:b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3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11"/>
          <p:cNvSpPr txBox="1">
            <a:spLocks noChangeArrowheads="1"/>
          </p:cNvSpPr>
          <p:nvPr/>
        </p:nvSpPr>
        <p:spPr bwMode="auto">
          <a:xfrm>
            <a:off x="3194050" y="1535113"/>
            <a:ext cx="7654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11"/>
          <p:cNvSpPr txBox="1">
            <a:spLocks noChangeArrowheads="1"/>
          </p:cNvSpPr>
          <p:nvPr/>
        </p:nvSpPr>
        <p:spPr bwMode="auto">
          <a:xfrm>
            <a:off x="3194050" y="1535113"/>
            <a:ext cx="7654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0094" t="6108" r="6111" b="8987"/>
          <a:stretch>
            <a:fillRect/>
          </a:stretch>
        </p:blipFill>
        <p:spPr bwMode="auto">
          <a:xfrm>
            <a:off x="214313" y="1150938"/>
            <a:ext cx="11717337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66750" y="2224088"/>
          <a:ext cx="11010900" cy="240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578">
                  <a:extLst>
                    <a:ext uri="{9D8B030D-6E8A-4147-A177-3AD203B41FA5}"/>
                  </a:extLst>
                </a:gridCol>
                <a:gridCol w="2677348">
                  <a:extLst>
                    <a:ext uri="{9D8B030D-6E8A-4147-A177-3AD203B41FA5}"/>
                  </a:extLst>
                </a:gridCol>
                <a:gridCol w="3740385">
                  <a:extLst>
                    <a:ext uri="{9D8B030D-6E8A-4147-A177-3AD203B41FA5}"/>
                  </a:extLst>
                </a:gridCol>
              </a:tblGrid>
              <a:tr h="6688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extLst>
                  <a:ext uri="{0D108BD9-81ED-4DB2-BD59-A6C34878D82A}"/>
                </a:extLst>
              </a:tr>
              <a:tr h="1739901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0575" y="2979738"/>
            <a:ext cx="44021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Những nhánh cây treo rau, trái</a:t>
            </a:r>
          </a:p>
          <a:p>
            <a:endParaRPr lang="en-US" sz="360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97825" y="2979738"/>
            <a:ext cx="3527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tiếng chào mời không lời</a:t>
            </a:r>
          </a:p>
          <a:p>
            <a:endParaRPr lang="en-US" sz="360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18063" y="2984500"/>
            <a:ext cx="352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là</a:t>
            </a:r>
          </a:p>
          <a:p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/>
          </p:cNvPicPr>
          <p:nvPr/>
        </p:nvPicPr>
        <p:blipFill>
          <a:blip r:embed="rId2"/>
          <a:srcRect l="8704" t="29234" r="8055" b="36539"/>
          <a:stretch>
            <a:fillRect/>
          </a:stretch>
        </p:blipFill>
        <p:spPr bwMode="auto">
          <a:xfrm>
            <a:off x="1608138" y="293688"/>
            <a:ext cx="103917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5813" y="4791075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53252">
            <a:off x="-222250" y="196850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8925" y="2454275"/>
            <a:ext cx="114474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ác từ ngữ diễn tả sự phong phú, hấp dẫn của rau, trái được bày bán ở chợ nổi Cà Mau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hàng hoá t</a:t>
            </a:r>
            <a:r>
              <a:rPr lang="vi-VN" sz="3200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ơi tắn, gọn ghẽ, tinh t</a:t>
            </a:r>
            <a:r>
              <a:rPr lang="vi-VN" sz="3200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ơm, màu đỏ au ( chôm chôm), vàng </a:t>
            </a:r>
            <a:r>
              <a:rPr lang="vi-VN" sz="3200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ơm ( khóm, xoài), xanh riết ( cóc, ổi), tím (cà)…; nh</a:t>
            </a:r>
            <a:r>
              <a:rPr lang="vi-VN" sz="3200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gặp đ</a:t>
            </a:r>
            <a:r>
              <a:rPr lang="vi-VN" sz="3200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ợc những khu v</a:t>
            </a:r>
            <a:r>
              <a:rPr lang="vi-VN" sz="3200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ờn, những rẫy mía, rẫy khóm miên man dọc sông.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025650" y="2874963"/>
            <a:ext cx="8321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Times New Roman" pitchFamily="18" charset="0"/>
                <a:cs typeface="Times New Roman" pitchFamily="18" charset="0"/>
              </a:rPr>
              <a:t>Chào tạm biệt các 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/>
          <a:srcRect b="16544"/>
          <a:stretch>
            <a:fillRect/>
          </a:stretch>
        </p:blipFill>
        <p:spPr bwMode="auto">
          <a:xfrm>
            <a:off x="835025" y="0"/>
            <a:ext cx="10120313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77800"/>
            <a:ext cx="38957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613" y="1008063"/>
            <a:ext cx="3895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Bài văn </a:t>
            </a:r>
          </a:p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chia thành mấy đoạn?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8138" y="1085850"/>
            <a:ext cx="3897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Bài văn </a:t>
            </a:r>
          </a:p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chia thành 3 đoạn.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7904" b="18143"/>
          <a:stretch>
            <a:fillRect/>
          </a:stretch>
        </p:blipFill>
        <p:spPr bwMode="auto">
          <a:xfrm>
            <a:off x="4933950" y="152400"/>
            <a:ext cx="705643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34138" y="698500"/>
            <a:ext cx="38973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Đoạn 1: 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Từ đầu đến tinh tươm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t="7904" b="18143"/>
          <a:stretch>
            <a:fillRect/>
          </a:stretch>
        </p:blipFill>
        <p:spPr bwMode="auto">
          <a:xfrm>
            <a:off x="5108575" y="2286000"/>
            <a:ext cx="68818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0" y="2890838"/>
            <a:ext cx="4786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Đoạn 2: 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Từ Chợ nổi đến tím của cà.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t="7904" b="18143"/>
          <a:stretch>
            <a:fillRect/>
          </a:stretch>
        </p:blipFill>
        <p:spPr bwMode="auto">
          <a:xfrm>
            <a:off x="5384800" y="4705350"/>
            <a:ext cx="66055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86500" y="5083175"/>
            <a:ext cx="45259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Đoạn 3: 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Đoạn còn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/>
          <a:srcRect b="16544"/>
          <a:stretch>
            <a:fillRect/>
          </a:stretch>
        </p:blipFill>
        <p:spPr bwMode="auto">
          <a:xfrm>
            <a:off x="835025" y="0"/>
            <a:ext cx="10120313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/>
            </a:extLst>
          </p:cNvPr>
          <p:cNvSpPr/>
          <p:nvPr/>
        </p:nvSpPr>
        <p:spPr>
          <a:xfrm>
            <a:off x="8464550" y="4852988"/>
            <a:ext cx="2754313" cy="135413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 l="2263" t="14156" r="1112" b="19505"/>
          <a:stretch>
            <a:fillRect/>
          </a:stretch>
        </p:blipFill>
        <p:spPr bwMode="auto">
          <a:xfrm>
            <a:off x="3384550" y="28575"/>
            <a:ext cx="47291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256088" y="1509713"/>
            <a:ext cx="3341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Luyện đọc từ khó</a:t>
            </a:r>
          </a:p>
        </p:txBody>
      </p:sp>
      <p:sp>
        <p:nvSpPr>
          <p:cNvPr id="11" name="Thought Bubble: Cloud 10">
            <a:extLst>
              <a:ext uri="{FF2B5EF4-FFF2-40B4-BE49-F238E27FC236}"/>
            </a:extLst>
          </p:cNvPr>
          <p:cNvSpPr/>
          <p:nvPr/>
        </p:nvSpPr>
        <p:spPr>
          <a:xfrm>
            <a:off x="239713" y="3135313"/>
            <a:ext cx="2754312" cy="135413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hought Bubble: Cloud 13">
            <a:extLst>
              <a:ext uri="{FF2B5EF4-FFF2-40B4-BE49-F238E27FC236}"/>
            </a:extLst>
          </p:cNvPr>
          <p:cNvSpPr/>
          <p:nvPr/>
        </p:nvSpPr>
        <p:spPr>
          <a:xfrm>
            <a:off x="2994025" y="4852988"/>
            <a:ext cx="2754313" cy="135413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hought Bubble: Cloud 14">
            <a:extLst>
              <a:ext uri="{FF2B5EF4-FFF2-40B4-BE49-F238E27FC236}"/>
            </a:extLst>
          </p:cNvPr>
          <p:cNvSpPr/>
          <p:nvPr/>
        </p:nvSpPr>
        <p:spPr>
          <a:xfrm>
            <a:off x="6005513" y="3163888"/>
            <a:ext cx="2754312" cy="135413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855663" y="344805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chợ nổi </a:t>
            </a: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09975" y="508635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cầm lòng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59538" y="3516313"/>
            <a:ext cx="2005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sóng nước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97975" y="5072063"/>
            <a:ext cx="1970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lúc bình minh lên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/>
          <a:srcRect l="2263" t="14156" r="1112" b="19505"/>
          <a:stretch>
            <a:fillRect/>
          </a:stretch>
        </p:blipFill>
        <p:spPr bwMode="auto">
          <a:xfrm>
            <a:off x="2959100" y="1220788"/>
            <a:ext cx="58181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4425950" y="3044825"/>
            <a:ext cx="33401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Luyện đoạn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0" y="1354138"/>
            <a:ext cx="441325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Chợ nổi: Chợ họp trên sông, hàng hoá bày bán trên thuyền.</a:t>
            </a:r>
          </a:p>
        </p:txBody>
      </p:sp>
      <p:pic>
        <p:nvPicPr>
          <p:cNvPr id="20482" name="Picture 2" descr="Chợ nổi Cái Răng Cần Thơ - Trải nghiệm độc đáo tại miền Tây sông nướ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050" y="315913"/>
            <a:ext cx="724693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huongsacmientay.com/wp-content/uploads/2020/11/cho-noi-cai-rang-can-t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425450"/>
            <a:ext cx="5286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huongsacmientay.com/wp-content/uploads/2020/11/cho-noi-cai-be-tieng-gi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0" y="2389188"/>
            <a:ext cx="56642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498</Words>
  <Application>Microsoft Office PowerPoint</Application>
  <PresentationFormat>Custom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Arial</vt:lpstr>
      <vt:lpstr>Calibri Light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Sky123.Org</cp:lastModifiedBy>
  <cp:revision>49</cp:revision>
  <dcterms:created xsi:type="dcterms:W3CDTF">2022-10-01T16:43:16Z</dcterms:created>
  <dcterms:modified xsi:type="dcterms:W3CDTF">2023-01-28T15:37:36Z</dcterms:modified>
</cp:coreProperties>
</file>