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64" r:id="rId2"/>
    <p:sldId id="256" r:id="rId3"/>
    <p:sldId id="269" r:id="rId4"/>
    <p:sldId id="258" r:id="rId5"/>
    <p:sldId id="267" r:id="rId6"/>
    <p:sldId id="274" r:id="rId7"/>
    <p:sldId id="268" r:id="rId8"/>
    <p:sldId id="277" r:id="rId9"/>
    <p:sldId id="273" r:id="rId10"/>
    <p:sldId id="263" r:id="rId11"/>
    <p:sldId id="266" r:id="rId12"/>
  </p:sldIdLst>
  <p:sldSz cx="18288000" cy="10287000"/>
  <p:notesSz cx="6858000" cy="9144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150D90-0C36-4942-8CEC-F5E3D63A27FC}"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DA464-7DB2-48AF-8523-0773DC65E830}" type="slidenum">
              <a:rPr lang="en-US" smtClean="0"/>
              <a:t>‹#›</a:t>
            </a:fld>
            <a:endParaRPr lang="en-US"/>
          </a:p>
        </p:txBody>
      </p:sp>
    </p:spTree>
    <p:extLst>
      <p:ext uri="{BB962C8B-B14F-4D97-AF65-F5344CB8AC3E}">
        <p14:creationId xmlns:p14="http://schemas.microsoft.com/office/powerpoint/2010/main" val="3630036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DA464-7DB2-48AF-8523-0773DC65E830}" type="slidenum">
              <a:rPr lang="en-US" smtClean="0"/>
              <a:t>7</a:t>
            </a:fld>
            <a:endParaRPr lang="en-US"/>
          </a:p>
        </p:txBody>
      </p:sp>
    </p:spTree>
    <p:extLst>
      <p:ext uri="{BB962C8B-B14F-4D97-AF65-F5344CB8AC3E}">
        <p14:creationId xmlns:p14="http://schemas.microsoft.com/office/powerpoint/2010/main" val="2920372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6.sv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7.png"/><Relationship Id="rId3" Type="http://schemas.openxmlformats.org/officeDocument/2006/relationships/image" Target="../media/image32.svg"/><Relationship Id="rId7" Type="http://schemas.openxmlformats.org/officeDocument/2006/relationships/image" Target="../media/image50.svg"/><Relationship Id="rId12"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40.svg"/><Relationship Id="rId5" Type="http://schemas.openxmlformats.org/officeDocument/2006/relationships/image" Target="../media/image48.svg"/><Relationship Id="rId4" Type="http://schemas.openxmlformats.org/officeDocument/2006/relationships/image" Target="../media/image23.png"/><Relationship Id="rId14" Type="http://schemas.openxmlformats.org/officeDocument/2006/relationships/image" Target="../media/image54.svg"/></Relationships>
</file>

<file path=ppt/slides/_rels/slide11.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6.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22.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0.svg"/><Relationship Id="rId9" Type="http://schemas.openxmlformats.org/officeDocument/2006/relationships/image" Target="../media/image24.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7" Type="http://schemas.openxmlformats.org/officeDocument/2006/relationships/image" Target="../media/image22.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svg"/><Relationship Id="rId7" Type="http://schemas.openxmlformats.org/officeDocument/2006/relationships/image" Target="../media/image3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6.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6.svg"/><Relationship Id="rId10" Type="http://schemas.openxmlformats.org/officeDocument/2006/relationships/image" Target="../media/image5.png"/><Relationship Id="rId9" Type="http://schemas.openxmlformats.org/officeDocument/2006/relationships/image" Target="../media/image16.sv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svg"/><Relationship Id="rId7" Type="http://schemas.openxmlformats.org/officeDocument/2006/relationships/image" Target="../media/image3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6.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media/image40.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8.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826817" y="9201150"/>
            <a:ext cx="14634366" cy="0"/>
          </a:xfrm>
          <a:prstGeom prst="line">
            <a:avLst/>
          </a:prstGeom>
          <a:ln w="57150" cap="rnd">
            <a:solidFill>
              <a:srgbClr val="F6CC7D"/>
            </a:solidFill>
            <a:prstDash val="sysDash"/>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01226">
            <a:off x="15306693" y="7505990"/>
            <a:ext cx="2596422" cy="2605898"/>
          </a:xfrm>
          <a:prstGeom prst="rect">
            <a:avLst/>
          </a:prstGeom>
        </p:spPr>
      </p:pic>
      <p:sp>
        <p:nvSpPr>
          <p:cNvPr id="5" name="AutoShape 5"/>
          <p:cNvSpPr/>
          <p:nvPr/>
        </p:nvSpPr>
        <p:spPr>
          <a:xfrm>
            <a:off x="1826817" y="1028700"/>
            <a:ext cx="14634366" cy="0"/>
          </a:xfrm>
          <a:prstGeom prst="line">
            <a:avLst/>
          </a:prstGeom>
          <a:ln w="57150" cap="rnd">
            <a:solidFill>
              <a:srgbClr val="F6CC7D"/>
            </a:solidFill>
            <a:prstDash val="sysDash"/>
            <a:headEnd type="none" w="sm" len="sm"/>
            <a:tailEnd type="none" w="sm" len="sm"/>
          </a:ln>
        </p:spPr>
      </p:sp>
      <p:sp>
        <p:nvSpPr>
          <p:cNvPr id="6" name="TextBox 6"/>
          <p:cNvSpPr txBox="1"/>
          <p:nvPr/>
        </p:nvSpPr>
        <p:spPr>
          <a:xfrm>
            <a:off x="2163057" y="3542411"/>
            <a:ext cx="13961886" cy="3145028"/>
          </a:xfrm>
          <a:prstGeom prst="rect">
            <a:avLst/>
          </a:prstGeom>
        </p:spPr>
        <p:txBody>
          <a:bodyPr wrap="square" lIns="0" tIns="0" rIns="0" bIns="0" rtlCol="0" anchor="t">
            <a:spAutoFit/>
          </a:bodyPr>
          <a:lstStyle/>
          <a:p>
            <a:pPr algn="ctr">
              <a:lnSpc>
                <a:spcPct val="150000"/>
              </a:lnSpc>
            </a:pPr>
            <a:r>
              <a:rPr lang="vi-VN" sz="7200" b="1" dirty="0" smtClean="0">
                <a:solidFill>
                  <a:srgbClr val="505E69"/>
                </a:solidFill>
              </a:rPr>
              <a:t>CHÀO MỪNG CÁC EM ĐẾN VỚI BÀI HỌC NGÀY HÔM NAY!</a:t>
            </a:r>
            <a:endParaRPr lang="en-US" sz="7200" b="1" dirty="0">
              <a:solidFill>
                <a:srgbClr val="505E69"/>
              </a:solidFill>
            </a:endParaRPr>
          </a:p>
        </p:txBody>
      </p:sp>
      <p:pic>
        <p:nvPicPr>
          <p:cNvPr id="8"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84226">
            <a:off x="-165076" y="622798"/>
            <a:ext cx="4787743" cy="24461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31469"/>
          <a:stretch>
            <a:fillRect/>
          </a:stretch>
        </p:blipFill>
        <p:spPr>
          <a:xfrm>
            <a:off x="12580258" y="9294761"/>
            <a:ext cx="2346906" cy="43014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72673" y="1659446"/>
            <a:ext cx="14703539" cy="721411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9171">
            <a:off x="14294397" y="6937218"/>
            <a:ext cx="2635669" cy="287622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825220" y="7429500"/>
            <a:ext cx="645532" cy="707256"/>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75064" y="8195200"/>
            <a:ext cx="996025" cy="1091262"/>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04983">
            <a:off x="1966824" y="749606"/>
            <a:ext cx="2694497" cy="3126526"/>
          </a:xfrm>
          <a:prstGeom prst="rect">
            <a:avLst/>
          </a:prstGeom>
        </p:spPr>
      </p:pic>
      <p:sp>
        <p:nvSpPr>
          <p:cNvPr id="9" name="TextBox 9"/>
          <p:cNvSpPr txBox="1"/>
          <p:nvPr/>
        </p:nvSpPr>
        <p:spPr>
          <a:xfrm>
            <a:off x="5486400" y="2857500"/>
            <a:ext cx="7699409" cy="948978"/>
          </a:xfrm>
          <a:prstGeom prst="rect">
            <a:avLst/>
          </a:prstGeom>
        </p:spPr>
        <p:txBody>
          <a:bodyPr wrap="square" lIns="0" tIns="0" rIns="0" bIns="0" rtlCol="0" anchor="t">
            <a:spAutoFit/>
          </a:bodyPr>
          <a:lstStyle/>
          <a:p>
            <a:pPr>
              <a:lnSpc>
                <a:spcPts val="7426"/>
              </a:lnSpc>
            </a:pPr>
            <a:r>
              <a:rPr lang="vi-VN" sz="6400" b="1" dirty="0" smtClean="0">
                <a:solidFill>
                  <a:srgbClr val="505E69"/>
                </a:solidFill>
              </a:rPr>
              <a:t>CỦNG CỐ, DẶN DÒ</a:t>
            </a:r>
            <a:endParaRPr lang="en-US" sz="6400" b="1" dirty="0">
              <a:solidFill>
                <a:srgbClr val="505E69"/>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826817" y="9201150"/>
            <a:ext cx="14634366" cy="0"/>
          </a:xfrm>
          <a:prstGeom prst="line">
            <a:avLst/>
          </a:prstGeom>
          <a:ln w="57150" cap="rnd">
            <a:solidFill>
              <a:srgbClr val="F6CC7D"/>
            </a:solidFill>
            <a:prstDash val="sysDash"/>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01226">
            <a:off x="15306693" y="7505990"/>
            <a:ext cx="2596422" cy="2605898"/>
          </a:xfrm>
          <a:prstGeom prst="rect">
            <a:avLst/>
          </a:prstGeom>
        </p:spPr>
      </p:pic>
      <p:sp>
        <p:nvSpPr>
          <p:cNvPr id="5" name="AutoShape 5"/>
          <p:cNvSpPr/>
          <p:nvPr/>
        </p:nvSpPr>
        <p:spPr>
          <a:xfrm>
            <a:off x="1826817" y="1028700"/>
            <a:ext cx="14634366" cy="0"/>
          </a:xfrm>
          <a:prstGeom prst="line">
            <a:avLst/>
          </a:prstGeom>
          <a:ln w="57150" cap="rnd">
            <a:solidFill>
              <a:srgbClr val="F6CC7D"/>
            </a:solidFill>
            <a:prstDash val="sysDash"/>
            <a:headEnd type="none" w="sm" len="sm"/>
            <a:tailEnd type="none" w="sm" len="sm"/>
          </a:ln>
        </p:spPr>
      </p:sp>
      <p:sp>
        <p:nvSpPr>
          <p:cNvPr id="6" name="TextBox 6"/>
          <p:cNvSpPr txBox="1"/>
          <p:nvPr/>
        </p:nvSpPr>
        <p:spPr>
          <a:xfrm>
            <a:off x="2163057" y="3542411"/>
            <a:ext cx="13961886" cy="3145028"/>
          </a:xfrm>
          <a:prstGeom prst="rect">
            <a:avLst/>
          </a:prstGeom>
        </p:spPr>
        <p:txBody>
          <a:bodyPr wrap="square" lIns="0" tIns="0" rIns="0" bIns="0" rtlCol="0" anchor="t">
            <a:spAutoFit/>
          </a:bodyPr>
          <a:lstStyle/>
          <a:p>
            <a:pPr algn="ctr">
              <a:lnSpc>
                <a:spcPct val="150000"/>
              </a:lnSpc>
            </a:pPr>
            <a:r>
              <a:rPr lang="vi-VN" sz="7200" b="1" dirty="0" smtClean="0">
                <a:solidFill>
                  <a:srgbClr val="505E69"/>
                </a:solidFill>
              </a:rPr>
              <a:t>HẸN GẶP LẠI CÁC EM </a:t>
            </a:r>
          </a:p>
          <a:p>
            <a:pPr algn="ctr">
              <a:lnSpc>
                <a:spcPct val="150000"/>
              </a:lnSpc>
            </a:pPr>
            <a:r>
              <a:rPr lang="vi-VN" sz="7200" b="1" dirty="0" smtClean="0">
                <a:solidFill>
                  <a:srgbClr val="505E69"/>
                </a:solidFill>
              </a:rPr>
              <a:t>TRONG BÀI HỌC SAU!</a:t>
            </a:r>
            <a:endParaRPr lang="en-US" sz="7200" b="1" dirty="0">
              <a:solidFill>
                <a:srgbClr val="505E69"/>
              </a:solidFill>
            </a:endParaRPr>
          </a:p>
        </p:txBody>
      </p:sp>
      <p:pic>
        <p:nvPicPr>
          <p:cNvPr id="8"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84226">
            <a:off x="-165076" y="622798"/>
            <a:ext cx="4787743" cy="2446101"/>
          </a:xfrm>
          <a:prstGeom prst="rect">
            <a:avLst/>
          </a:prstGeom>
        </p:spPr>
      </p:pic>
    </p:spTree>
    <p:extLst>
      <p:ext uri="{BB962C8B-B14F-4D97-AF65-F5344CB8AC3E}">
        <p14:creationId xmlns:p14="http://schemas.microsoft.com/office/powerpoint/2010/main" val="6652751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90600" y="723900"/>
            <a:ext cx="16154399" cy="874301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13891">
            <a:off x="15533274" y="7242695"/>
            <a:ext cx="2176202" cy="259071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63707">
            <a:off x="420027" y="-189477"/>
            <a:ext cx="3556761" cy="382821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473809">
            <a:off x="14461359" y="254349"/>
            <a:ext cx="3267293" cy="2940564"/>
          </a:xfrm>
          <a:prstGeom prst="rect">
            <a:avLst/>
          </a:prstGeom>
        </p:spPr>
      </p:pic>
      <p:sp>
        <p:nvSpPr>
          <p:cNvPr id="6" name="TextBox 6"/>
          <p:cNvSpPr txBox="1"/>
          <p:nvPr/>
        </p:nvSpPr>
        <p:spPr>
          <a:xfrm>
            <a:off x="1380239" y="5683250"/>
            <a:ext cx="15239999" cy="1578894"/>
          </a:xfrm>
          <a:prstGeom prst="rect">
            <a:avLst/>
          </a:prstGeom>
        </p:spPr>
        <p:txBody>
          <a:bodyPr wrap="square" lIns="0" tIns="0" rIns="0" bIns="0" rtlCol="0" anchor="t">
            <a:spAutoFit/>
          </a:bodyPr>
          <a:lstStyle/>
          <a:p>
            <a:pPr algn="ctr">
              <a:lnSpc>
                <a:spcPct val="135000"/>
              </a:lnSpc>
            </a:pPr>
            <a:r>
              <a:rPr lang="vi-VN" sz="7600" b="1" dirty="0" smtClean="0">
                <a:solidFill>
                  <a:srgbClr val="505E69"/>
                </a:solidFill>
              </a:rPr>
              <a:t>VIẾT VỀ TRANH ẢNH VẬT NUÔI</a:t>
            </a:r>
            <a:endParaRPr lang="en-US" sz="7600" b="1" dirty="0">
              <a:solidFill>
                <a:srgbClr val="505E69"/>
              </a:solidFill>
            </a:endParaRPr>
          </a:p>
        </p:txBody>
      </p:sp>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476982" y="7894756"/>
            <a:ext cx="3176737" cy="399010"/>
          </a:xfrm>
          <a:prstGeom prst="rect">
            <a:avLst/>
          </a:prstGeom>
        </p:spPr>
      </p:pic>
      <p:sp>
        <p:nvSpPr>
          <p:cNvPr id="8" name="TextBox 8"/>
          <p:cNvSpPr txBox="1"/>
          <p:nvPr/>
        </p:nvSpPr>
        <p:spPr>
          <a:xfrm>
            <a:off x="7514513" y="3289970"/>
            <a:ext cx="3258974" cy="577081"/>
          </a:xfrm>
          <a:prstGeom prst="rect">
            <a:avLst/>
          </a:prstGeom>
        </p:spPr>
        <p:txBody>
          <a:bodyPr wrap="square" lIns="0" tIns="0" rIns="0" bIns="0" rtlCol="0" anchor="t">
            <a:spAutoFit/>
          </a:bodyPr>
          <a:lstStyle/>
          <a:p>
            <a:pPr algn="ctr">
              <a:lnSpc>
                <a:spcPts val="4480"/>
              </a:lnSpc>
            </a:pPr>
            <a:r>
              <a:rPr lang="vi-VN" sz="7200" dirty="0" smtClean="0">
                <a:solidFill>
                  <a:srgbClr val="505E69"/>
                </a:solidFill>
              </a:rPr>
              <a:t>BÀI 19</a:t>
            </a:r>
            <a:endParaRPr lang="en-US" sz="7200" dirty="0">
              <a:solidFill>
                <a:srgbClr val="505E69"/>
              </a:solidFill>
            </a:endParaRPr>
          </a:p>
        </p:txBody>
      </p:sp>
      <p:sp>
        <p:nvSpPr>
          <p:cNvPr id="9" name="TextBox 8"/>
          <p:cNvSpPr txBox="1"/>
          <p:nvPr/>
        </p:nvSpPr>
        <p:spPr>
          <a:xfrm>
            <a:off x="7184111" y="4820218"/>
            <a:ext cx="3919777" cy="643125"/>
          </a:xfrm>
          <a:prstGeom prst="rect">
            <a:avLst/>
          </a:prstGeom>
        </p:spPr>
        <p:txBody>
          <a:bodyPr wrap="square" lIns="0" tIns="0" rIns="0" bIns="0" rtlCol="0" anchor="t">
            <a:spAutoFit/>
          </a:bodyPr>
          <a:lstStyle/>
          <a:p>
            <a:pPr algn="ctr">
              <a:lnSpc>
                <a:spcPts val="4480"/>
              </a:lnSpc>
            </a:pPr>
            <a:r>
              <a:rPr lang="vi-VN" sz="6400" b="1" i="1" dirty="0" smtClean="0">
                <a:solidFill>
                  <a:srgbClr val="505E69"/>
                </a:solidFill>
              </a:rPr>
              <a:t>Bài viết 2</a:t>
            </a:r>
            <a:endParaRPr lang="en-US" sz="6400" b="1" i="1" dirty="0">
              <a:solidFill>
                <a:srgbClr val="505E69"/>
              </a:solidFill>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19200" y="1257300"/>
            <a:ext cx="16002000" cy="76200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581874">
            <a:off x="348150" y="7976606"/>
            <a:ext cx="2232641" cy="140453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54450" y="654381"/>
            <a:ext cx="1357972" cy="2171175"/>
          </a:xfrm>
          <a:prstGeom prst="rect">
            <a:avLst/>
          </a:prstGeom>
        </p:spPr>
      </p:pic>
      <p:sp>
        <p:nvSpPr>
          <p:cNvPr id="8" name="TextBox 7"/>
          <p:cNvSpPr txBox="1"/>
          <p:nvPr/>
        </p:nvSpPr>
        <p:spPr>
          <a:xfrm>
            <a:off x="1885950" y="2019300"/>
            <a:ext cx="14668500" cy="5512984"/>
          </a:xfrm>
          <a:prstGeom prst="rect">
            <a:avLst/>
          </a:prstGeom>
          <a:noFill/>
        </p:spPr>
        <p:txBody>
          <a:bodyPr wrap="square" rtlCol="0">
            <a:spAutoFit/>
          </a:bodyPr>
          <a:lstStyle/>
          <a:p>
            <a:pPr algn="just">
              <a:lnSpc>
                <a:spcPct val="150000"/>
              </a:lnSpc>
            </a:pPr>
            <a:r>
              <a:rPr lang="vi-VN" sz="4800" b="1" i="1" dirty="0" smtClean="0"/>
              <a:t>         Dựa vào kết quả quan sát và trao hỏi ở tiết trước, hãy viết 4 -5 câu về tranh (ảnh) vật nuôi em yêu thích. Trang trí đoạn viết bằng tranh (ảnh) vật nuôi em yêu thích. Trang trí đoạn viết bằng tranh (ảnh) vật nuôi em sưu tầm, vẽ hoặc cắt dán.</a:t>
            </a:r>
            <a:endParaRPr lang="en-US" sz="4800" b="1" i="1" dirty="0"/>
          </a:p>
        </p:txBody>
      </p:sp>
    </p:spTree>
    <p:extLst>
      <p:ext uri="{BB962C8B-B14F-4D97-AF65-F5344CB8AC3E}">
        <p14:creationId xmlns:p14="http://schemas.microsoft.com/office/powerpoint/2010/main" val="131171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352" y="952500"/>
            <a:ext cx="14173200" cy="8229600"/>
          </a:xfrm>
          <a:prstGeom prst="rect">
            <a:avLst/>
          </a:prstGeom>
        </p:spPr>
      </p:pic>
      <p:pic>
        <p:nvPicPr>
          <p:cNvPr id="10"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581874">
            <a:off x="2329351" y="7166391"/>
            <a:ext cx="2232641" cy="14045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581874">
            <a:off x="2132951" y="2746792"/>
            <a:ext cx="2232641" cy="140453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3391" y="136740"/>
            <a:ext cx="12359968" cy="5064919"/>
          </a:xfrm>
          <a:prstGeom prst="rect">
            <a:avLst/>
          </a:prstGeom>
        </p:spPr>
      </p:pic>
      <p:sp>
        <p:nvSpPr>
          <p:cNvPr id="2" name="TextBox 1"/>
          <p:cNvSpPr txBox="1"/>
          <p:nvPr/>
        </p:nvSpPr>
        <p:spPr>
          <a:xfrm>
            <a:off x="2327107" y="5448300"/>
            <a:ext cx="14272535" cy="4154984"/>
          </a:xfrm>
          <a:prstGeom prst="rect">
            <a:avLst/>
          </a:prstGeom>
          <a:noFill/>
        </p:spPr>
        <p:txBody>
          <a:bodyPr wrap="square" rtlCol="0">
            <a:spAutoFit/>
          </a:bodyPr>
          <a:lstStyle/>
          <a:p>
            <a:pPr algn="ctr">
              <a:lnSpc>
                <a:spcPct val="200000"/>
              </a:lnSpc>
            </a:pPr>
            <a:r>
              <a:rPr lang="en-US" sz="3800" b="1" u="sng" dirty="0" smtClean="0">
                <a:solidFill>
                  <a:srgbClr val="FF0000"/>
                </a:solidFill>
                <a:latin typeface="Arial" panose="020B0604020202020204" pitchFamily="34" charset="0"/>
                <a:cs typeface="Arial" panose="020B0604020202020204" pitchFamily="34" charset="0"/>
              </a:rPr>
              <a:t>CHÚ Ý </a:t>
            </a:r>
            <a:endParaRPr lang="vi-VN" sz="3800" b="1" u="sng" dirty="0" smtClean="0">
              <a:solidFill>
                <a:srgbClr val="FF0000"/>
              </a:solidFill>
              <a:latin typeface="Arial" panose="020B0604020202020204" pitchFamily="34" charset="0"/>
              <a:cs typeface="Arial" panose="020B0604020202020204" pitchFamily="34" charset="0"/>
            </a:endParaRPr>
          </a:p>
          <a:p>
            <a:pPr algn="just">
              <a:lnSpc>
                <a:spcPct val="200000"/>
              </a:lnSpc>
            </a:pPr>
            <a:r>
              <a:rPr lang="en-US" sz="3800" i="1" dirty="0" err="1" smtClean="0">
                <a:latin typeface="Arial" panose="020B0604020202020204" pitchFamily="34" charset="0"/>
                <a:cs typeface="Arial" panose="020B0604020202020204" pitchFamily="34" charset="0"/>
              </a:rPr>
              <a:t>Nhớ</a:t>
            </a:r>
            <a:r>
              <a:rPr lang="en-US" sz="3800" i="1" dirty="0" smtClean="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đặt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tên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cho</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đoạn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văn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trang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trí</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đoạn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văn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bằng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tranh</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ảnh</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vật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nuôi</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em</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sưu</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tầm</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cắt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dán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hoặc</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tự</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vẽ</a:t>
            </a:r>
            <a:r>
              <a:rPr lang="en-US" sz="3800" i="1" dirty="0">
                <a:latin typeface="Arial" panose="020B0604020202020204" pitchFamily="34" charset="0"/>
                <a:cs typeface="Arial" panose="020B0604020202020204" pitchFamily="34" charset="0"/>
              </a:rPr>
              <a:t> ở </a:t>
            </a:r>
            <a:r>
              <a:rPr lang="en-US" sz="3800" i="1" dirty="0" err="1">
                <a:latin typeface="Arial" panose="020B0604020202020204" pitchFamily="34" charset="0"/>
                <a:cs typeface="Arial" panose="020B0604020202020204" pitchFamily="34" charset="0"/>
              </a:rPr>
              <a:t>nhà</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hoặc</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vẽ</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trong</a:t>
            </a:r>
            <a:r>
              <a:rPr lang="en-US" sz="3800" i="1" dirty="0">
                <a:latin typeface="Arial" panose="020B0604020202020204" pitchFamily="34" charset="0"/>
                <a:cs typeface="Arial" panose="020B0604020202020204" pitchFamily="34" charset="0"/>
              </a:rPr>
              <a:t> </a:t>
            </a:r>
            <a:r>
              <a:rPr lang="en-US" sz="3800" i="1" dirty="0" err="1" smtClean="0">
                <a:latin typeface="Arial" panose="020B0604020202020204" pitchFamily="34" charset="0"/>
                <a:cs typeface="Arial" panose="020B0604020202020204" pitchFamily="34" charset="0"/>
              </a:rPr>
              <a:t>tiết</a:t>
            </a:r>
            <a:r>
              <a:rPr lang="vi-VN" sz="3800" i="1" dirty="0" smtClean="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a:p>
            <a:pPr>
              <a:lnSpc>
                <a:spcPct val="200000"/>
              </a:lnSpc>
            </a:pPr>
            <a:endParaRPr lang="en-US" dirty="0"/>
          </a:p>
        </p:txBody>
      </p:sp>
    </p:spTree>
    <p:extLst>
      <p:ext uri="{BB962C8B-B14F-4D97-AF65-F5344CB8AC3E}">
        <p14:creationId xmlns:p14="http://schemas.microsoft.com/office/powerpoint/2010/main" val="169158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trips(down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200401" y="1904597"/>
            <a:ext cx="11887200" cy="740463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920087" y="1028700"/>
            <a:ext cx="9024513" cy="299002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37307" y="4018720"/>
            <a:ext cx="471468" cy="516549"/>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920087" y="4018720"/>
            <a:ext cx="471468" cy="516549"/>
          </a:xfrm>
          <a:prstGeom prst="rect">
            <a:avLst/>
          </a:prstGeom>
        </p:spPr>
      </p:pic>
      <p:sp>
        <p:nvSpPr>
          <p:cNvPr id="6" name="AutoShape 6"/>
          <p:cNvSpPr/>
          <p:nvPr/>
        </p:nvSpPr>
        <p:spPr>
          <a:xfrm rot="-5400000">
            <a:off x="-3002108" y="5023385"/>
            <a:ext cx="10470080" cy="0"/>
          </a:xfrm>
          <a:prstGeom prst="line">
            <a:avLst/>
          </a:prstGeom>
          <a:ln w="57150" cap="rnd">
            <a:solidFill>
              <a:srgbClr val="BCCEBE"/>
            </a:solidFill>
            <a:prstDash val="sysDash"/>
            <a:headEnd type="none" w="sm" len="sm"/>
            <a:tailEnd type="none" w="sm" len="sm"/>
          </a:ln>
        </p:spPr>
      </p:sp>
      <p:sp>
        <p:nvSpPr>
          <p:cNvPr id="7" name="AutoShape 7"/>
          <p:cNvSpPr/>
          <p:nvPr/>
        </p:nvSpPr>
        <p:spPr>
          <a:xfrm rot="-5400000">
            <a:off x="10781928" y="5114925"/>
            <a:ext cx="10470080" cy="0"/>
          </a:xfrm>
          <a:prstGeom prst="line">
            <a:avLst/>
          </a:prstGeom>
          <a:ln w="57150" cap="rnd">
            <a:solidFill>
              <a:srgbClr val="BCCEBE"/>
            </a:solidFill>
            <a:prstDash val="sysDash"/>
            <a:headEnd type="none" w="sm" len="sm"/>
            <a:tailEnd type="none" w="sm" len="sm"/>
          </a:ln>
        </p:spPr>
      </p:sp>
      <p:grpSp>
        <p:nvGrpSpPr>
          <p:cNvPr id="8" name="Group 8"/>
          <p:cNvGrpSpPr/>
          <p:nvPr/>
        </p:nvGrpSpPr>
        <p:grpSpPr>
          <a:xfrm>
            <a:off x="0" y="0"/>
            <a:ext cx="1687286" cy="10378540"/>
            <a:chOff x="0" y="0"/>
            <a:chExt cx="570761" cy="3510765"/>
          </a:xfrm>
        </p:grpSpPr>
        <p:sp>
          <p:nvSpPr>
            <p:cNvPr id="9" name="Freeform 9"/>
            <p:cNvSpPr/>
            <p:nvPr/>
          </p:nvSpPr>
          <p:spPr>
            <a:xfrm>
              <a:off x="0" y="0"/>
              <a:ext cx="570761" cy="3510765"/>
            </a:xfrm>
            <a:custGeom>
              <a:avLst/>
              <a:gdLst/>
              <a:ahLst/>
              <a:cxnLst/>
              <a:rect l="l" t="t" r="r" b="b"/>
              <a:pathLst>
                <a:path w="570761" h="3510765">
                  <a:moveTo>
                    <a:pt x="0" y="0"/>
                  </a:moveTo>
                  <a:lnTo>
                    <a:pt x="570761" y="0"/>
                  </a:lnTo>
                  <a:lnTo>
                    <a:pt x="570761" y="3510765"/>
                  </a:lnTo>
                  <a:lnTo>
                    <a:pt x="0" y="3510765"/>
                  </a:lnTo>
                  <a:close/>
                </a:path>
              </a:pathLst>
            </a:custGeom>
            <a:solidFill>
              <a:srgbClr val="F6CC7D"/>
            </a:solidFill>
          </p:spPr>
        </p:sp>
      </p:grpSp>
      <p:sp>
        <p:nvSpPr>
          <p:cNvPr id="10" name="TextBox 10"/>
          <p:cNvSpPr txBox="1"/>
          <p:nvPr/>
        </p:nvSpPr>
        <p:spPr>
          <a:xfrm>
            <a:off x="5536880" y="1872184"/>
            <a:ext cx="7790925" cy="769441"/>
          </a:xfrm>
          <a:prstGeom prst="rect">
            <a:avLst/>
          </a:prstGeom>
        </p:spPr>
        <p:txBody>
          <a:bodyPr wrap="square" lIns="0" tIns="0" rIns="0" bIns="0" rtlCol="0" anchor="t">
            <a:spAutoFit/>
          </a:bodyPr>
          <a:lstStyle/>
          <a:p>
            <a:pPr algn="ctr">
              <a:lnSpc>
                <a:spcPts val="5954"/>
              </a:lnSpc>
            </a:pPr>
            <a:r>
              <a:rPr lang="en-US" sz="5600" b="1" dirty="0" smtClean="0">
                <a:solidFill>
                  <a:srgbClr val="505E69"/>
                </a:solidFill>
                <a:latin typeface="Arial" panose="020B0604020202020204" pitchFamily="34" charset="0"/>
                <a:cs typeface="Arial" panose="020B0604020202020204" pitchFamily="34" charset="0"/>
              </a:rPr>
              <a:t>THỰC HÀNH VIẾT VỞ</a:t>
            </a:r>
            <a:endParaRPr lang="en-US" sz="5600" b="1" dirty="0">
              <a:solidFill>
                <a:srgbClr val="505E69"/>
              </a:solidFill>
              <a:latin typeface="Arial" panose="020B0604020202020204" pitchFamily="34" charset="0"/>
              <a:cs typeface="Arial" panose="020B0604020202020204" pitchFamily="34" charset="0"/>
            </a:endParaRPr>
          </a:p>
        </p:txBody>
      </p:sp>
      <p:grpSp>
        <p:nvGrpSpPr>
          <p:cNvPr id="12" name="Group 12"/>
          <p:cNvGrpSpPr/>
          <p:nvPr/>
        </p:nvGrpSpPr>
        <p:grpSpPr>
          <a:xfrm>
            <a:off x="16600714" y="-45770"/>
            <a:ext cx="1687286" cy="10378540"/>
            <a:chOff x="0" y="0"/>
            <a:chExt cx="570761" cy="3510765"/>
          </a:xfrm>
        </p:grpSpPr>
        <p:sp>
          <p:nvSpPr>
            <p:cNvPr id="13" name="Freeform 13"/>
            <p:cNvSpPr/>
            <p:nvPr/>
          </p:nvSpPr>
          <p:spPr>
            <a:xfrm>
              <a:off x="0" y="0"/>
              <a:ext cx="570761" cy="3510765"/>
            </a:xfrm>
            <a:custGeom>
              <a:avLst/>
              <a:gdLst/>
              <a:ahLst/>
              <a:cxnLst/>
              <a:rect l="l" t="t" r="r" b="b"/>
              <a:pathLst>
                <a:path w="570761" h="3510765">
                  <a:moveTo>
                    <a:pt x="0" y="0"/>
                  </a:moveTo>
                  <a:lnTo>
                    <a:pt x="570761" y="0"/>
                  </a:lnTo>
                  <a:lnTo>
                    <a:pt x="570761" y="3510765"/>
                  </a:lnTo>
                  <a:lnTo>
                    <a:pt x="0" y="3510765"/>
                  </a:lnTo>
                  <a:close/>
                </a:path>
              </a:pathLst>
            </a:custGeom>
            <a:solidFill>
              <a:srgbClr val="F6CC7D"/>
            </a:solidFill>
          </p:spPr>
        </p:sp>
      </p:gr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57455" y="3848100"/>
            <a:ext cx="5953126" cy="5953126"/>
          </a:xfrm>
          <a:prstGeom prst="rect">
            <a:avLst/>
          </a:prstGeom>
        </p:spPr>
      </p:pic>
    </p:spTree>
    <p:extLst>
      <p:ext uri="{BB962C8B-B14F-4D97-AF65-F5344CB8AC3E}">
        <p14:creationId xmlns:p14="http://schemas.microsoft.com/office/powerpoint/2010/main" val="2894196676"/>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01226">
            <a:off x="573836" y="382860"/>
            <a:ext cx="2119317" cy="2127052"/>
          </a:xfrm>
          <a:prstGeom prst="rect">
            <a:avLst/>
          </a:prstGeom>
        </p:spPr>
      </p:pic>
      <p:pic>
        <p:nvPicPr>
          <p:cNvPr id="6"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16228058" y="8076842"/>
            <a:ext cx="2031776" cy="2186843"/>
          </a:xfrm>
          <a:prstGeom prst="rect">
            <a:avLst/>
          </a:prstGeom>
        </p:spPr>
      </p:pic>
      <p:sp>
        <p:nvSpPr>
          <p:cNvPr id="3" name="Rectangle 2"/>
          <p:cNvSpPr/>
          <p:nvPr/>
        </p:nvSpPr>
        <p:spPr>
          <a:xfrm>
            <a:off x="6629400" y="2626071"/>
            <a:ext cx="10972800" cy="5062411"/>
          </a:xfrm>
          <a:prstGeom prst="rect">
            <a:avLst/>
          </a:prstGeom>
        </p:spPr>
        <p:txBody>
          <a:bodyPr wrap="square">
            <a:spAutoFit/>
          </a:bodyPr>
          <a:lstStyle/>
          <a:p>
            <a:pPr algn="just">
              <a:lnSpc>
                <a:spcPct val="200000"/>
              </a:lnSpc>
              <a:spcAft>
                <a:spcPts val="1000"/>
              </a:spcAft>
            </a:pPr>
            <a:r>
              <a:rPr lang="en-US" sz="4200" dirty="0" err="1" smtClean="0">
                <a:latin typeface="Arial" panose="020B0604020202020204" pitchFamily="34" charset="0"/>
                <a:ea typeface="Calibri" panose="020F0502020204030204" pitchFamily="34" charset="0"/>
                <a:cs typeface="Arial" panose="020B0604020202020204" pitchFamily="34" charset="0"/>
              </a:rPr>
              <a:t>Đây</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tranh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tôi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vẽ</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một</a:t>
            </a:r>
            <a:r>
              <a:rPr lang="en-US" sz="4200" dirty="0">
                <a:latin typeface="Arial" panose="020B0604020202020204" pitchFamily="34" charset="0"/>
                <a:ea typeface="Calibri" panose="020F0502020204030204" pitchFamily="34" charset="0"/>
                <a:cs typeface="Arial" panose="020B0604020202020204" pitchFamily="34" charset="0"/>
              </a:rPr>
              <a:t> con </a:t>
            </a:r>
            <a:r>
              <a:rPr lang="en-US" sz="4200" dirty="0" err="1">
                <a:latin typeface="Arial" panose="020B0604020202020204" pitchFamily="34" charset="0"/>
                <a:ea typeface="Calibri" panose="020F0502020204030204" pitchFamily="34" charset="0"/>
                <a:cs typeface="Arial" panose="020B0604020202020204" pitchFamily="34" charset="0"/>
              </a:rPr>
              <a:t>bò</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sữa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Nó</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đang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ăn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cỏ</a:t>
            </a:r>
            <a:r>
              <a:rPr lang="en-US" sz="4200" dirty="0">
                <a:latin typeface="Arial" panose="020B0604020202020204" pitchFamily="34" charset="0"/>
                <a:ea typeface="Calibri" panose="020F0502020204030204" pitchFamily="34" charset="0"/>
                <a:cs typeface="Arial" panose="020B0604020202020204" pitchFamily="34" charset="0"/>
              </a:rPr>
              <a:t>. Da con </a:t>
            </a:r>
            <a:r>
              <a:rPr lang="en-US" sz="4200" dirty="0" err="1">
                <a:latin typeface="Arial" panose="020B0604020202020204" pitchFamily="34" charset="0"/>
                <a:ea typeface="Calibri" panose="020F0502020204030204" pitchFamily="34" charset="0"/>
                <a:cs typeface="Arial" panose="020B0604020202020204" pitchFamily="34" charset="0"/>
              </a:rPr>
              <a:t>bò</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này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màu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trắng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khoang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đen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Bụng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nó</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có</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núm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vú</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Mắt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nó</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rất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hiền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đuôi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dài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cứ</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quất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lưng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đuổi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ruồi</a:t>
            </a:r>
            <a:r>
              <a:rPr lang="en-US" sz="4200" dirty="0">
                <a:latin typeface="Arial" panose="020B0604020202020204" pitchFamily="34" charset="0"/>
                <a:ea typeface="Calibri" panose="020F0502020204030204" pitchFamily="34" charset="0"/>
                <a:cs typeface="Arial" panose="020B0604020202020204" pitchFamily="34" charset="0"/>
              </a:rPr>
              <a:t>.</a:t>
            </a:r>
          </a:p>
        </p:txBody>
      </p:sp>
      <p:pic>
        <p:nvPicPr>
          <p:cNvPr id="7" name="Picture 6"/>
          <p:cNvPicPr>
            <a:picLocks noChangeAspect="1"/>
          </p:cNvPicPr>
          <p:nvPr/>
        </p:nvPicPr>
        <p:blipFill rotWithShape="1">
          <a:blip r:embed="rId12">
            <a:extLst>
              <a:ext uri="{28A0092B-C50C-407E-A947-70E740481C1C}">
                <a14:useLocalDpi xmlns:a14="http://schemas.microsoft.com/office/drawing/2010/main" val="0"/>
              </a:ext>
            </a:extLst>
          </a:blip>
          <a:srcRect l="3812" t="8606" r="6881"/>
          <a:stretch/>
        </p:blipFill>
        <p:spPr>
          <a:xfrm>
            <a:off x="331596" y="3467100"/>
            <a:ext cx="6019800" cy="4046294"/>
          </a:xfrm>
          <a:prstGeom prst="rect">
            <a:avLst/>
          </a:prstGeom>
        </p:spPr>
      </p:pic>
    </p:spTree>
    <p:extLst>
      <p:ext uri="{BB962C8B-B14F-4D97-AF65-F5344CB8AC3E}">
        <p14:creationId xmlns:p14="http://schemas.microsoft.com/office/powerpoint/2010/main" val="73383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352801" y="1904597"/>
            <a:ext cx="11430000" cy="740463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391556" y="1028700"/>
            <a:ext cx="8328476" cy="299002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248564" y="4099762"/>
            <a:ext cx="471468" cy="516549"/>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498024" y="4018720"/>
            <a:ext cx="471468" cy="516549"/>
          </a:xfrm>
          <a:prstGeom prst="rect">
            <a:avLst/>
          </a:prstGeom>
        </p:spPr>
      </p:pic>
      <p:sp>
        <p:nvSpPr>
          <p:cNvPr id="6" name="AutoShape 6"/>
          <p:cNvSpPr/>
          <p:nvPr/>
        </p:nvSpPr>
        <p:spPr>
          <a:xfrm rot="-5400000">
            <a:off x="-3002108" y="5023385"/>
            <a:ext cx="10470080" cy="0"/>
          </a:xfrm>
          <a:prstGeom prst="line">
            <a:avLst/>
          </a:prstGeom>
          <a:ln w="57150" cap="rnd">
            <a:solidFill>
              <a:srgbClr val="BCCEBE"/>
            </a:solidFill>
            <a:prstDash val="sysDash"/>
            <a:headEnd type="none" w="sm" len="sm"/>
            <a:tailEnd type="none" w="sm" len="sm"/>
          </a:ln>
        </p:spPr>
      </p:sp>
      <p:sp>
        <p:nvSpPr>
          <p:cNvPr id="7" name="AutoShape 7"/>
          <p:cNvSpPr/>
          <p:nvPr/>
        </p:nvSpPr>
        <p:spPr>
          <a:xfrm rot="-5400000">
            <a:off x="10781928" y="5114925"/>
            <a:ext cx="10470080" cy="0"/>
          </a:xfrm>
          <a:prstGeom prst="line">
            <a:avLst/>
          </a:prstGeom>
          <a:ln w="57150" cap="rnd">
            <a:solidFill>
              <a:srgbClr val="BCCEBE"/>
            </a:solidFill>
            <a:prstDash val="sysDash"/>
            <a:headEnd type="none" w="sm" len="sm"/>
            <a:tailEnd type="none" w="sm" len="sm"/>
          </a:ln>
        </p:spPr>
      </p:sp>
      <p:grpSp>
        <p:nvGrpSpPr>
          <p:cNvPr id="8" name="Group 8"/>
          <p:cNvGrpSpPr/>
          <p:nvPr/>
        </p:nvGrpSpPr>
        <p:grpSpPr>
          <a:xfrm>
            <a:off x="0" y="0"/>
            <a:ext cx="1687286" cy="10378540"/>
            <a:chOff x="0" y="0"/>
            <a:chExt cx="570761" cy="3510765"/>
          </a:xfrm>
        </p:grpSpPr>
        <p:sp>
          <p:nvSpPr>
            <p:cNvPr id="9" name="Freeform 9"/>
            <p:cNvSpPr/>
            <p:nvPr/>
          </p:nvSpPr>
          <p:spPr>
            <a:xfrm>
              <a:off x="0" y="0"/>
              <a:ext cx="570761" cy="3510765"/>
            </a:xfrm>
            <a:custGeom>
              <a:avLst/>
              <a:gdLst/>
              <a:ahLst/>
              <a:cxnLst/>
              <a:rect l="l" t="t" r="r" b="b"/>
              <a:pathLst>
                <a:path w="570761" h="3510765">
                  <a:moveTo>
                    <a:pt x="0" y="0"/>
                  </a:moveTo>
                  <a:lnTo>
                    <a:pt x="570761" y="0"/>
                  </a:lnTo>
                  <a:lnTo>
                    <a:pt x="570761" y="3510765"/>
                  </a:lnTo>
                  <a:lnTo>
                    <a:pt x="0" y="3510765"/>
                  </a:lnTo>
                  <a:close/>
                </a:path>
              </a:pathLst>
            </a:custGeom>
            <a:solidFill>
              <a:srgbClr val="F6CC7D"/>
            </a:solidFill>
          </p:spPr>
        </p:sp>
      </p:grpSp>
      <p:sp>
        <p:nvSpPr>
          <p:cNvPr id="10" name="TextBox 10"/>
          <p:cNvSpPr txBox="1"/>
          <p:nvPr/>
        </p:nvSpPr>
        <p:spPr>
          <a:xfrm>
            <a:off x="5734177" y="1893793"/>
            <a:ext cx="7643234" cy="769441"/>
          </a:xfrm>
          <a:prstGeom prst="rect">
            <a:avLst/>
          </a:prstGeom>
        </p:spPr>
        <p:txBody>
          <a:bodyPr wrap="square" lIns="0" tIns="0" rIns="0" bIns="0" rtlCol="0" anchor="t">
            <a:spAutoFit/>
          </a:bodyPr>
          <a:lstStyle/>
          <a:p>
            <a:pPr algn="ctr">
              <a:lnSpc>
                <a:spcPts val="5954"/>
              </a:lnSpc>
            </a:pPr>
            <a:r>
              <a:rPr lang="en-US" sz="5600" b="1" dirty="0" smtClean="0">
                <a:solidFill>
                  <a:srgbClr val="505E69"/>
                </a:solidFill>
                <a:latin typeface="Arial" panose="020B0604020202020204" pitchFamily="34" charset="0"/>
                <a:cs typeface="Arial" panose="020B0604020202020204" pitchFamily="34" charset="0"/>
              </a:rPr>
              <a:t>CHIA SẺ TRƯỚC LỚP</a:t>
            </a:r>
            <a:endParaRPr lang="en-US" sz="5600" b="1" dirty="0">
              <a:solidFill>
                <a:srgbClr val="505E69"/>
              </a:solidFill>
              <a:latin typeface="Arial" panose="020B0604020202020204" pitchFamily="34" charset="0"/>
              <a:cs typeface="Arial" panose="020B0604020202020204" pitchFamily="34" charset="0"/>
            </a:endParaRPr>
          </a:p>
        </p:txBody>
      </p:sp>
      <p:grpSp>
        <p:nvGrpSpPr>
          <p:cNvPr id="12" name="Group 12"/>
          <p:cNvGrpSpPr/>
          <p:nvPr/>
        </p:nvGrpSpPr>
        <p:grpSpPr>
          <a:xfrm>
            <a:off x="16600714" y="-45770"/>
            <a:ext cx="1687286" cy="10378540"/>
            <a:chOff x="0" y="0"/>
            <a:chExt cx="570761" cy="3510765"/>
          </a:xfrm>
        </p:grpSpPr>
        <p:sp>
          <p:nvSpPr>
            <p:cNvPr id="13" name="Freeform 13"/>
            <p:cNvSpPr/>
            <p:nvPr/>
          </p:nvSpPr>
          <p:spPr>
            <a:xfrm>
              <a:off x="0" y="0"/>
              <a:ext cx="570761" cy="3510765"/>
            </a:xfrm>
            <a:custGeom>
              <a:avLst/>
              <a:gdLst/>
              <a:ahLst/>
              <a:cxnLst/>
              <a:rect l="l" t="t" r="r" b="b"/>
              <a:pathLst>
                <a:path w="570761" h="3510765">
                  <a:moveTo>
                    <a:pt x="0" y="0"/>
                  </a:moveTo>
                  <a:lnTo>
                    <a:pt x="570761" y="0"/>
                  </a:lnTo>
                  <a:lnTo>
                    <a:pt x="570761" y="3510765"/>
                  </a:lnTo>
                  <a:lnTo>
                    <a:pt x="0" y="3510765"/>
                  </a:lnTo>
                  <a:close/>
                </a:path>
              </a:pathLst>
            </a:custGeom>
            <a:solidFill>
              <a:srgbClr val="F6CC7D"/>
            </a:solidFill>
          </p:spPr>
        </p:sp>
      </p:gr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7493" y="4616311"/>
            <a:ext cx="7236602" cy="3796594"/>
          </a:xfrm>
          <a:prstGeom prst="rect">
            <a:avLst/>
          </a:prstGeom>
        </p:spPr>
      </p:pic>
    </p:spTree>
    <p:extLst>
      <p:ext uri="{BB962C8B-B14F-4D97-AF65-F5344CB8AC3E}">
        <p14:creationId xmlns:p14="http://schemas.microsoft.com/office/powerpoint/2010/main" val="2618595413"/>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057400" y="2781300"/>
            <a:ext cx="14287500" cy="5412407"/>
            <a:chOff x="0" y="0"/>
            <a:chExt cx="3702121" cy="1358176"/>
          </a:xfrm>
        </p:grpSpPr>
        <p:sp>
          <p:nvSpPr>
            <p:cNvPr id="4" name="Freeform 4"/>
            <p:cNvSpPr/>
            <p:nvPr/>
          </p:nvSpPr>
          <p:spPr>
            <a:xfrm>
              <a:off x="0" y="0"/>
              <a:ext cx="3702121" cy="1358176"/>
            </a:xfrm>
            <a:custGeom>
              <a:avLst/>
              <a:gdLst/>
              <a:ahLst/>
              <a:cxnLst/>
              <a:rect l="l" t="t" r="r" b="b"/>
              <a:pathLst>
                <a:path w="3702121" h="1358176">
                  <a:moveTo>
                    <a:pt x="0" y="0"/>
                  </a:moveTo>
                  <a:lnTo>
                    <a:pt x="3702121" y="0"/>
                  </a:lnTo>
                  <a:lnTo>
                    <a:pt x="3702121" y="1358176"/>
                  </a:lnTo>
                  <a:lnTo>
                    <a:pt x="0" y="1358176"/>
                  </a:lnTo>
                  <a:close/>
                </a:path>
              </a:pathLst>
            </a:custGeom>
            <a:solidFill>
              <a:srgbClr val="F6CC7D"/>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33399" y="7505700"/>
            <a:ext cx="4419600" cy="2410691"/>
          </a:xfrm>
          <a:prstGeom prst="rect">
            <a:avLst/>
          </a:prstGeom>
        </p:spPr>
      </p:pic>
      <p:sp>
        <p:nvSpPr>
          <p:cNvPr id="9" name="AutoShape 9"/>
          <p:cNvSpPr/>
          <p:nvPr/>
        </p:nvSpPr>
        <p:spPr>
          <a:xfrm>
            <a:off x="2057400" y="2781300"/>
            <a:ext cx="14287499" cy="0"/>
          </a:xfrm>
          <a:prstGeom prst="line">
            <a:avLst/>
          </a:prstGeom>
          <a:ln w="57150" cap="rnd">
            <a:solidFill>
              <a:srgbClr val="505E69"/>
            </a:solidFill>
            <a:prstDash val="sysDash"/>
            <a:headEnd type="none" w="sm" len="sm"/>
            <a:tailEnd type="none" w="sm" len="sm"/>
          </a:ln>
        </p:spPr>
      </p:sp>
      <p:sp>
        <p:nvSpPr>
          <p:cNvPr id="10" name="AutoShape 10"/>
          <p:cNvSpPr/>
          <p:nvPr/>
        </p:nvSpPr>
        <p:spPr>
          <a:xfrm flipV="1">
            <a:off x="4191000" y="8136557"/>
            <a:ext cx="12153900" cy="57149"/>
          </a:xfrm>
          <a:prstGeom prst="line">
            <a:avLst/>
          </a:prstGeom>
          <a:ln w="57150" cap="rnd">
            <a:solidFill>
              <a:srgbClr val="505E69"/>
            </a:solidFill>
            <a:prstDash val="sysDash"/>
            <a:headEnd type="none" w="sm" len="sm"/>
            <a:tailEnd type="none" w="sm" len="sm"/>
          </a:ln>
        </p:spPr>
      </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936685" y="4409088"/>
            <a:ext cx="586408" cy="642479"/>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56851">
            <a:off x="14848033" y="3734411"/>
            <a:ext cx="758798" cy="831352"/>
          </a:xfrm>
          <a:prstGeom prst="rect">
            <a:avLst/>
          </a:prstGeom>
        </p:spPr>
      </p:pic>
      <p:sp>
        <p:nvSpPr>
          <p:cNvPr id="13" name="TextBox 12"/>
          <p:cNvSpPr txBox="1"/>
          <p:nvPr/>
        </p:nvSpPr>
        <p:spPr>
          <a:xfrm>
            <a:off x="6829424" y="1045537"/>
            <a:ext cx="4743450" cy="1384995"/>
          </a:xfrm>
          <a:prstGeom prst="rect">
            <a:avLst/>
          </a:prstGeom>
          <a:noFill/>
        </p:spPr>
        <p:txBody>
          <a:bodyPr wrap="square" rtlCol="0">
            <a:spAutoFit/>
          </a:bodyPr>
          <a:lstStyle/>
          <a:p>
            <a:pPr algn="ctr">
              <a:lnSpc>
                <a:spcPct val="150000"/>
              </a:lnSpc>
            </a:pPr>
            <a:r>
              <a:rPr lang="en-US" sz="5600" b="1" dirty="0" smtClean="0">
                <a:latin typeface="Arial" panose="020B0604020202020204" pitchFamily="34" charset="0"/>
                <a:cs typeface="Arial" panose="020B0604020202020204" pitchFamily="34" charset="0"/>
              </a:rPr>
              <a:t>BÌNH CHỌN</a:t>
            </a:r>
            <a:endParaRPr lang="en-US" sz="56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9800" y="3183898"/>
            <a:ext cx="6466957" cy="4663248"/>
          </a:xfrm>
          <a:prstGeom prst="rect">
            <a:avLst/>
          </a:prstGeom>
        </p:spPr>
      </p:pic>
    </p:spTree>
    <p:extLst>
      <p:ext uri="{BB962C8B-B14F-4D97-AF65-F5344CB8AC3E}">
        <p14:creationId xmlns:p14="http://schemas.microsoft.com/office/powerpoint/2010/main" val="38367153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197</Words>
  <Application>Microsoft Office PowerPoint</Application>
  <PresentationFormat>Custom</PresentationFormat>
  <Paragraphs>15</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11</cp:revision>
  <dcterms:created xsi:type="dcterms:W3CDTF">2006-08-16T00:00:00Z</dcterms:created>
  <dcterms:modified xsi:type="dcterms:W3CDTF">2021-10-25T03:22:46Z</dcterms:modified>
  <dc:identifier>DAEtOSKkZlk</dc:identifier>
</cp:coreProperties>
</file>