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30" r:id="rId2"/>
    <p:sldId id="432" r:id="rId3"/>
    <p:sldId id="434" r:id="rId4"/>
    <p:sldId id="454" r:id="rId5"/>
    <p:sldId id="455" r:id="rId6"/>
    <p:sldId id="453" r:id="rId7"/>
    <p:sldId id="456" r:id="rId8"/>
    <p:sldId id="457" r:id="rId9"/>
    <p:sldId id="440" r:id="rId10"/>
    <p:sldId id="451" r:id="rId11"/>
    <p:sldId id="431" r:id="rId12"/>
  </p:sldIdLst>
  <p:sldSz cx="16276638" cy="9144000"/>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717550" indent="-260350" algn="l" rtl="0" fontAlgn="base">
      <a:spcBef>
        <a:spcPct val="0"/>
      </a:spcBef>
      <a:spcAft>
        <a:spcPct val="0"/>
      </a:spcAft>
      <a:defRPr kern="1200">
        <a:solidFill>
          <a:schemeClr val="tx1"/>
        </a:solidFill>
        <a:latin typeface="Arial" charset="0"/>
        <a:ea typeface="+mn-ea"/>
        <a:cs typeface="Arial" charset="0"/>
      </a:defRPr>
    </a:lvl2pPr>
    <a:lvl3pPr marL="1436688" indent="-522288" algn="l" rtl="0" fontAlgn="base">
      <a:spcBef>
        <a:spcPct val="0"/>
      </a:spcBef>
      <a:spcAft>
        <a:spcPct val="0"/>
      </a:spcAft>
      <a:defRPr kern="1200">
        <a:solidFill>
          <a:schemeClr val="tx1"/>
        </a:solidFill>
        <a:latin typeface="Arial" charset="0"/>
        <a:ea typeface="+mn-ea"/>
        <a:cs typeface="Arial" charset="0"/>
      </a:defRPr>
    </a:lvl3pPr>
    <a:lvl4pPr marL="2154238" indent="-782638" algn="l" rtl="0" fontAlgn="base">
      <a:spcBef>
        <a:spcPct val="0"/>
      </a:spcBef>
      <a:spcAft>
        <a:spcPct val="0"/>
      </a:spcAft>
      <a:defRPr kern="1200">
        <a:solidFill>
          <a:schemeClr val="tx1"/>
        </a:solidFill>
        <a:latin typeface="Arial" charset="0"/>
        <a:ea typeface="+mn-ea"/>
        <a:cs typeface="Arial" charset="0"/>
      </a:defRPr>
    </a:lvl4pPr>
    <a:lvl5pPr marL="2873375" indent="-10445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EDEEC"/>
    <a:srgbClr val="FDCFE3"/>
    <a:srgbClr val="FF7C80"/>
    <a:srgbClr val="FF6600"/>
    <a:srgbClr val="6600CC"/>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9290" autoAdjust="0"/>
  </p:normalViewPr>
  <p:slideViewPr>
    <p:cSldViewPr>
      <p:cViewPr varScale="1">
        <p:scale>
          <a:sx n="55" d="100"/>
          <a:sy n="55" d="100"/>
        </p:scale>
        <p:origin x="-432"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176826D5-475D-443B-BF35-62170ABDF0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7CC1F-22A9-4C38-A7C0-97477A68624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C46811-E13F-40F9-A131-D8998ED023AE}"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DA6B2-B0DF-4C76-8078-E53327A180D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F1BB7-5791-4DA4-86F9-702506D0E3F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1F2B16-2B1B-45ED-ADEB-089F5EE742D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1AA2A-A3A6-4B93-86CA-2A32F3E9F6B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EE26EA-D938-41E5-95AC-644847B93BB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A56944-1E7B-48C0-AF8D-1C9F1F66FA2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BCC89C-1371-4382-945D-6617B0E3C26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A7EEC-059D-426B-8E73-3BFB022BAF0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2555A-34E2-4758-8757-887D254DB107}"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366713"/>
            <a:ext cx="14647862" cy="1524000"/>
          </a:xfrm>
          <a:prstGeom prst="rect">
            <a:avLst/>
          </a:prstGeom>
          <a:noFill/>
          <a:ln w="9525">
            <a:noFill/>
            <a:miter lim="800000"/>
            <a:headEnd/>
            <a:tailEnd/>
          </a:ln>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4388" y="2133600"/>
            <a:ext cx="14647862" cy="6034088"/>
          </a:xfrm>
          <a:prstGeom prst="rect">
            <a:avLst/>
          </a:prstGeom>
          <a:noFill/>
          <a:ln w="9525">
            <a:noFill/>
            <a:miter lim="800000"/>
            <a:headEnd/>
            <a:tailEnd/>
          </a:ln>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4388"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eaLnBrk="1" hangingPunct="1">
              <a:defRPr sz="22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5561013" y="8326438"/>
            <a:ext cx="5154612"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11664950" y="8326438"/>
            <a:ext cx="3797300" cy="635000"/>
          </a:xfrm>
          <a:prstGeom prst="rect">
            <a:avLst/>
          </a:prstGeom>
          <a:noFill/>
          <a:ln>
            <a:noFill/>
          </a:ln>
          <a:effectLst/>
          <a:extLst>
            <a:ext uri="{909E8E84-426E-40DD-AFC4-6F175D3DCCD1}"/>
            <a:ext uri="{91240B29-F687-4F45-9708-019B960494DF}"/>
            <a:ext uri="{AF507438-7753-43E0-B8FC-AC1667EBCBE1}"/>
          </a:extLst>
        </p:spPr>
        <p:txBody>
          <a:bodyPr vert="horz" wrap="square" lIns="143689" tIns="71844" rIns="143689" bIns="71844" numCol="1" anchor="t" anchorCtr="0" compatLnSpc="1">
            <a:prstTxWarp prst="textNoShape">
              <a:avLst/>
            </a:prstTxWarp>
          </a:bodyPr>
          <a:lstStyle>
            <a:lvl1pPr algn="r" eaLnBrk="1" hangingPunct="1">
              <a:defRPr sz="2200">
                <a:cs typeface="+mn-cs"/>
              </a:defRPr>
            </a:lvl1pPr>
          </a:lstStyle>
          <a:p>
            <a:pPr>
              <a:defRPr/>
            </a:pPr>
            <a:fld id="{C8793BCE-1B84-4FE0-83D1-7A6D720130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1166813" y="4129088"/>
            <a:ext cx="13944600" cy="2884487"/>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HĐCD: </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MUA SẮM TIẾT KIỆM</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403475" y="1905000"/>
            <a:ext cx="11469688" cy="1992313"/>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cs typeface="+mn-cs"/>
              </a:rPr>
              <a:t>CHÀO MỪNG QUÝ THẦY </a:t>
            </a:r>
            <a:r>
              <a:rPr lang="en-US" sz="6000" b="1" dirty="0" smtClean="0">
                <a:solidFill>
                  <a:srgbClr val="0000CC"/>
                </a:solidFill>
                <a:effectLst>
                  <a:outerShdw blurRad="38100" dist="38100" dir="2700000" algn="tl">
                    <a:srgbClr val="000000">
                      <a:alpha val="43137"/>
                    </a:srgbClr>
                  </a:outerShdw>
                </a:effectLst>
                <a:latin typeface="Times New Roman" pitchFamily="18" charset="0"/>
                <a:cs typeface="+mn-cs"/>
              </a:rPr>
              <a:t>CÔ</a:t>
            </a:r>
          </a:p>
          <a:p>
            <a:pPr algn="ctr" eaLnBrk="1" hangingPunct="1">
              <a:spcBef>
                <a:spcPts val="0"/>
              </a:spcBef>
              <a:defRPr/>
            </a:pPr>
            <a:r>
              <a:rPr lang="en-US" sz="6000" b="1" dirty="0" smtClean="0">
                <a:solidFill>
                  <a:srgbClr val="0000CC"/>
                </a:solidFill>
                <a:effectLst>
                  <a:outerShdw blurRad="38100" dist="38100" dir="2700000" algn="tl">
                    <a:srgbClr val="000000">
                      <a:alpha val="43137"/>
                    </a:srgbClr>
                  </a:outerShdw>
                </a:effectLst>
                <a:latin typeface="Times New Roman" pitchFamily="18" charset="0"/>
                <a:cs typeface="+mn-cs"/>
              </a:rPr>
              <a:t>VỀ </a:t>
            </a:r>
            <a:r>
              <a:rPr lang="en-US" sz="6000" b="1" dirty="0">
                <a:solidFill>
                  <a:srgbClr val="0000CC"/>
                </a:solidFill>
                <a:effectLst>
                  <a:outerShdw blurRad="38100" dist="38100" dir="2700000" algn="tl">
                    <a:srgbClr val="000000">
                      <a:alpha val="43137"/>
                    </a:srgbClr>
                  </a:outerShdw>
                </a:effectLst>
                <a:latin typeface="Times New Roman" pitchFamily="18" charset="0"/>
                <a:cs typeface="+mn-cs"/>
              </a:rPr>
              <a:t>DỰ GIỜ THĂM LỚP</a:t>
            </a:r>
          </a:p>
        </p:txBody>
      </p:sp>
      <p:pic>
        <p:nvPicPr>
          <p:cNvPr id="14341" name="Picture 22" descr="bd21315_"/>
          <p:cNvPicPr>
            <a:picLocks noChangeAspect="1" noChangeArrowheads="1"/>
          </p:cNvPicPr>
          <p:nvPr/>
        </p:nvPicPr>
        <p:blipFill>
          <a:blip r:embed="rId3"/>
          <a:srcRect/>
          <a:stretch>
            <a:fillRect/>
          </a:stretch>
        </p:blipFill>
        <p:spPr bwMode="auto">
          <a:xfrm>
            <a:off x="5330825" y="7262813"/>
            <a:ext cx="5614988" cy="204787"/>
          </a:xfrm>
          <a:prstGeom prst="rect">
            <a:avLst/>
          </a:prstGeom>
          <a:noFill/>
          <a:ln w="9525">
            <a:noFill/>
            <a:miter lim="800000"/>
            <a:headEnd/>
            <a:tailEnd/>
          </a:ln>
        </p:spPr>
      </p:pic>
      <p:pic>
        <p:nvPicPr>
          <p:cNvPr id="14343" name="Picture 5" descr="POINSET3"/>
          <p:cNvPicPr>
            <a:picLocks noChangeAspect="1" noChangeArrowheads="1"/>
          </p:cNvPicPr>
          <p:nvPr/>
        </p:nvPicPr>
        <p:blipFill>
          <a:blip r:embed="rId4"/>
          <a:srcRect/>
          <a:stretch>
            <a:fillRect/>
          </a:stretch>
        </p:blipFill>
        <p:spPr bwMode="auto">
          <a:xfrm>
            <a:off x="13190538" y="6400800"/>
            <a:ext cx="2971800" cy="2560638"/>
          </a:xfrm>
          <a:prstGeom prst="rect">
            <a:avLst/>
          </a:prstGeom>
          <a:noFill/>
          <a:ln w="9525">
            <a:noFill/>
            <a:miter lim="800000"/>
            <a:headEnd/>
            <a:tailEnd/>
          </a:ln>
        </p:spPr>
      </p:pic>
      <p:pic>
        <p:nvPicPr>
          <p:cNvPr id="14344" name="Picture 5" descr="POINSET2"/>
          <p:cNvPicPr>
            <a:picLocks noChangeAspect="1" noChangeArrowheads="1"/>
          </p:cNvPicPr>
          <p:nvPr/>
        </p:nvPicPr>
        <p:blipFill>
          <a:blip r:embed="rId5"/>
          <a:srcRect/>
          <a:stretch>
            <a:fillRect/>
          </a:stretch>
        </p:blipFill>
        <p:spPr bwMode="auto">
          <a:xfrm rot="5400000" flipV="1">
            <a:off x="135731" y="51594"/>
            <a:ext cx="1382713" cy="14700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E:\Lớp 3 sách mới\HÌNH NỀN, HỌA TIẾT TRANG TRÍ\HÌNH NỀN, HỌA TIẾT TRANG TRÍ\1c3c79b4a869e562a88e13de0840919c.png"/>
          <p:cNvPicPr>
            <a:picLocks noChangeAspect="1" noChangeArrowheads="1"/>
          </p:cNvPicPr>
          <p:nvPr/>
        </p:nvPicPr>
        <p:blipFill>
          <a:blip r:embed="rId2"/>
          <a:srcRect/>
          <a:stretch>
            <a:fillRect/>
          </a:stretch>
        </p:blipFill>
        <p:spPr bwMode="auto">
          <a:xfrm>
            <a:off x="3643313" y="5684838"/>
            <a:ext cx="8991600" cy="2773362"/>
          </a:xfrm>
          <a:prstGeom prst="rect">
            <a:avLst/>
          </a:prstGeom>
          <a:noFill/>
          <a:ln w="9525">
            <a:noFill/>
            <a:miter lim="800000"/>
            <a:headEnd/>
            <a:tailEnd/>
          </a:ln>
        </p:spPr>
      </p:pic>
      <p:pic>
        <p:nvPicPr>
          <p:cNvPr id="3074" name="Picture 2"/>
          <p:cNvPicPr>
            <a:picLocks noChangeAspect="1" noChangeArrowheads="1"/>
          </p:cNvPicPr>
          <p:nvPr/>
        </p:nvPicPr>
        <p:blipFill>
          <a:blip r:embed="rId3"/>
          <a:srcRect l="2277"/>
          <a:stretch>
            <a:fillRect/>
          </a:stretch>
        </p:blipFill>
        <p:spPr bwMode="auto">
          <a:xfrm>
            <a:off x="593725" y="2078038"/>
            <a:ext cx="15089188" cy="3152775"/>
          </a:xfrm>
          <a:prstGeom prst="rect">
            <a:avLst/>
          </a:prstGeom>
          <a:noFill/>
          <a:ln w="9525">
            <a:noFill/>
            <a:miter lim="800000"/>
            <a:headEnd/>
            <a:tailEnd/>
          </a:ln>
        </p:spPr>
      </p:pic>
      <p:grpSp>
        <p:nvGrpSpPr>
          <p:cNvPr id="23555" name="Group 3"/>
          <p:cNvGrpSpPr>
            <a:grpSpLocks/>
          </p:cNvGrpSpPr>
          <p:nvPr/>
        </p:nvGrpSpPr>
        <p:grpSpPr bwMode="auto">
          <a:xfrm>
            <a:off x="4062413" y="103188"/>
            <a:ext cx="8153400" cy="1570037"/>
            <a:chOff x="4061619" y="103853"/>
            <a:chExt cx="8153401" cy="1569405"/>
          </a:xfrm>
        </p:grpSpPr>
        <p:sp>
          <p:nvSpPr>
            <p:cNvPr id="5"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23557" name="Group 5"/>
            <p:cNvGrpSpPr>
              <a:grpSpLocks/>
            </p:cNvGrpSpPr>
            <p:nvPr/>
          </p:nvGrpSpPr>
          <p:grpSpPr bwMode="auto">
            <a:xfrm>
              <a:off x="5199053" y="103853"/>
              <a:ext cx="5442452" cy="994830"/>
              <a:chOff x="5051402" y="164812"/>
              <a:chExt cx="5350621" cy="994830"/>
            </a:xfrm>
          </p:grpSpPr>
          <p:grpSp>
            <p:nvGrpSpPr>
              <p:cNvPr id="23558" name="Group 6"/>
              <p:cNvGrpSpPr>
                <a:grpSpLocks/>
              </p:cNvGrpSpPr>
              <p:nvPr/>
            </p:nvGrpSpPr>
            <p:grpSpPr bwMode="auto">
              <a:xfrm>
                <a:off x="5051402" y="164812"/>
                <a:ext cx="5350621" cy="994830"/>
                <a:chOff x="5051402" y="164812"/>
                <a:chExt cx="5350621" cy="994830"/>
              </a:xfrm>
            </p:grpSpPr>
            <p:sp>
              <p:nvSpPr>
                <p:cNvPr id="23560" name="TextBox 8"/>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3561" name="TextBox 9"/>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8" name="Straight Connector 7"/>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Anh dep 10"/>
          <p:cNvPicPr>
            <a:picLocks noChangeAspect="1" noChangeArrowheads="1"/>
          </p:cNvPicPr>
          <p:nvPr/>
        </p:nvPicPr>
        <p:blipFill>
          <a:blip r:embed="rId2"/>
          <a:srcRect/>
          <a:stretch>
            <a:fillRect/>
          </a:stretch>
        </p:blipFill>
        <p:spPr bwMode="auto">
          <a:xfrm>
            <a:off x="677863" y="388938"/>
            <a:ext cx="14920912" cy="8755062"/>
          </a:xfrm>
          <a:prstGeom prst="rect">
            <a:avLst/>
          </a:prstGeom>
          <a:noFill/>
          <a:ln w="9525">
            <a:noFill/>
            <a:miter lim="800000"/>
            <a:headEnd/>
            <a:tailEnd/>
          </a:ln>
        </p:spPr>
      </p:pic>
      <p:sp>
        <p:nvSpPr>
          <p:cNvPr id="3" name="WordArt 3"/>
          <p:cNvSpPr>
            <a:spLocks noChangeArrowheads="1" noChangeShapeType="1" noTextEdit="1"/>
          </p:cNvSpPr>
          <p:nvPr/>
        </p:nvSpPr>
        <p:spPr bwMode="auto">
          <a:xfrm>
            <a:off x="3643313"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a:hlinkClick r:id="" action="ppaction://media"/>
          </p:cNvPr>
          <p:cNvPicPr>
            <a:picLocks noRot="1" noChangeAspect="1"/>
          </p:cNvPicPr>
          <p:nvPr>
            <a:videoFile r:link="rId1"/>
          </p:nvPr>
        </p:nvPicPr>
        <p:blipFill>
          <a:blip r:embed="rId3"/>
          <a:srcRect/>
          <a:stretch>
            <a:fillRect/>
          </a:stretch>
        </p:blipFill>
        <p:spPr bwMode="auto">
          <a:xfrm>
            <a:off x="976313" y="593725"/>
            <a:ext cx="14249400" cy="80073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
          <p:cNvGrpSpPr>
            <a:grpSpLocks/>
          </p:cNvGrpSpPr>
          <p:nvPr/>
        </p:nvGrpSpPr>
        <p:grpSpPr bwMode="auto">
          <a:xfrm>
            <a:off x="4062413" y="103188"/>
            <a:ext cx="8153400" cy="1570037"/>
            <a:chOff x="4061619" y="103853"/>
            <a:chExt cx="8153401" cy="1569405"/>
          </a:xfrm>
        </p:grpSpPr>
        <p:sp>
          <p:nvSpPr>
            <p:cNvPr id="31"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16394" name="Group 31"/>
            <p:cNvGrpSpPr>
              <a:grpSpLocks/>
            </p:cNvGrpSpPr>
            <p:nvPr/>
          </p:nvGrpSpPr>
          <p:grpSpPr bwMode="auto">
            <a:xfrm>
              <a:off x="5199053" y="103853"/>
              <a:ext cx="5442452" cy="994830"/>
              <a:chOff x="5051402" y="164812"/>
              <a:chExt cx="5350621" cy="994830"/>
            </a:xfrm>
          </p:grpSpPr>
          <p:grpSp>
            <p:nvGrpSpPr>
              <p:cNvPr id="16395" name="Group 32"/>
              <p:cNvGrpSpPr>
                <a:grpSpLocks/>
              </p:cNvGrpSpPr>
              <p:nvPr/>
            </p:nvGrpSpPr>
            <p:grpSpPr bwMode="auto">
              <a:xfrm>
                <a:off x="5051402" y="164812"/>
                <a:ext cx="5350621" cy="994830"/>
                <a:chOff x="5051402" y="164812"/>
                <a:chExt cx="5350621" cy="994830"/>
              </a:xfrm>
            </p:grpSpPr>
            <p:sp>
              <p:nvSpPr>
                <p:cNvPr id="16397" name="TextBox 34"/>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6398" name="TextBox 35"/>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1" name="TextBox 20"/>
          <p:cNvSpPr txBox="1">
            <a:spLocks noChangeArrowheads="1"/>
          </p:cNvSpPr>
          <p:nvPr/>
        </p:nvSpPr>
        <p:spPr bwMode="auto">
          <a:xfrm>
            <a:off x="1312863" y="2311400"/>
            <a:ext cx="2749550" cy="812800"/>
          </a:xfrm>
          <a:prstGeom prst="rect">
            <a:avLst/>
          </a:prstGeom>
          <a:solidFill>
            <a:schemeClr val="bg1"/>
          </a:solidFill>
          <a:ln w="9525">
            <a:noFill/>
            <a:miter lim="800000"/>
            <a:headEnd/>
            <a:tailEnd/>
          </a:ln>
        </p:spPr>
        <p:txBody>
          <a:bodyPr>
            <a:spAutoFit/>
          </a:bodyPr>
          <a:lstStyle/>
          <a:p>
            <a:pPr algn="just" eaLnBrk="0" hangingPunct="0">
              <a:lnSpc>
                <a:spcPct val="130000"/>
              </a:lnSpc>
            </a:pPr>
            <a:r>
              <a:rPr lang="en-US" sz="3600" b="1" i="1">
                <a:solidFill>
                  <a:srgbClr val="0000CC"/>
                </a:solidFill>
                <a:latin typeface="Times New Roman" pitchFamily="18" charset="0"/>
                <a:cs typeface="Times New Roman" pitchFamily="18" charset="0"/>
              </a:rPr>
              <a:t>* Chuẩn bị:</a:t>
            </a:r>
            <a:endParaRPr lang="en-US" sz="3600" b="1">
              <a:solidFill>
                <a:srgbClr val="0000CC"/>
              </a:solidFill>
              <a:latin typeface="Times New Roman" pitchFamily="18" charset="0"/>
              <a:cs typeface="Times New Roman" pitchFamily="18" charset="0"/>
            </a:endParaRPr>
          </a:p>
        </p:txBody>
      </p:sp>
      <p:grpSp>
        <p:nvGrpSpPr>
          <p:cNvPr id="20" name="Group 19"/>
          <p:cNvGrpSpPr>
            <a:grpSpLocks/>
          </p:cNvGrpSpPr>
          <p:nvPr/>
        </p:nvGrpSpPr>
        <p:grpSpPr bwMode="auto">
          <a:xfrm>
            <a:off x="900113" y="1524000"/>
            <a:ext cx="14016037" cy="677863"/>
            <a:chOff x="1508917" y="1888664"/>
            <a:chExt cx="12487722" cy="677108"/>
          </a:xfrm>
        </p:grpSpPr>
        <p:sp>
          <p:nvSpPr>
            <p:cNvPr id="16391" name="Rectangle 21"/>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1. Cùng chơi </a:t>
              </a:r>
              <a:r>
                <a:rPr lang="en-US" sz="3800" b="1" i="1">
                  <a:solidFill>
                    <a:srgbClr val="FF0066"/>
                  </a:solidFill>
                  <a:latin typeface="Times New Roman" pitchFamily="18" charset="0"/>
                  <a:cs typeface="Times New Roman" pitchFamily="18" charset="0"/>
                </a:rPr>
                <a:t>Mua sắm</a:t>
              </a:r>
              <a:r>
                <a:rPr lang="en-US" sz="3800" b="1">
                  <a:solidFill>
                    <a:srgbClr val="FF0066"/>
                  </a:solidFill>
                  <a:latin typeface="Times New Roman" pitchFamily="18" charset="0"/>
                  <a:cs typeface="Times New Roman" pitchFamily="18" charset="0"/>
                </a:rPr>
                <a:t>.</a:t>
              </a:r>
            </a:p>
          </p:txBody>
        </p:sp>
        <p:cxnSp>
          <p:nvCxnSpPr>
            <p:cNvPr id="23" name="Straight Connector 22"/>
            <p:cNvCxnSpPr/>
            <p:nvPr/>
          </p:nvCxnSpPr>
          <p:spPr>
            <a:xfrm>
              <a:off x="1672987" y="2519785"/>
              <a:ext cx="421490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026" name="Picture 2"/>
          <p:cNvPicPr>
            <a:picLocks noChangeAspect="1" noChangeArrowheads="1"/>
          </p:cNvPicPr>
          <p:nvPr/>
        </p:nvPicPr>
        <p:blipFill>
          <a:blip r:embed="rId2"/>
          <a:srcRect/>
          <a:stretch>
            <a:fillRect/>
          </a:stretch>
        </p:blipFill>
        <p:spPr bwMode="auto">
          <a:xfrm>
            <a:off x="3138488" y="5267325"/>
            <a:ext cx="10001250" cy="3724275"/>
          </a:xfrm>
          <a:prstGeom prst="rect">
            <a:avLst/>
          </a:prstGeom>
          <a:noFill/>
          <a:ln w="9525">
            <a:noFill/>
            <a:miter lim="800000"/>
            <a:headEnd/>
            <a:tailEnd/>
          </a:ln>
        </p:spPr>
      </p:pic>
      <p:sp>
        <p:nvSpPr>
          <p:cNvPr id="24" name="TextBox 23"/>
          <p:cNvSpPr txBox="1">
            <a:spLocks noChangeArrowheads="1"/>
          </p:cNvSpPr>
          <p:nvPr/>
        </p:nvSpPr>
        <p:spPr bwMode="auto">
          <a:xfrm>
            <a:off x="2119313" y="3983038"/>
            <a:ext cx="11012487" cy="741362"/>
          </a:xfrm>
          <a:prstGeom prst="rect">
            <a:avLst/>
          </a:prstGeom>
          <a:solidFill>
            <a:schemeClr val="bg1"/>
          </a:solidFill>
          <a:ln w="9525">
            <a:noFill/>
            <a:miter lim="800000"/>
            <a:headEnd/>
            <a:tailEnd/>
          </a:ln>
        </p:spPr>
        <p:txBody>
          <a:bodyPr>
            <a:spAutoFit/>
          </a:bodyPr>
          <a:lstStyle/>
          <a:p>
            <a:pPr algn="just" eaLnBrk="0" hangingPunct="0">
              <a:lnSpc>
                <a:spcPct val="130000"/>
              </a:lnSpc>
            </a:pPr>
            <a:r>
              <a:rPr lang="en-US" sz="3600" i="1">
                <a:solidFill>
                  <a:srgbClr val="0000CC"/>
                </a:solidFill>
                <a:latin typeface="Times New Roman" pitchFamily="18" charset="0"/>
                <a:cs typeface="Times New Roman" pitchFamily="18" charset="0"/>
              </a:rPr>
              <a:t>- </a:t>
            </a:r>
            <a:r>
              <a:rPr lang="en-US" sz="3600">
                <a:solidFill>
                  <a:srgbClr val="0000CC"/>
                </a:solidFill>
                <a:latin typeface="Times New Roman" pitchFamily="18" charset="0"/>
                <a:cs typeface="Times New Roman" pitchFamily="18" charset="0"/>
              </a:rPr>
              <a:t>Các phiều mua hàng với mệnh giá khác nhau.</a:t>
            </a:r>
          </a:p>
        </p:txBody>
      </p:sp>
      <p:sp>
        <p:nvSpPr>
          <p:cNvPr id="18" name="TextBox 17"/>
          <p:cNvSpPr txBox="1">
            <a:spLocks noChangeArrowheads="1"/>
          </p:cNvSpPr>
          <p:nvPr/>
        </p:nvSpPr>
        <p:spPr bwMode="auto">
          <a:xfrm>
            <a:off x="2119313" y="3200400"/>
            <a:ext cx="11012487" cy="741363"/>
          </a:xfrm>
          <a:prstGeom prst="rect">
            <a:avLst/>
          </a:prstGeom>
          <a:solidFill>
            <a:schemeClr val="bg1"/>
          </a:solidFill>
          <a:ln w="9525">
            <a:noFill/>
            <a:miter lim="800000"/>
            <a:headEnd/>
            <a:tailEnd/>
          </a:ln>
        </p:spPr>
        <p:txBody>
          <a:bodyPr>
            <a:spAutoFit/>
          </a:bodyPr>
          <a:lstStyle/>
          <a:p>
            <a:pPr algn="just" eaLnBrk="0" hangingPunct="0">
              <a:lnSpc>
                <a:spcPct val="130000"/>
              </a:lnSpc>
            </a:pPr>
            <a:r>
              <a:rPr lang="en-US" sz="3600" i="1">
                <a:solidFill>
                  <a:srgbClr val="0000CC"/>
                </a:solidFill>
                <a:latin typeface="Times New Roman" pitchFamily="18" charset="0"/>
                <a:cs typeface="Times New Roman" pitchFamily="18" charset="0"/>
              </a:rPr>
              <a:t>- </a:t>
            </a:r>
            <a:r>
              <a:rPr lang="en-US" sz="3600">
                <a:solidFill>
                  <a:srgbClr val="0000CC"/>
                </a:solidFill>
                <a:latin typeface="Times New Roman" pitchFamily="18" charset="0"/>
                <a:cs typeface="Times New Roman" pitchFamily="18" charset="0"/>
              </a:rPr>
              <a:t>Hình ảnh các sản phẩm, hàng hóa kèm theo giá tiền.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a:spLocks noChangeArrowheads="1"/>
          </p:cNvSpPr>
          <p:nvPr/>
        </p:nvSpPr>
        <p:spPr bwMode="auto">
          <a:xfrm>
            <a:off x="1357313" y="2362200"/>
            <a:ext cx="8001000" cy="646113"/>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Tiến hành:</a:t>
            </a:r>
          </a:p>
        </p:txBody>
      </p:sp>
      <p:grpSp>
        <p:nvGrpSpPr>
          <p:cNvPr id="17410" name="Group 1"/>
          <p:cNvGrpSpPr>
            <a:grpSpLocks/>
          </p:cNvGrpSpPr>
          <p:nvPr/>
        </p:nvGrpSpPr>
        <p:grpSpPr bwMode="auto">
          <a:xfrm>
            <a:off x="4062413" y="103188"/>
            <a:ext cx="8153400" cy="1570037"/>
            <a:chOff x="4061619" y="103853"/>
            <a:chExt cx="8153401" cy="1569405"/>
          </a:xfrm>
        </p:grpSpPr>
        <p:sp>
          <p:nvSpPr>
            <p:cNvPr id="31"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17419" name="Group 31"/>
            <p:cNvGrpSpPr>
              <a:grpSpLocks/>
            </p:cNvGrpSpPr>
            <p:nvPr/>
          </p:nvGrpSpPr>
          <p:grpSpPr bwMode="auto">
            <a:xfrm>
              <a:off x="5199053" y="103853"/>
              <a:ext cx="5442452" cy="994830"/>
              <a:chOff x="5051402" y="164812"/>
              <a:chExt cx="5350621" cy="994830"/>
            </a:xfrm>
          </p:grpSpPr>
          <p:grpSp>
            <p:nvGrpSpPr>
              <p:cNvPr id="17420" name="Group 32"/>
              <p:cNvGrpSpPr>
                <a:grpSpLocks/>
              </p:cNvGrpSpPr>
              <p:nvPr/>
            </p:nvGrpSpPr>
            <p:grpSpPr bwMode="auto">
              <a:xfrm>
                <a:off x="5051402" y="164812"/>
                <a:ext cx="5350621" cy="994830"/>
                <a:chOff x="5051402" y="164812"/>
                <a:chExt cx="5350621" cy="994830"/>
              </a:xfrm>
            </p:grpSpPr>
            <p:sp>
              <p:nvSpPr>
                <p:cNvPr id="17422" name="TextBox 34"/>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7423" name="TextBox 35"/>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grpSp>
        <p:nvGrpSpPr>
          <p:cNvPr id="17411" name="Group 19"/>
          <p:cNvGrpSpPr>
            <a:grpSpLocks/>
          </p:cNvGrpSpPr>
          <p:nvPr/>
        </p:nvGrpSpPr>
        <p:grpSpPr bwMode="auto">
          <a:xfrm>
            <a:off x="900113" y="1524000"/>
            <a:ext cx="14016037" cy="677863"/>
            <a:chOff x="1508917" y="1888664"/>
            <a:chExt cx="12487722" cy="677108"/>
          </a:xfrm>
        </p:grpSpPr>
        <p:sp>
          <p:nvSpPr>
            <p:cNvPr id="17416" name="Rectangle 21"/>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1. Cùng chơi </a:t>
              </a:r>
              <a:r>
                <a:rPr lang="en-US" sz="3800" b="1" i="1">
                  <a:solidFill>
                    <a:srgbClr val="FF0066"/>
                  </a:solidFill>
                  <a:latin typeface="Times New Roman" pitchFamily="18" charset="0"/>
                  <a:cs typeface="Times New Roman" pitchFamily="18" charset="0"/>
                </a:rPr>
                <a:t>Mua sắm</a:t>
              </a:r>
              <a:r>
                <a:rPr lang="en-US" sz="3800" b="1">
                  <a:solidFill>
                    <a:srgbClr val="FF0066"/>
                  </a:solidFill>
                  <a:latin typeface="Times New Roman" pitchFamily="18" charset="0"/>
                  <a:cs typeface="Times New Roman" pitchFamily="18" charset="0"/>
                </a:rPr>
                <a:t>.</a:t>
              </a:r>
            </a:p>
          </p:txBody>
        </p:sp>
        <p:cxnSp>
          <p:nvCxnSpPr>
            <p:cNvPr id="23" name="Straight Connector 22"/>
            <p:cNvCxnSpPr/>
            <p:nvPr/>
          </p:nvCxnSpPr>
          <p:spPr>
            <a:xfrm>
              <a:off x="1672987" y="2519785"/>
              <a:ext cx="421490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Box 18"/>
          <p:cNvSpPr txBox="1">
            <a:spLocks noChangeArrowheads="1"/>
          </p:cNvSpPr>
          <p:nvPr/>
        </p:nvSpPr>
        <p:spPr bwMode="auto">
          <a:xfrm>
            <a:off x="946150" y="3008313"/>
            <a:ext cx="7250113" cy="2087562"/>
          </a:xfrm>
          <a:prstGeom prst="rect">
            <a:avLst/>
          </a:prstGeom>
          <a:solidFill>
            <a:schemeClr val="bg1"/>
          </a:solidFill>
          <a:ln w="9525">
            <a:noFill/>
            <a:miter lim="800000"/>
            <a:headEnd/>
            <a:tailEnd/>
          </a:ln>
        </p:spPr>
        <p:txBody>
          <a:bodyPr>
            <a:spAutoFit/>
          </a:bodyPr>
          <a:lstStyle/>
          <a:p>
            <a:pPr algn="just" eaLnBrk="0" hangingPunct="0">
              <a:lnSpc>
                <a:spcPct val="120000"/>
              </a:lnSpc>
            </a:pPr>
            <a:r>
              <a:rPr lang="en-US" sz="3600">
                <a:solidFill>
                  <a:srgbClr val="0000CC"/>
                </a:solidFill>
                <a:latin typeface="Times New Roman" pitchFamily="18" charset="0"/>
                <a:cs typeface="Times New Roman" pitchFamily="18" charset="0"/>
              </a:rPr>
              <a:t>- Chia lớp thành các đội chơi.</a:t>
            </a:r>
          </a:p>
          <a:p>
            <a:pPr algn="just" eaLnBrk="0" hangingPunct="0">
              <a:lnSpc>
                <a:spcPct val="120000"/>
              </a:lnSpc>
            </a:pPr>
            <a:r>
              <a:rPr lang="en-US" sz="3600">
                <a:solidFill>
                  <a:srgbClr val="0000CC"/>
                </a:solidFill>
                <a:latin typeface="Times New Roman" pitchFamily="18" charset="0"/>
                <a:cs typeface="Times New Roman" pitchFamily="18" charset="0"/>
              </a:rPr>
              <a:t>- Mỗi đội được cấp một số phiếu mua hàng.</a:t>
            </a:r>
          </a:p>
        </p:txBody>
      </p:sp>
      <p:pic>
        <p:nvPicPr>
          <p:cNvPr id="26" name="Picture 2"/>
          <p:cNvPicPr>
            <a:picLocks noChangeAspect="1" noChangeArrowheads="1"/>
          </p:cNvPicPr>
          <p:nvPr/>
        </p:nvPicPr>
        <p:blipFill>
          <a:blip r:embed="rId2"/>
          <a:srcRect/>
          <a:stretch>
            <a:fillRect/>
          </a:stretch>
        </p:blipFill>
        <p:spPr bwMode="auto">
          <a:xfrm>
            <a:off x="9053513" y="2667000"/>
            <a:ext cx="6934200" cy="3810000"/>
          </a:xfrm>
          <a:prstGeom prst="rect">
            <a:avLst/>
          </a:prstGeom>
          <a:noFill/>
          <a:ln w="9525">
            <a:noFill/>
            <a:miter lim="800000"/>
            <a:headEnd/>
            <a:tailEnd/>
          </a:ln>
        </p:spPr>
      </p:pic>
      <p:sp>
        <p:nvSpPr>
          <p:cNvPr id="27" name="TextBox 26"/>
          <p:cNvSpPr txBox="1">
            <a:spLocks noChangeArrowheads="1"/>
          </p:cNvSpPr>
          <p:nvPr/>
        </p:nvSpPr>
        <p:spPr bwMode="auto">
          <a:xfrm>
            <a:off x="946150" y="5029200"/>
            <a:ext cx="9378950" cy="2085975"/>
          </a:xfrm>
          <a:prstGeom prst="rect">
            <a:avLst/>
          </a:prstGeom>
          <a:solidFill>
            <a:schemeClr val="bg1"/>
          </a:solidFill>
          <a:ln w="9525">
            <a:noFill/>
            <a:miter lim="800000"/>
            <a:headEnd/>
            <a:tailEnd/>
          </a:ln>
        </p:spPr>
        <p:txBody>
          <a:bodyPr>
            <a:spAutoFit/>
          </a:bodyPr>
          <a:lstStyle/>
          <a:p>
            <a:pPr algn="just" eaLnBrk="0" hangingPunct="0">
              <a:lnSpc>
                <a:spcPct val="120000"/>
              </a:lnSpc>
            </a:pPr>
            <a:r>
              <a:rPr lang="en-US" sz="3600">
                <a:solidFill>
                  <a:srgbClr val="0000CC"/>
                </a:solidFill>
                <a:latin typeface="Times New Roman" pitchFamily="18" charset="0"/>
                <a:cs typeface="Times New Roman" pitchFamily="18" charset="0"/>
              </a:rPr>
              <a:t>- Tiến hành lựa chọn mua sản phẩm liên quan tới chủ đề cho trước theo hình thức tiếp sức. </a:t>
            </a:r>
            <a:r>
              <a:rPr lang="vi-VN" sz="3600">
                <a:solidFill>
                  <a:srgbClr val="0000CC"/>
                </a:solidFill>
                <a:latin typeface="Times New Roman" pitchFamily="18" charset="0"/>
                <a:cs typeface="Times New Roman" pitchFamily="18" charset="0"/>
              </a:rPr>
              <a:t>Ví dụ: chủ đề Đồ dùng học tập, chủ đề thực phẩm,...</a:t>
            </a:r>
            <a:endParaRPr lang="en-US" sz="3600">
              <a:solidFill>
                <a:srgbClr val="0000CC"/>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946150" y="7010400"/>
            <a:ext cx="14370050" cy="1422400"/>
          </a:xfrm>
          <a:prstGeom prst="rect">
            <a:avLst/>
          </a:prstGeom>
          <a:noFill/>
          <a:ln w="9525">
            <a:noFill/>
            <a:miter lim="800000"/>
            <a:headEnd/>
            <a:tailEnd/>
          </a:ln>
        </p:spPr>
        <p:txBody>
          <a:bodyPr>
            <a:spAutoFit/>
          </a:bodyPr>
          <a:lstStyle/>
          <a:p>
            <a:pPr algn="just" eaLnBrk="0" hangingPunct="0">
              <a:lnSpc>
                <a:spcPct val="120000"/>
              </a:lnSpc>
            </a:pPr>
            <a:r>
              <a:rPr lang="en-US" sz="3600">
                <a:solidFill>
                  <a:srgbClr val="0000CC"/>
                </a:solidFill>
                <a:latin typeface="Times New Roman" pitchFamily="18" charset="0"/>
                <a:cs typeface="Times New Roman" pitchFamily="18" charset="0"/>
              </a:rPr>
              <a:t>- Đội chiến thắng là đội mua được nhiều sản phẩm theo đúng chủ đề và trong giới hạn số phiếu mua hàng cho phép.</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fade">
                                      <p:cBhvr>
                                        <p:cTn id="15" dur="500"/>
                                        <p:tgtEl>
                                          <p:spTgt spid="19">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fade">
                                      <p:cBhvr>
                                        <p:cTn id="25" dur="5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build="p"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9053513" y="2667000"/>
            <a:ext cx="6934200" cy="3810000"/>
          </a:xfrm>
          <a:prstGeom prst="rect">
            <a:avLst/>
          </a:prstGeom>
          <a:noFill/>
          <a:ln w="9525">
            <a:noFill/>
            <a:miter lim="800000"/>
            <a:headEnd/>
            <a:tailEnd/>
          </a:ln>
        </p:spPr>
      </p:pic>
      <p:sp>
        <p:nvSpPr>
          <p:cNvPr id="25" name="TextBox 24"/>
          <p:cNvSpPr txBox="1">
            <a:spLocks noChangeArrowheads="1"/>
          </p:cNvSpPr>
          <p:nvPr/>
        </p:nvSpPr>
        <p:spPr bwMode="auto">
          <a:xfrm>
            <a:off x="1128713" y="2706688"/>
            <a:ext cx="8001000" cy="646112"/>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Tổng kết:</a:t>
            </a:r>
          </a:p>
        </p:txBody>
      </p:sp>
      <p:grpSp>
        <p:nvGrpSpPr>
          <p:cNvPr id="18435" name="Group 1"/>
          <p:cNvGrpSpPr>
            <a:grpSpLocks/>
          </p:cNvGrpSpPr>
          <p:nvPr/>
        </p:nvGrpSpPr>
        <p:grpSpPr bwMode="auto">
          <a:xfrm>
            <a:off x="4062413" y="103188"/>
            <a:ext cx="8153400" cy="1570037"/>
            <a:chOff x="4061619" y="103853"/>
            <a:chExt cx="8153401" cy="1569405"/>
          </a:xfrm>
        </p:grpSpPr>
        <p:sp>
          <p:nvSpPr>
            <p:cNvPr id="31"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18444" name="Group 31"/>
            <p:cNvGrpSpPr>
              <a:grpSpLocks/>
            </p:cNvGrpSpPr>
            <p:nvPr/>
          </p:nvGrpSpPr>
          <p:grpSpPr bwMode="auto">
            <a:xfrm>
              <a:off x="5199053" y="103853"/>
              <a:ext cx="5442452" cy="994830"/>
              <a:chOff x="5051402" y="164812"/>
              <a:chExt cx="5350621" cy="994830"/>
            </a:xfrm>
          </p:grpSpPr>
          <p:grpSp>
            <p:nvGrpSpPr>
              <p:cNvPr id="18445" name="Group 32"/>
              <p:cNvGrpSpPr>
                <a:grpSpLocks/>
              </p:cNvGrpSpPr>
              <p:nvPr/>
            </p:nvGrpSpPr>
            <p:grpSpPr bwMode="auto">
              <a:xfrm>
                <a:off x="5051402" y="164812"/>
                <a:ext cx="5350621" cy="994830"/>
                <a:chOff x="5051402" y="164812"/>
                <a:chExt cx="5350621" cy="994830"/>
              </a:xfrm>
            </p:grpSpPr>
            <p:sp>
              <p:nvSpPr>
                <p:cNvPr id="18447" name="TextBox 34"/>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8448" name="TextBox 35"/>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grpSp>
        <p:nvGrpSpPr>
          <p:cNvPr id="18436" name="Group 19"/>
          <p:cNvGrpSpPr>
            <a:grpSpLocks/>
          </p:cNvGrpSpPr>
          <p:nvPr/>
        </p:nvGrpSpPr>
        <p:grpSpPr bwMode="auto">
          <a:xfrm>
            <a:off x="900113" y="1524000"/>
            <a:ext cx="14016037" cy="677863"/>
            <a:chOff x="1508917" y="1888664"/>
            <a:chExt cx="12487722" cy="677108"/>
          </a:xfrm>
        </p:grpSpPr>
        <p:sp>
          <p:nvSpPr>
            <p:cNvPr id="18441" name="Rectangle 21"/>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1. Cùng chơi </a:t>
              </a:r>
              <a:r>
                <a:rPr lang="en-US" sz="3800" b="1" i="1">
                  <a:solidFill>
                    <a:srgbClr val="FF0066"/>
                  </a:solidFill>
                  <a:latin typeface="Times New Roman" pitchFamily="18" charset="0"/>
                  <a:cs typeface="Times New Roman" pitchFamily="18" charset="0"/>
                </a:rPr>
                <a:t>Mua sắm</a:t>
              </a:r>
              <a:r>
                <a:rPr lang="en-US" sz="3800" b="1">
                  <a:solidFill>
                    <a:srgbClr val="FF0066"/>
                  </a:solidFill>
                  <a:latin typeface="Times New Roman" pitchFamily="18" charset="0"/>
                  <a:cs typeface="Times New Roman" pitchFamily="18" charset="0"/>
                </a:rPr>
                <a:t>.</a:t>
              </a:r>
            </a:p>
          </p:txBody>
        </p:sp>
        <p:cxnSp>
          <p:nvCxnSpPr>
            <p:cNvPr id="23" name="Straight Connector 22"/>
            <p:cNvCxnSpPr/>
            <p:nvPr/>
          </p:nvCxnSpPr>
          <p:spPr>
            <a:xfrm>
              <a:off x="1672987" y="2519785"/>
              <a:ext cx="421490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Box 18"/>
          <p:cNvSpPr txBox="1">
            <a:spLocks noChangeArrowheads="1"/>
          </p:cNvSpPr>
          <p:nvPr/>
        </p:nvSpPr>
        <p:spPr bwMode="auto">
          <a:xfrm>
            <a:off x="1290638" y="3492500"/>
            <a:ext cx="7229475" cy="1200150"/>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a:t>
            </a:r>
            <a:r>
              <a:rPr lang="en-US" sz="3600">
                <a:solidFill>
                  <a:srgbClr val="0000CC"/>
                </a:solidFill>
                <a:latin typeface="Times New Roman" pitchFamily="18" charset="0"/>
                <a:cs typeface="Times New Roman" pitchFamily="18" charset="0"/>
              </a:rPr>
              <a:t>Giáo viên cùng học sinh kiểm tra số lượng sản phẩm mỗi đội mua được</a:t>
            </a:r>
            <a:r>
              <a:rPr lang="vi-VN" sz="3600">
                <a:solidFill>
                  <a:srgbClr val="0000CC"/>
                </a:solidFill>
                <a:latin typeface="Times New Roman" pitchFamily="18" charset="0"/>
                <a:cs typeface="Times New Roman" pitchFamily="18" charset="0"/>
              </a:rPr>
              <a:t>.</a:t>
            </a:r>
          </a:p>
        </p:txBody>
      </p:sp>
      <p:sp>
        <p:nvSpPr>
          <p:cNvPr id="27" name="TextBox 26"/>
          <p:cNvSpPr txBox="1">
            <a:spLocks noChangeArrowheads="1"/>
          </p:cNvSpPr>
          <p:nvPr/>
        </p:nvSpPr>
        <p:spPr bwMode="auto">
          <a:xfrm>
            <a:off x="1290638" y="6953250"/>
            <a:ext cx="14392275" cy="646113"/>
          </a:xfrm>
          <a:prstGeom prst="rect">
            <a:avLst/>
          </a:prstGeom>
          <a:solidFill>
            <a:schemeClr val="bg1"/>
          </a:solidFill>
          <a:ln w="9525">
            <a:noFill/>
            <a:miter lim="800000"/>
            <a:headEnd/>
            <a:tailEnd/>
          </a:ln>
        </p:spPr>
        <p:txBody>
          <a:bodyPr>
            <a:spAutoFit/>
          </a:bodyPr>
          <a:lstStyle/>
          <a:p>
            <a:pPr eaLnBrk="0" hangingPunct="0"/>
            <a:r>
              <a:rPr lang="vi-VN" sz="3600">
                <a:solidFill>
                  <a:srgbClr val="0000CC"/>
                </a:solidFill>
                <a:latin typeface="Times New Roman" pitchFamily="18" charset="0"/>
                <a:cs typeface="Times New Roman" pitchFamily="18" charset="0"/>
              </a:rPr>
              <a:t>-</a:t>
            </a:r>
            <a:r>
              <a:rPr lang="en-US" sz="3600">
                <a:solidFill>
                  <a:srgbClr val="0000CC"/>
                </a:solidFill>
                <a:latin typeface="Times New Roman" pitchFamily="18" charset="0"/>
                <a:cs typeface="Times New Roman" pitchFamily="18" charset="0"/>
              </a:rPr>
              <a:t> Một </a:t>
            </a:r>
            <a:r>
              <a:rPr lang="vi-VN" sz="3600">
                <a:solidFill>
                  <a:srgbClr val="0000CC"/>
                </a:solidFill>
                <a:latin typeface="Times New Roman" pitchFamily="18" charset="0"/>
                <a:cs typeface="Times New Roman" pitchFamily="18" charset="0"/>
              </a:rPr>
              <a:t>số </a:t>
            </a:r>
            <a:r>
              <a:rPr lang="en-US" sz="3600">
                <a:solidFill>
                  <a:srgbClr val="0000CC"/>
                </a:solidFill>
                <a:latin typeface="Times New Roman" pitchFamily="18" charset="0"/>
                <a:cs typeface="Times New Roman" pitchFamily="18" charset="0"/>
              </a:rPr>
              <a:t>học sinh</a:t>
            </a:r>
            <a:r>
              <a:rPr lang="vi-VN" sz="3600">
                <a:solidFill>
                  <a:srgbClr val="0000CC"/>
                </a:solidFill>
                <a:latin typeface="Times New Roman" pitchFamily="18" charset="0"/>
                <a:cs typeface="Times New Roman" pitchFamily="18" charset="0"/>
              </a:rPr>
              <a:t> chia sẻ cảm xúc sau khi tham gia chơi trò chơi.</a:t>
            </a:r>
          </a:p>
        </p:txBody>
      </p:sp>
      <p:sp>
        <p:nvSpPr>
          <p:cNvPr id="18" name="TextBox 17"/>
          <p:cNvSpPr txBox="1">
            <a:spLocks noChangeArrowheads="1"/>
          </p:cNvSpPr>
          <p:nvPr/>
        </p:nvSpPr>
        <p:spPr bwMode="auto">
          <a:xfrm>
            <a:off x="1128713" y="6135688"/>
            <a:ext cx="8001000" cy="646112"/>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Chia sẻ:</a:t>
            </a:r>
          </a:p>
        </p:txBody>
      </p:sp>
      <p:sp>
        <p:nvSpPr>
          <p:cNvPr id="21" name="TextBox 20"/>
          <p:cNvSpPr txBox="1">
            <a:spLocks noChangeArrowheads="1"/>
          </p:cNvSpPr>
          <p:nvPr/>
        </p:nvSpPr>
        <p:spPr bwMode="auto">
          <a:xfrm>
            <a:off x="1290638" y="5014913"/>
            <a:ext cx="7359650" cy="646112"/>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a:t>
            </a:r>
            <a:r>
              <a:rPr lang="en-US" sz="3600">
                <a:solidFill>
                  <a:srgbClr val="0000CC"/>
                </a:solidFill>
                <a:latin typeface="Times New Roman" pitchFamily="18" charset="0"/>
                <a:cs typeface="Times New Roman" pitchFamily="18" charset="0"/>
              </a:rPr>
              <a:t>Nêu </a:t>
            </a:r>
            <a:r>
              <a:rPr lang="vi-VN" sz="3600">
                <a:solidFill>
                  <a:srgbClr val="0000CC"/>
                </a:solidFill>
                <a:latin typeface="Times New Roman" pitchFamily="18" charset="0"/>
                <a:cs typeface="Times New Roman" pitchFamily="18" charset="0"/>
              </a:rPr>
              <a:t>tên đội chiến thắng.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7" grpId="0" animBg="1"/>
      <p:bldP spid="18"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900113" y="1676400"/>
            <a:ext cx="14016037" cy="677863"/>
            <a:chOff x="1508917" y="1888664"/>
            <a:chExt cx="12487722" cy="677108"/>
          </a:xfrm>
        </p:grpSpPr>
        <p:sp>
          <p:nvSpPr>
            <p:cNvPr id="19467" name="Rectangle 9"/>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2. Xử lí tình huống.</a:t>
              </a:r>
            </a:p>
          </p:txBody>
        </p:sp>
        <p:cxnSp>
          <p:nvCxnSpPr>
            <p:cNvPr id="11" name="Straight Connector 10"/>
            <p:cNvCxnSpPr/>
            <p:nvPr/>
          </p:nvCxnSpPr>
          <p:spPr>
            <a:xfrm>
              <a:off x="1576808" y="2519785"/>
              <a:ext cx="3700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9458" name="Group 1"/>
          <p:cNvGrpSpPr>
            <a:grpSpLocks/>
          </p:cNvGrpSpPr>
          <p:nvPr/>
        </p:nvGrpSpPr>
        <p:grpSpPr bwMode="auto">
          <a:xfrm>
            <a:off x="4062413" y="103188"/>
            <a:ext cx="8153400" cy="1570037"/>
            <a:chOff x="4061619" y="103853"/>
            <a:chExt cx="8153401" cy="1569405"/>
          </a:xfrm>
        </p:grpSpPr>
        <p:sp>
          <p:nvSpPr>
            <p:cNvPr id="31"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19462" name="Group 31"/>
            <p:cNvGrpSpPr>
              <a:grpSpLocks/>
            </p:cNvGrpSpPr>
            <p:nvPr/>
          </p:nvGrpSpPr>
          <p:grpSpPr bwMode="auto">
            <a:xfrm>
              <a:off x="5199053" y="103853"/>
              <a:ext cx="5442452" cy="994830"/>
              <a:chOff x="5051402" y="164812"/>
              <a:chExt cx="5350621" cy="994830"/>
            </a:xfrm>
          </p:grpSpPr>
          <p:grpSp>
            <p:nvGrpSpPr>
              <p:cNvPr id="19463" name="Group 32"/>
              <p:cNvGrpSpPr>
                <a:grpSpLocks/>
              </p:cNvGrpSpPr>
              <p:nvPr/>
            </p:nvGrpSpPr>
            <p:grpSpPr bwMode="auto">
              <a:xfrm>
                <a:off x="5051402" y="164812"/>
                <a:ext cx="5350621" cy="994830"/>
                <a:chOff x="5051402" y="164812"/>
                <a:chExt cx="5350621" cy="994830"/>
              </a:xfrm>
            </p:grpSpPr>
            <p:sp>
              <p:nvSpPr>
                <p:cNvPr id="19465" name="TextBox 34"/>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19466" name="TextBox 35"/>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18" name="TextBox 17"/>
          <p:cNvSpPr txBox="1">
            <a:spLocks noChangeArrowheads="1"/>
          </p:cNvSpPr>
          <p:nvPr/>
        </p:nvSpPr>
        <p:spPr bwMode="auto">
          <a:xfrm>
            <a:off x="900113" y="2554288"/>
            <a:ext cx="14082712" cy="646112"/>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Quan sát tranh và trả lời các tình huống sau:</a:t>
            </a:r>
          </a:p>
        </p:txBody>
      </p:sp>
      <p:pic>
        <p:nvPicPr>
          <p:cNvPr id="2050" name="Picture 2"/>
          <p:cNvPicPr>
            <a:picLocks noChangeAspect="1" noChangeArrowheads="1"/>
          </p:cNvPicPr>
          <p:nvPr/>
        </p:nvPicPr>
        <p:blipFill>
          <a:blip r:embed="rId2"/>
          <a:srcRect/>
          <a:stretch>
            <a:fillRect/>
          </a:stretch>
        </p:blipFill>
        <p:spPr bwMode="auto">
          <a:xfrm>
            <a:off x="2863850" y="3352800"/>
            <a:ext cx="10548938" cy="53975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1113" y="3476625"/>
            <a:ext cx="6172200" cy="5210175"/>
          </a:xfrm>
          <a:prstGeom prst="rect">
            <a:avLst/>
          </a:prstGeom>
          <a:noFill/>
          <a:ln w="9525">
            <a:noFill/>
            <a:miter lim="800000"/>
            <a:headEnd/>
            <a:tailEnd/>
          </a:ln>
        </p:spPr>
      </p:pic>
      <p:grpSp>
        <p:nvGrpSpPr>
          <p:cNvPr id="20482" name="Group 2"/>
          <p:cNvGrpSpPr>
            <a:grpSpLocks/>
          </p:cNvGrpSpPr>
          <p:nvPr/>
        </p:nvGrpSpPr>
        <p:grpSpPr bwMode="auto">
          <a:xfrm>
            <a:off x="900113" y="1676400"/>
            <a:ext cx="14016037" cy="677863"/>
            <a:chOff x="1508917" y="1888664"/>
            <a:chExt cx="12487722" cy="677108"/>
          </a:xfrm>
        </p:grpSpPr>
        <p:sp>
          <p:nvSpPr>
            <p:cNvPr id="20492" name="Rectangle 3"/>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2. Xử lí tình huống.</a:t>
              </a:r>
            </a:p>
          </p:txBody>
        </p:sp>
        <p:cxnSp>
          <p:nvCxnSpPr>
            <p:cNvPr id="5" name="Straight Connector 4"/>
            <p:cNvCxnSpPr/>
            <p:nvPr/>
          </p:nvCxnSpPr>
          <p:spPr>
            <a:xfrm>
              <a:off x="1576808" y="2519785"/>
              <a:ext cx="3700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0483" name="Group 5"/>
          <p:cNvGrpSpPr>
            <a:grpSpLocks/>
          </p:cNvGrpSpPr>
          <p:nvPr/>
        </p:nvGrpSpPr>
        <p:grpSpPr bwMode="auto">
          <a:xfrm>
            <a:off x="4062413" y="103188"/>
            <a:ext cx="8153400" cy="1570037"/>
            <a:chOff x="4061619" y="103853"/>
            <a:chExt cx="8153401" cy="1569405"/>
          </a:xfrm>
        </p:grpSpPr>
        <p:sp>
          <p:nvSpPr>
            <p:cNvPr id="7"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20487" name="Group 7"/>
            <p:cNvGrpSpPr>
              <a:grpSpLocks/>
            </p:cNvGrpSpPr>
            <p:nvPr/>
          </p:nvGrpSpPr>
          <p:grpSpPr bwMode="auto">
            <a:xfrm>
              <a:off x="5199053" y="103853"/>
              <a:ext cx="5442452" cy="994830"/>
              <a:chOff x="5051402" y="164812"/>
              <a:chExt cx="5350621" cy="994830"/>
            </a:xfrm>
          </p:grpSpPr>
          <p:grpSp>
            <p:nvGrpSpPr>
              <p:cNvPr id="20488" name="Group 8"/>
              <p:cNvGrpSpPr>
                <a:grpSpLocks/>
              </p:cNvGrpSpPr>
              <p:nvPr/>
            </p:nvGrpSpPr>
            <p:grpSpPr bwMode="auto">
              <a:xfrm>
                <a:off x="5051402" y="164812"/>
                <a:ext cx="5350621" cy="994830"/>
                <a:chOff x="5051402" y="164812"/>
                <a:chExt cx="5350621" cy="994830"/>
              </a:xfrm>
            </p:grpSpPr>
            <p:sp>
              <p:nvSpPr>
                <p:cNvPr id="20490" name="TextBox 10"/>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0491" name="TextBox 11"/>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10" name="Straight Connector 9"/>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0484" name="TextBox 12"/>
          <p:cNvSpPr txBox="1">
            <a:spLocks noChangeArrowheads="1"/>
          </p:cNvSpPr>
          <p:nvPr/>
        </p:nvSpPr>
        <p:spPr bwMode="auto">
          <a:xfrm>
            <a:off x="900113" y="2554288"/>
            <a:ext cx="14082712" cy="646112"/>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Quan sát tranh và trả lời các tình huống sau:</a:t>
            </a:r>
          </a:p>
        </p:txBody>
      </p:sp>
      <p:sp>
        <p:nvSpPr>
          <p:cNvPr id="2" name="Rectangle 1"/>
          <p:cNvSpPr>
            <a:spLocks noChangeArrowheads="1"/>
          </p:cNvSpPr>
          <p:nvPr/>
        </p:nvSpPr>
        <p:spPr bwMode="auto">
          <a:xfrm>
            <a:off x="7893050" y="3657600"/>
            <a:ext cx="7681913" cy="4246563"/>
          </a:xfrm>
          <a:prstGeom prst="rect">
            <a:avLst/>
          </a:prstGeom>
          <a:noFill/>
          <a:ln w="9525">
            <a:noFill/>
            <a:miter lim="800000"/>
            <a:headEnd/>
            <a:tailEnd/>
          </a:ln>
        </p:spPr>
        <p:txBody>
          <a:bodyPr>
            <a:spAutoFit/>
          </a:bodyPr>
          <a:lstStyle/>
          <a:p>
            <a:pPr algn="just" eaLnBrk="0" hangingPunct="0">
              <a:lnSpc>
                <a:spcPct val="150000"/>
              </a:lnSpc>
            </a:pPr>
            <a:r>
              <a:rPr lang="vi-VN" sz="3600" b="1">
                <a:solidFill>
                  <a:srgbClr val="0000CC"/>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Tình huống 1: Hoa đi nhà sách, thấy trên kệ hàng có một mẫu hộp bút mới rất đẹp. Hoa muốn mua  lắm nhưng hộp bút đang dùng vẫn còn tốt. Nếu em là Hoa em sẽ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
          <p:cNvGrpSpPr>
            <a:grpSpLocks/>
          </p:cNvGrpSpPr>
          <p:nvPr/>
        </p:nvGrpSpPr>
        <p:grpSpPr bwMode="auto">
          <a:xfrm>
            <a:off x="900113" y="1676400"/>
            <a:ext cx="14016037" cy="677863"/>
            <a:chOff x="1508917" y="1888664"/>
            <a:chExt cx="12487722" cy="677108"/>
          </a:xfrm>
        </p:grpSpPr>
        <p:sp>
          <p:nvSpPr>
            <p:cNvPr id="21516" name="Rectangle 2"/>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2. Xử lí tình huống.</a:t>
              </a:r>
            </a:p>
          </p:txBody>
        </p:sp>
        <p:cxnSp>
          <p:nvCxnSpPr>
            <p:cNvPr id="4" name="Straight Connector 3"/>
            <p:cNvCxnSpPr/>
            <p:nvPr/>
          </p:nvCxnSpPr>
          <p:spPr>
            <a:xfrm>
              <a:off x="1576808" y="2519785"/>
              <a:ext cx="3700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1506" name="Group 4"/>
          <p:cNvGrpSpPr>
            <a:grpSpLocks/>
          </p:cNvGrpSpPr>
          <p:nvPr/>
        </p:nvGrpSpPr>
        <p:grpSpPr bwMode="auto">
          <a:xfrm>
            <a:off x="4062413" y="103188"/>
            <a:ext cx="8153400" cy="1570037"/>
            <a:chOff x="4061619" y="103853"/>
            <a:chExt cx="8153401" cy="1569405"/>
          </a:xfrm>
        </p:grpSpPr>
        <p:sp>
          <p:nvSpPr>
            <p:cNvPr id="6"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21511" name="Group 6"/>
            <p:cNvGrpSpPr>
              <a:grpSpLocks/>
            </p:cNvGrpSpPr>
            <p:nvPr/>
          </p:nvGrpSpPr>
          <p:grpSpPr bwMode="auto">
            <a:xfrm>
              <a:off x="5199053" y="103853"/>
              <a:ext cx="5442452" cy="994830"/>
              <a:chOff x="5051402" y="164812"/>
              <a:chExt cx="5350621" cy="994830"/>
            </a:xfrm>
          </p:grpSpPr>
          <p:grpSp>
            <p:nvGrpSpPr>
              <p:cNvPr id="21512" name="Group 7"/>
              <p:cNvGrpSpPr>
                <a:grpSpLocks/>
              </p:cNvGrpSpPr>
              <p:nvPr/>
            </p:nvGrpSpPr>
            <p:grpSpPr bwMode="auto">
              <a:xfrm>
                <a:off x="5051402" y="164812"/>
                <a:ext cx="5350621" cy="994830"/>
                <a:chOff x="5051402" y="164812"/>
                <a:chExt cx="5350621" cy="994830"/>
              </a:xfrm>
            </p:grpSpPr>
            <p:sp>
              <p:nvSpPr>
                <p:cNvPr id="21514" name="TextBox 9"/>
                <p:cNvSpPr txBox="1">
                  <a:spLocks noChangeArrowheads="1"/>
                </p:cNvSpPr>
                <p:nvPr/>
              </p:nvSpPr>
              <p:spPr bwMode="auto">
                <a:xfrm>
                  <a:off x="5051402" y="164812"/>
                  <a:ext cx="180995"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1515" name="TextBox 10"/>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9" name="Straight Connector 8"/>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1507" name="TextBox 11"/>
          <p:cNvSpPr txBox="1">
            <a:spLocks noChangeArrowheads="1"/>
          </p:cNvSpPr>
          <p:nvPr/>
        </p:nvSpPr>
        <p:spPr bwMode="auto">
          <a:xfrm>
            <a:off x="900113" y="2554288"/>
            <a:ext cx="14082712" cy="646112"/>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Quan sát tranh và trả lời các tình huống sau:</a:t>
            </a:r>
          </a:p>
        </p:txBody>
      </p:sp>
      <p:pic>
        <p:nvPicPr>
          <p:cNvPr id="14" name="Picture 2"/>
          <p:cNvPicPr>
            <a:picLocks noChangeAspect="1" noChangeArrowheads="1"/>
          </p:cNvPicPr>
          <p:nvPr/>
        </p:nvPicPr>
        <p:blipFill>
          <a:blip r:embed="rId2"/>
          <a:srcRect/>
          <a:stretch>
            <a:fillRect/>
          </a:stretch>
        </p:blipFill>
        <p:spPr bwMode="auto">
          <a:xfrm>
            <a:off x="1281113" y="3324225"/>
            <a:ext cx="6611937" cy="5210175"/>
          </a:xfrm>
          <a:prstGeom prst="rect">
            <a:avLst/>
          </a:prstGeom>
          <a:noFill/>
          <a:ln w="9525">
            <a:noFill/>
            <a:miter lim="800000"/>
            <a:headEnd/>
            <a:tailEnd/>
          </a:ln>
        </p:spPr>
      </p:pic>
      <p:sp>
        <p:nvSpPr>
          <p:cNvPr id="15" name="Rectangle 14"/>
          <p:cNvSpPr>
            <a:spLocks noChangeArrowheads="1"/>
          </p:cNvSpPr>
          <p:nvPr/>
        </p:nvSpPr>
        <p:spPr bwMode="auto">
          <a:xfrm>
            <a:off x="8139113" y="3429000"/>
            <a:ext cx="7435850" cy="5078413"/>
          </a:xfrm>
          <a:prstGeom prst="rect">
            <a:avLst/>
          </a:prstGeom>
          <a:noFill/>
          <a:ln w="9525">
            <a:noFill/>
            <a:miter lim="800000"/>
            <a:headEnd/>
            <a:tailEnd/>
          </a:ln>
        </p:spPr>
        <p:txBody>
          <a:bodyPr>
            <a:spAutoFit/>
          </a:bodyPr>
          <a:lstStyle/>
          <a:p>
            <a:pPr algn="just" eaLnBrk="0" hangingPunct="0">
              <a:lnSpc>
                <a:spcPct val="150000"/>
              </a:lnSpc>
            </a:pPr>
            <a:r>
              <a:rPr lang="vi-VN" sz="3600" b="1">
                <a:solidFill>
                  <a:srgbClr val="0000CC"/>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Tình huống 2: Hùng và em Mi đi mau sắm cùng mẹ tại siêu thị. Em Mi đòi mẹ mua rất nhiều đồ chơi mới mặc dù ở nhà em có nhiều đồ chơi rồi. Nếu là Hùng, em sẽ khuyên em gái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4" descr="Phong trào Chữ thập đỏ trong trường học: Xây dựng mô hình Hội Chữ thập đỏ  dựa vào cộng đồng gắn với người dâ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grpSp>
        <p:nvGrpSpPr>
          <p:cNvPr id="22530" name="Group 19"/>
          <p:cNvGrpSpPr>
            <a:grpSpLocks/>
          </p:cNvGrpSpPr>
          <p:nvPr/>
        </p:nvGrpSpPr>
        <p:grpSpPr bwMode="auto">
          <a:xfrm>
            <a:off x="4062413" y="103188"/>
            <a:ext cx="8153400" cy="1570037"/>
            <a:chOff x="4061619" y="103853"/>
            <a:chExt cx="8153401" cy="1569405"/>
          </a:xfrm>
        </p:grpSpPr>
        <p:sp>
          <p:nvSpPr>
            <p:cNvPr id="21" name="Text Box 14"/>
            <p:cNvSpPr txBox="1">
              <a:spLocks noChangeArrowheads="1"/>
            </p:cNvSpPr>
            <p:nvPr/>
          </p:nvSpPr>
          <p:spPr bwMode="auto">
            <a:xfrm>
              <a:off x="4061619" y="1097228"/>
              <a:ext cx="8153401" cy="576030"/>
            </a:xfrm>
            <a:prstGeom prst="rect">
              <a:avLst/>
            </a:prstGeom>
            <a:noFill/>
            <a:ln>
              <a:noFill/>
            </a:ln>
            <a:effectLst/>
            <a:extLst>
              <a:ext uri="{909E8E84-426E-40DD-AFC4-6F175D3DCCD1}"/>
              <a:ext uri="{91240B29-F687-4F45-9708-019B960494DF}"/>
              <a:ext uri="{AF507438-7753-43E0-B8FC-AC1667EBCBE1}"/>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cs typeface="+mn-cs"/>
                </a:rPr>
                <a:t>Bài</a:t>
              </a:r>
              <a:r>
                <a:rPr lang="en-US" sz="2800" b="1" dirty="0">
                  <a:solidFill>
                    <a:srgbClr val="0000CC"/>
                  </a:solidFill>
                  <a:effectLst>
                    <a:outerShdw blurRad="38100" dist="38100" dir="2700000" algn="tl">
                      <a:srgbClr val="000000">
                        <a:alpha val="43137"/>
                      </a:srgbClr>
                    </a:outerShdw>
                  </a:effectLst>
                  <a:latin typeface="Times New Roman" pitchFamily="18" charset="0"/>
                  <a:cs typeface="+mn-cs"/>
                </a:rPr>
                <a:t> 19: MUA SẮM TIẾT KIỆM</a:t>
              </a:r>
            </a:p>
          </p:txBody>
        </p:sp>
        <p:grpSp>
          <p:nvGrpSpPr>
            <p:cNvPr id="22538" name="Group 21"/>
            <p:cNvGrpSpPr>
              <a:grpSpLocks/>
            </p:cNvGrpSpPr>
            <p:nvPr/>
          </p:nvGrpSpPr>
          <p:grpSpPr bwMode="auto">
            <a:xfrm>
              <a:off x="5199053" y="103853"/>
              <a:ext cx="5442452" cy="994830"/>
              <a:chOff x="5051402" y="164812"/>
              <a:chExt cx="5350621" cy="994830"/>
            </a:xfrm>
          </p:grpSpPr>
          <p:grpSp>
            <p:nvGrpSpPr>
              <p:cNvPr id="22539" name="Group 22"/>
              <p:cNvGrpSpPr>
                <a:grpSpLocks/>
              </p:cNvGrpSpPr>
              <p:nvPr/>
            </p:nvGrpSpPr>
            <p:grpSpPr bwMode="auto">
              <a:xfrm>
                <a:off x="5051402" y="164812"/>
                <a:ext cx="5350621" cy="994830"/>
                <a:chOff x="5051402" y="164812"/>
                <a:chExt cx="5350621" cy="994830"/>
              </a:xfrm>
            </p:grpSpPr>
            <p:sp>
              <p:nvSpPr>
                <p:cNvPr id="22541" name="TextBox 24"/>
                <p:cNvSpPr txBox="1">
                  <a:spLocks noChangeArrowheads="1"/>
                </p:cNvSpPr>
                <p:nvPr/>
              </p:nvSpPr>
              <p:spPr bwMode="auto">
                <a:xfrm>
                  <a:off x="5051402" y="164812"/>
                  <a:ext cx="181007" cy="548981"/>
                </a:xfrm>
                <a:prstGeom prst="rect">
                  <a:avLst/>
                </a:prstGeom>
                <a:solidFill>
                  <a:schemeClr val="bg1"/>
                </a:solidFill>
                <a:ln w="9525">
                  <a:noFill/>
                  <a:miter lim="800000"/>
                  <a:headEnd/>
                  <a:tailEnd/>
                </a:ln>
              </p:spPr>
              <p:txBody>
                <a:bodyPr wrap="none">
                  <a:spAutoFit/>
                </a:bodyPr>
                <a:lstStyle/>
                <a:p>
                  <a:pPr eaLnBrk="0" hangingPunct="0"/>
                  <a:endParaRPr lang="en-US" sz="3000">
                    <a:solidFill>
                      <a:srgbClr val="0000CC"/>
                    </a:solidFill>
                    <a:latin typeface="Times New Roman" pitchFamily="18" charset="0"/>
                    <a:cs typeface="Times New Roman" pitchFamily="18" charset="0"/>
                  </a:endParaRPr>
                </a:p>
              </p:txBody>
            </p:sp>
            <p:sp>
              <p:nvSpPr>
                <p:cNvPr id="22542" name="TextBox 25"/>
                <p:cNvSpPr txBox="1">
                  <a:spLocks noChangeArrowheads="1"/>
                </p:cNvSpPr>
                <p:nvPr/>
              </p:nvSpPr>
              <p:spPr bwMode="auto">
                <a:xfrm>
                  <a:off x="5480125" y="636422"/>
                  <a:ext cx="4921898" cy="523220"/>
                </a:xfrm>
                <a:prstGeom prst="rect">
                  <a:avLst/>
                </a:prstGeom>
                <a:noFill/>
                <a:ln w="9525">
                  <a:noFill/>
                  <a:miter lim="800000"/>
                  <a:headEnd/>
                  <a:tailEnd/>
                </a:ln>
              </p:spPr>
              <p:txBody>
                <a:bodyPr wrap="none">
                  <a:spAutoFit/>
                </a:bodyPr>
                <a:lstStyle/>
                <a:p>
                  <a:pPr eaLnBrk="0" hangingPunct="0"/>
                  <a:r>
                    <a:rPr lang="en-US" sz="2800" b="1">
                      <a:solidFill>
                        <a:srgbClr val="FF0066"/>
                      </a:solidFill>
                      <a:latin typeface="Times New Roman" pitchFamily="18" charset="0"/>
                      <a:cs typeface="Times New Roman" pitchFamily="18" charset="0"/>
                    </a:rPr>
                    <a:t>HOẠT ĐỘNG TRẢI NGHIỆM</a:t>
                  </a:r>
                </a:p>
              </p:txBody>
            </p:sp>
          </p:grpSp>
          <p:cxnSp>
            <p:nvCxnSpPr>
              <p:cNvPr id="24" name="Straight Connector 23"/>
              <p:cNvCxnSpPr/>
              <p:nvPr/>
            </p:nvCxnSpPr>
            <p:spPr>
              <a:xfrm>
                <a:off x="5656188" y="1135971"/>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19" name="TextBox 18"/>
          <p:cNvSpPr txBox="1">
            <a:spLocks noChangeArrowheads="1"/>
          </p:cNvSpPr>
          <p:nvPr/>
        </p:nvSpPr>
        <p:spPr bwMode="auto">
          <a:xfrm>
            <a:off x="1295400" y="7696200"/>
            <a:ext cx="11872913" cy="646113"/>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Chia sẻ cảm nghĩ của em qua hoạt động đóng vai.</a:t>
            </a:r>
          </a:p>
        </p:txBody>
      </p:sp>
      <p:sp>
        <p:nvSpPr>
          <p:cNvPr id="4" name="Rectangle 3"/>
          <p:cNvSpPr>
            <a:spLocks noChangeArrowheads="1"/>
          </p:cNvSpPr>
          <p:nvPr/>
        </p:nvSpPr>
        <p:spPr bwMode="auto">
          <a:xfrm>
            <a:off x="1295400" y="3200400"/>
            <a:ext cx="13473113" cy="4324350"/>
          </a:xfrm>
          <a:prstGeom prst="rect">
            <a:avLst/>
          </a:prstGeom>
          <a:solidFill>
            <a:schemeClr val="bg1"/>
          </a:solidFill>
          <a:ln w="9525">
            <a:noFill/>
            <a:miter lim="800000"/>
            <a:headEnd/>
            <a:tailEnd/>
          </a:ln>
        </p:spPr>
        <p:txBody>
          <a:bodyPr>
            <a:spAutoFit/>
          </a:bodyPr>
          <a:lstStyle/>
          <a:p>
            <a:pPr algn="just" eaLnBrk="0" hangingPunct="0">
              <a:lnSpc>
                <a:spcPct val="150000"/>
              </a:lnSpc>
              <a:spcAft>
                <a:spcPts val="600"/>
              </a:spcAft>
            </a:pPr>
            <a:r>
              <a:rPr lang="vi-VN" sz="3600" b="1" i="1">
                <a:latin typeface="Times New Roman" pitchFamily="18" charset="0"/>
                <a:cs typeface="Times New Roman" pitchFamily="18" charset="0"/>
              </a:rPr>
              <a:t>- </a:t>
            </a:r>
            <a:r>
              <a:rPr lang="en-US" sz="3600" b="1" i="1">
                <a:latin typeface="Times New Roman" pitchFamily="18" charset="0"/>
                <a:cs typeface="Times New Roman" pitchFamily="18" charset="0"/>
              </a:rPr>
              <a:t>Chia lớp thành 4 nhóm</a:t>
            </a:r>
            <a:r>
              <a:rPr lang="vi-VN" sz="3600" b="1" i="1">
                <a:latin typeface="Times New Roman" pitchFamily="18" charset="0"/>
                <a:cs typeface="Times New Roman" pitchFamily="18" charset="0"/>
              </a:rPr>
              <a:t>.</a:t>
            </a:r>
          </a:p>
          <a:p>
            <a:pPr algn="just" eaLnBrk="0" hangingPunct="0">
              <a:lnSpc>
                <a:spcPct val="150000"/>
              </a:lnSpc>
            </a:pPr>
            <a:r>
              <a:rPr lang="en-US" sz="3600" b="1" i="1">
                <a:latin typeface="Times New Roman" pitchFamily="18" charset="0"/>
                <a:cs typeface="Times New Roman" pitchFamily="18" charset="0"/>
              </a:rPr>
              <a:t>- Giao nhiệm vụ cho 2 nhóm thảo luận một tình huống. </a:t>
            </a:r>
            <a:r>
              <a:rPr lang="vi-VN" sz="3600" b="1" i="1">
                <a:latin typeface="Times New Roman" pitchFamily="18" charset="0"/>
                <a:cs typeface="Times New Roman" pitchFamily="18" charset="0"/>
              </a:rPr>
              <a:t>Các nhóm sẽ thảo luận xử lí tình huống thông qua hình thức đóng vai.</a:t>
            </a:r>
            <a:endParaRPr lang="en-US" sz="3600" b="1" i="1">
              <a:latin typeface="Times New Roman" pitchFamily="18" charset="0"/>
              <a:cs typeface="Times New Roman" pitchFamily="18" charset="0"/>
            </a:endParaRPr>
          </a:p>
          <a:p>
            <a:pPr algn="just" eaLnBrk="0" hangingPunct="0">
              <a:lnSpc>
                <a:spcPct val="150000"/>
              </a:lnSpc>
            </a:pPr>
            <a:r>
              <a:rPr lang="en-US" sz="3600" b="1" i="1">
                <a:latin typeface="Times New Roman" pitchFamily="18" charset="0"/>
                <a:cs typeface="Times New Roman" pitchFamily="18" charset="0"/>
              </a:rPr>
              <a:t>- Các nhóm quan sát, nhận xét cách xử lí tình huống của nhau.</a:t>
            </a:r>
          </a:p>
          <a:p>
            <a:pPr algn="just" eaLnBrk="0" hangingPunct="0">
              <a:lnSpc>
                <a:spcPct val="150000"/>
              </a:lnSpc>
            </a:pPr>
            <a:r>
              <a:rPr lang="en-US" sz="3600" b="1" i="1">
                <a:latin typeface="Times New Roman" pitchFamily="18" charset="0"/>
                <a:cs typeface="Times New Roman" pitchFamily="18" charset="0"/>
              </a:rPr>
              <a:t>- Bình chọn nhóm có cách xử lí tình huống hay.</a:t>
            </a:r>
            <a:endParaRPr lang="vi-VN" sz="3600" b="1" i="1">
              <a:latin typeface="Times New Roman" pitchFamily="18" charset="0"/>
              <a:cs typeface="Times New Roman" pitchFamily="18" charset="0"/>
            </a:endParaRPr>
          </a:p>
        </p:txBody>
      </p:sp>
      <p:grpSp>
        <p:nvGrpSpPr>
          <p:cNvPr id="22533" name="Group 16"/>
          <p:cNvGrpSpPr>
            <a:grpSpLocks/>
          </p:cNvGrpSpPr>
          <p:nvPr/>
        </p:nvGrpSpPr>
        <p:grpSpPr bwMode="auto">
          <a:xfrm>
            <a:off x="900113" y="1676400"/>
            <a:ext cx="14016037" cy="677863"/>
            <a:chOff x="1508917" y="1888664"/>
            <a:chExt cx="12487722" cy="677108"/>
          </a:xfrm>
        </p:grpSpPr>
        <p:sp>
          <p:nvSpPr>
            <p:cNvPr id="22535" name="Rectangle 17"/>
            <p:cNvSpPr>
              <a:spLocks noChangeArrowheads="1"/>
            </p:cNvSpPr>
            <p:nvPr/>
          </p:nvSpPr>
          <p:spPr bwMode="auto">
            <a:xfrm>
              <a:off x="1508917" y="1888664"/>
              <a:ext cx="12487722" cy="677108"/>
            </a:xfrm>
            <a:prstGeom prst="rect">
              <a:avLst/>
            </a:prstGeom>
            <a:noFill/>
            <a:ln w="9525">
              <a:noFill/>
              <a:miter lim="800000"/>
              <a:headEnd/>
              <a:tailEnd/>
            </a:ln>
          </p:spPr>
          <p:txBody>
            <a:bodyPr>
              <a:spAutoFit/>
            </a:bodyPr>
            <a:lstStyle/>
            <a:p>
              <a:pPr eaLnBrk="0" hangingPunct="0"/>
              <a:r>
                <a:rPr lang="en-US" sz="3800" b="1">
                  <a:solidFill>
                    <a:srgbClr val="FF0066"/>
                  </a:solidFill>
                  <a:latin typeface="Times New Roman" pitchFamily="18" charset="0"/>
                  <a:cs typeface="Times New Roman" pitchFamily="18" charset="0"/>
                </a:rPr>
                <a:t>2. Xử lí tình huống.</a:t>
              </a:r>
            </a:p>
          </p:txBody>
        </p:sp>
        <p:cxnSp>
          <p:nvCxnSpPr>
            <p:cNvPr id="27" name="Straight Connector 26"/>
            <p:cNvCxnSpPr/>
            <p:nvPr/>
          </p:nvCxnSpPr>
          <p:spPr>
            <a:xfrm>
              <a:off x="1576808" y="2519785"/>
              <a:ext cx="370006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a:spLocks noChangeArrowheads="1"/>
          </p:cNvSpPr>
          <p:nvPr/>
        </p:nvSpPr>
        <p:spPr bwMode="auto">
          <a:xfrm>
            <a:off x="1339850" y="2667000"/>
            <a:ext cx="14571663" cy="646113"/>
          </a:xfrm>
          <a:prstGeom prst="rect">
            <a:avLst/>
          </a:prstGeom>
          <a:solidFill>
            <a:schemeClr val="bg1"/>
          </a:solidFill>
          <a:ln w="9525">
            <a:noFill/>
            <a:miter lim="800000"/>
            <a:headEnd/>
            <a:tailEnd/>
          </a:ln>
        </p:spPr>
        <p:txBody>
          <a:bodyPr>
            <a:spAutoFit/>
          </a:bodyPr>
          <a:lstStyle/>
          <a:p>
            <a:pPr algn="just" eaLnBrk="0" hangingPunct="0"/>
            <a:r>
              <a:rPr lang="en-US" sz="3600" b="1" i="1">
                <a:solidFill>
                  <a:srgbClr val="0000CC"/>
                </a:solidFill>
                <a:latin typeface="Times New Roman" pitchFamily="18" charset="0"/>
                <a:cs typeface="Times New Roman" pitchFamily="18" charset="0"/>
              </a:rPr>
              <a:t>* Đóng vai xử lí tình huống.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build="p"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10898</TotalTime>
  <Words>454</Words>
  <Application>Microsoft Office PowerPoint</Application>
  <PresentationFormat>Custom</PresentationFormat>
  <Paragraphs>52</Paragraphs>
  <Slides>11</Slides>
  <Notes>0</Notes>
  <HiddenSlides>0</HiddenSlides>
  <MMClips>1</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11</vt:i4>
      </vt:variant>
    </vt:vector>
  </HeadingPairs>
  <TitlesOfParts>
    <vt:vector size="14" baseType="lpstr">
      <vt:lpstr>Arial</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Trương Thị Phương Dung</dc:creator>
  <cp:lastModifiedBy>Sky123.Org</cp:lastModifiedBy>
  <cp:revision>1211</cp:revision>
  <dcterms:created xsi:type="dcterms:W3CDTF">2008-09-09T22:52:10Z</dcterms:created>
  <dcterms:modified xsi:type="dcterms:W3CDTF">2023-01-02T14:08:05Z</dcterms:modified>
</cp:coreProperties>
</file>