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5" r:id="rId3"/>
    <p:sldId id="266" r:id="rId4"/>
    <p:sldId id="267" r:id="rId5"/>
    <p:sldId id="273" r:id="rId6"/>
    <p:sldId id="272" r:id="rId7"/>
    <p:sldId id="271" r:id="rId8"/>
    <p:sldId id="270"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870F6E-499B-4C4F-9B85-5A36A495AEDB}" type="datetimeFigureOut">
              <a:rPr lang="vi-VN" smtClean="0"/>
              <a:t>03/11/2022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58B13-7FBF-4573-9907-8614712FB29D}" type="slidenum">
              <a:rPr lang="vi-VN" smtClean="0"/>
              <a:t>‹#›</a:t>
            </a:fld>
            <a:endParaRPr lang="vi-VN"/>
          </a:p>
        </p:txBody>
      </p:sp>
    </p:spTree>
    <p:extLst>
      <p:ext uri="{BB962C8B-B14F-4D97-AF65-F5344CB8AC3E}">
        <p14:creationId xmlns:p14="http://schemas.microsoft.com/office/powerpoint/2010/main" val="186098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437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B884C-8C00-4394-9DB6-15A5CAE11C7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889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77B884C-8C00-4394-9DB6-15A5CAE11C79}" type="slidenum">
              <a:rPr lang="zh-CN" altLang="en-US" smtClean="0">
                <a:solidFill>
                  <a:prstClr val="black"/>
                </a:solidFill>
                <a:latin typeface="等线" panose="020F0502020204030204"/>
                <a:ea typeface="等线" panose="02010600030101010101" pitchFamily="2" charset="-122"/>
              </a:rPr>
              <a:pPr>
                <a:defRPr/>
              </a:pPr>
              <a:t>9</a:t>
            </a:fld>
            <a:endParaRPr lang="zh-CN" altLang="en-US">
              <a:solidFill>
                <a:prstClr val="black"/>
              </a:solidFill>
              <a:latin typeface="等线" panose="020F0502020204030204"/>
              <a:ea typeface="等线" panose="02010600030101010101" pitchFamily="2" charset="-122"/>
            </a:endParaRPr>
          </a:p>
        </p:txBody>
      </p:sp>
    </p:spTree>
    <p:extLst>
      <p:ext uri="{BB962C8B-B14F-4D97-AF65-F5344CB8AC3E}">
        <p14:creationId xmlns:p14="http://schemas.microsoft.com/office/powerpoint/2010/main" val="302557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C77674-CC9B-4D74-A1AF-EE081838F0B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3961012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77674-CC9B-4D74-A1AF-EE081838F0B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241582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77674-CC9B-4D74-A1AF-EE081838F0B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4244295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2" y="2004"/>
            <a:ext cx="12165839" cy="6853995"/>
          </a:xfrm>
          <a:prstGeom prst="rect">
            <a:avLst/>
          </a:prstGeom>
          <a:noFill/>
          <a:ln>
            <a:noFill/>
          </a:ln>
        </p:spPr>
      </p:pic>
    </p:spTree>
    <p:extLst>
      <p:ext uri="{BB962C8B-B14F-4D97-AF65-F5344CB8AC3E}">
        <p14:creationId xmlns:p14="http://schemas.microsoft.com/office/powerpoint/2010/main" val="95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C77674-CC9B-4D74-A1AF-EE081838F0B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407661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C77674-CC9B-4D74-A1AF-EE081838F0BD}"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246155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C77674-CC9B-4D74-A1AF-EE081838F0B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418272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C77674-CC9B-4D74-A1AF-EE081838F0BD}"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1416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C77674-CC9B-4D74-A1AF-EE081838F0BD}"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974297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C77674-CC9B-4D74-A1AF-EE081838F0BD}"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3822312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77674-CC9B-4D74-A1AF-EE081838F0B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204011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C77674-CC9B-4D74-A1AF-EE081838F0BD}"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8E534-570D-423F-B527-8B97A59E14B0}" type="slidenum">
              <a:rPr lang="en-US" smtClean="0"/>
              <a:t>‹#›</a:t>
            </a:fld>
            <a:endParaRPr lang="en-US"/>
          </a:p>
        </p:txBody>
      </p:sp>
    </p:spTree>
    <p:extLst>
      <p:ext uri="{BB962C8B-B14F-4D97-AF65-F5344CB8AC3E}">
        <p14:creationId xmlns:p14="http://schemas.microsoft.com/office/powerpoint/2010/main" val="296554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C77674-CC9B-4D74-A1AF-EE081838F0BD}" type="datetimeFigureOut">
              <a:rPr lang="en-US" smtClean="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E534-570D-423F-B527-8B97A59E14B0}" type="slidenum">
              <a:rPr lang="en-US" smtClean="0"/>
              <a:t>‹#›</a:t>
            </a:fld>
            <a:endParaRPr lang="en-US"/>
          </a:p>
        </p:txBody>
      </p:sp>
    </p:spTree>
    <p:extLst>
      <p:ext uri="{BB962C8B-B14F-4D97-AF65-F5344CB8AC3E}">
        <p14:creationId xmlns:p14="http://schemas.microsoft.com/office/powerpoint/2010/main" val="89673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46.svg"/></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22.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2192000" cy="6858000"/>
          </a:xfrm>
          <a:prstGeom prst="rect">
            <a:avLst/>
          </a:prstGeom>
        </p:spPr>
      </p:pic>
      <p:pic>
        <p:nvPicPr>
          <p:cNvPr id="6" name="Picture 6"/>
          <p:cNvPicPr>
            <a:picLocks noChangeAspect="1"/>
          </p:cNvPicPr>
          <p:nvPr/>
        </p:nvPicPr>
        <p:blipFill>
          <a:blip r:embed="rId3"/>
          <a:srcRect r="4682"/>
          <a:stretch>
            <a:fillRect/>
          </a:stretch>
        </p:blipFill>
        <p:spPr>
          <a:xfrm>
            <a:off x="10596859" y="4153641"/>
            <a:ext cx="1595141" cy="2313596"/>
          </a:xfrm>
          <a:prstGeom prst="rect">
            <a:avLst/>
          </a:prstGeom>
        </p:spPr>
      </p:pic>
      <p:pic>
        <p:nvPicPr>
          <p:cNvPr id="7" name="Picture 7"/>
          <p:cNvPicPr>
            <a:picLocks noChangeAspect="1"/>
          </p:cNvPicPr>
          <p:nvPr/>
        </p:nvPicPr>
        <p:blipFill>
          <a:blip r:embed="rId4"/>
          <a:srcRect l="13786" r="5189" b="67699"/>
          <a:stretch>
            <a:fillRect/>
          </a:stretch>
        </p:blipFill>
        <p:spPr>
          <a:xfrm>
            <a:off x="5993010" y="6076474"/>
            <a:ext cx="6198990" cy="781526"/>
          </a:xfrm>
          <a:prstGeom prst="rect">
            <a:avLst/>
          </a:prstGeom>
        </p:spPr>
      </p:pic>
      <p:pic>
        <p:nvPicPr>
          <p:cNvPr id="8" name="Picture 8"/>
          <p:cNvPicPr>
            <a:picLocks noChangeAspect="1"/>
          </p:cNvPicPr>
          <p:nvPr/>
        </p:nvPicPr>
        <p:blipFill>
          <a:blip r:embed="rId5"/>
          <a:srcRect l="13786" r="6535" b="67699"/>
          <a:stretch>
            <a:fillRect/>
          </a:stretch>
        </p:blipFill>
        <p:spPr>
          <a:xfrm>
            <a:off x="0" y="6076474"/>
            <a:ext cx="6096000" cy="781526"/>
          </a:xfrm>
          <a:prstGeom prst="rect">
            <a:avLst/>
          </a:prstGeom>
        </p:spPr>
      </p:pic>
      <p:pic>
        <p:nvPicPr>
          <p:cNvPr id="9" name="Picture 9"/>
          <p:cNvPicPr>
            <a:picLocks noChangeAspect="1"/>
          </p:cNvPicPr>
          <p:nvPr/>
        </p:nvPicPr>
        <p:blipFill>
          <a:blip r:embed="rId6"/>
          <a:srcRect l="28716"/>
          <a:stretch>
            <a:fillRect/>
          </a:stretch>
        </p:blipFill>
        <p:spPr>
          <a:xfrm>
            <a:off x="0" y="3589603"/>
            <a:ext cx="1959593" cy="3277507"/>
          </a:xfrm>
          <a:prstGeom prst="rect">
            <a:avLst/>
          </a:prstGeom>
        </p:spPr>
      </p:pic>
      <p:pic>
        <p:nvPicPr>
          <p:cNvPr id="16" name="Picture 16"/>
          <p:cNvPicPr>
            <a:picLocks noChangeAspect="1"/>
          </p:cNvPicPr>
          <p:nvPr/>
        </p:nvPicPr>
        <p:blipFill>
          <a:blip r:embed="rId7"/>
          <a:srcRect/>
          <a:stretch>
            <a:fillRect/>
          </a:stretch>
        </p:blipFill>
        <p:spPr>
          <a:xfrm>
            <a:off x="10158008" y="6030754"/>
            <a:ext cx="877701" cy="712584"/>
          </a:xfrm>
          <a:prstGeom prst="rect">
            <a:avLst/>
          </a:prstGeom>
        </p:spPr>
      </p:pic>
      <p:pic>
        <p:nvPicPr>
          <p:cNvPr id="18" name="Picture 3">
            <a:extLst>
              <a:ext uri="{FF2B5EF4-FFF2-40B4-BE49-F238E27FC236}">
                <a16:creationId xmlns:a16="http://schemas.microsoft.com/office/drawing/2014/main" xmlns="" id="{25D8BD60-13F7-E617-2B16-F3B9C10114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80542" y="350427"/>
            <a:ext cx="9756517" cy="5280715"/>
          </a:xfrm>
          <a:prstGeom prst="rect">
            <a:avLst/>
          </a:prstGeom>
        </p:spPr>
      </p:pic>
      <p:sp>
        <p:nvSpPr>
          <p:cNvPr id="15" name="TextBox 15"/>
          <p:cNvSpPr txBox="1"/>
          <p:nvPr/>
        </p:nvSpPr>
        <p:spPr>
          <a:xfrm>
            <a:off x="1339198" y="2837982"/>
            <a:ext cx="9513605" cy="2215991"/>
          </a:xfrm>
          <a:prstGeom prst="rect">
            <a:avLst/>
          </a:prstGeom>
        </p:spPr>
        <p:txBody>
          <a:bodyPr lIns="0" tIns="0" rIns="0" bIns="0" rtlCol="0" anchor="t">
            <a:spAutoFit/>
          </a:bodyPr>
          <a:lstStyle/>
          <a:p>
            <a:pPr algn="ctr">
              <a:lnSpc>
                <a:spcPct val="150000"/>
              </a:lnSpc>
              <a:spcBef>
                <a:spcPct val="0"/>
              </a:spcBef>
            </a:pPr>
            <a:r>
              <a:rPr lang="en-US" sz="4800" b="1">
                <a:latin typeface="Arial" panose="020B0604020202020204" pitchFamily="34" charset="0"/>
                <a:cs typeface="Arial" panose="020B0604020202020204" pitchFamily="34" charset="0"/>
              </a:rPr>
              <a:t>BÀI VIẾT 1: </a:t>
            </a:r>
          </a:p>
          <a:p>
            <a:pPr algn="ctr">
              <a:lnSpc>
                <a:spcPct val="150000"/>
              </a:lnSpc>
              <a:spcBef>
                <a:spcPct val="0"/>
              </a:spcBef>
            </a:pPr>
            <a:r>
              <a:rPr lang="en-US" sz="4800" b="1" smtClean="0">
                <a:latin typeface="Arial" panose="020B0604020202020204" pitchFamily="34" charset="0"/>
                <a:cs typeface="Arial" panose="020B0604020202020204" pitchFamily="34" charset="0"/>
              </a:rPr>
              <a:t>ÔN CHỮ VIẾT HOA O,Ô,Ơ</a:t>
            </a:r>
            <a:endParaRPr lang="en-US" sz="4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609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anim calcmode="lin" valueType="num">
                                      <p:cBhvr>
                                        <p:cTn id="3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xmlns="" id="{772BFEA3-1AEA-48A3-A178-6B60ED76B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962"/>
            <a:ext cx="12192000" cy="6450037"/>
          </a:xfrm>
          <a:prstGeom prst="rect">
            <a:avLst/>
          </a:prstGeom>
        </p:spPr>
      </p:pic>
      <p:sp>
        <p:nvSpPr>
          <p:cNvPr id="4" name="Oval Callout 1">
            <a:extLst>
              <a:ext uri="{FF2B5EF4-FFF2-40B4-BE49-F238E27FC236}">
                <a16:creationId xmlns:a16="http://schemas.microsoft.com/office/drawing/2014/main" xmlns="" id="{5BB1FBE4-7550-4410-BA6E-027965488F86}"/>
              </a:ext>
            </a:extLst>
          </p:cNvPr>
          <p:cNvSpPr/>
          <p:nvPr/>
        </p:nvSpPr>
        <p:spPr>
          <a:xfrm>
            <a:off x="1585915" y="643732"/>
            <a:ext cx="7265985" cy="2868612"/>
          </a:xfrm>
          <a:prstGeom prst="wedgeEllipseCallout">
            <a:avLst>
              <a:gd name="adj1" fmla="val -29287"/>
              <a:gd name="adj2" fmla="val 60905"/>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GB" sz="4000">
                <a:solidFill>
                  <a:schemeClr val="tx1"/>
                </a:solidFill>
              </a:rPr>
              <a:t>+ Chữ O hoa cỡ nhỏ cao mấy li, gồm mấy nét, là những nét nào ?</a:t>
            </a:r>
            <a:endParaRPr lang="vi-VN" sz="4000">
              <a:solidFill>
                <a:schemeClr val="tx1"/>
              </a:solidFill>
            </a:endParaRPr>
          </a:p>
          <a:p>
            <a:r>
              <a:rPr lang="en-GB" sz="4000"/>
              <a:t> </a:t>
            </a:r>
            <a:endParaRPr lang="vi-VN" sz="4000"/>
          </a:p>
        </p:txBody>
      </p:sp>
      <p:sp>
        <p:nvSpPr>
          <p:cNvPr id="5" name="Oval Callout 3">
            <a:extLst>
              <a:ext uri="{FF2B5EF4-FFF2-40B4-BE49-F238E27FC236}">
                <a16:creationId xmlns:a16="http://schemas.microsoft.com/office/drawing/2014/main" xmlns="" id="{A8C576A0-2CB6-4EB0-8468-FC0044BC7320}"/>
              </a:ext>
            </a:extLst>
          </p:cNvPr>
          <p:cNvSpPr/>
          <p:nvPr/>
        </p:nvSpPr>
        <p:spPr>
          <a:xfrm>
            <a:off x="5008564" y="4171950"/>
            <a:ext cx="5951536" cy="2335212"/>
          </a:xfrm>
          <a:prstGeom prst="wedgeEllipseCallout">
            <a:avLst>
              <a:gd name="adj1" fmla="val -82443"/>
              <a:gd name="adj2" fmla="val -4586"/>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3600">
                <a:solidFill>
                  <a:schemeClr val="tx1"/>
                </a:solidFill>
              </a:rPr>
              <a:t>- Chữ hoa O cỡ nhỏ cao 2 li rưỡi, gồm 1 nét cong tròn khép kín.</a:t>
            </a:r>
            <a:endParaRPr lang="vi-VN" sz="3600">
              <a:solidFill>
                <a:schemeClr val="tx1"/>
              </a:solidFill>
            </a:endParaRPr>
          </a:p>
        </p:txBody>
      </p:sp>
      <p:pic>
        <p:nvPicPr>
          <p:cNvPr id="7" name="Picture 15">
            <a:extLst>
              <a:ext uri="{FF2B5EF4-FFF2-40B4-BE49-F238E27FC236}">
                <a16:creationId xmlns:a16="http://schemas.microsoft.com/office/drawing/2014/main" xmlns="" id="{3691987E-4B16-4E57-A93E-8C3769BF0F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3989388"/>
            <a:ext cx="200183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a:hlinkClick r:id="" action="ppaction://noaction" highlightClick="1"/>
            <a:extLst>
              <a:ext uri="{FF2B5EF4-FFF2-40B4-BE49-F238E27FC236}">
                <a16:creationId xmlns:a16="http://schemas.microsoft.com/office/drawing/2014/main" xmlns="" id="{CFB5D752-3075-4768-AB3C-BDFB016945E8}"/>
              </a:ext>
            </a:extLst>
          </p:cNvPr>
          <p:cNvSpPr>
            <a:spLocks noChangeArrowheads="1"/>
          </p:cNvSpPr>
          <p:nvPr/>
        </p:nvSpPr>
        <p:spPr bwMode="auto">
          <a:xfrm>
            <a:off x="11188700" y="5744696"/>
            <a:ext cx="1003300" cy="1113304"/>
          </a:xfrm>
          <a:prstGeom prst="actionButtonHome">
            <a:avLst/>
          </a:prstGeom>
          <a:solidFill>
            <a:schemeClr val="accent1">
              <a:lumMod val="60000"/>
              <a:lumOff val="40000"/>
            </a:schemeClr>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prstClr val="black"/>
              </a:solidFill>
            </a:endParaRPr>
          </a:p>
        </p:txBody>
      </p:sp>
    </p:spTree>
    <p:extLst>
      <p:ext uri="{BB962C8B-B14F-4D97-AF65-F5344CB8AC3E}">
        <p14:creationId xmlns:p14="http://schemas.microsoft.com/office/powerpoint/2010/main" val="193019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xmlns="" id="{772BFEA3-1AEA-48A3-A178-6B60ED76B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962"/>
            <a:ext cx="12192000" cy="6450037"/>
          </a:xfrm>
          <a:prstGeom prst="rect">
            <a:avLst/>
          </a:prstGeom>
        </p:spPr>
      </p:pic>
      <p:sp>
        <p:nvSpPr>
          <p:cNvPr id="4" name="Oval Callout 1">
            <a:extLst>
              <a:ext uri="{FF2B5EF4-FFF2-40B4-BE49-F238E27FC236}">
                <a16:creationId xmlns:a16="http://schemas.microsoft.com/office/drawing/2014/main" xmlns="" id="{5BB1FBE4-7550-4410-BA6E-027965488F86}"/>
              </a:ext>
            </a:extLst>
          </p:cNvPr>
          <p:cNvSpPr/>
          <p:nvPr/>
        </p:nvSpPr>
        <p:spPr>
          <a:xfrm>
            <a:off x="1585915" y="643732"/>
            <a:ext cx="7265985" cy="2868612"/>
          </a:xfrm>
          <a:prstGeom prst="wedgeEllipseCallout">
            <a:avLst>
              <a:gd name="adj1" fmla="val -29287"/>
              <a:gd name="adj2" fmla="val 60905"/>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4000">
                <a:solidFill>
                  <a:schemeClr val="tx1"/>
                </a:solidFill>
              </a:rPr>
              <a:t>+ Chữ hoa Ô giống và khác chữ hoa O ở nét nào ? </a:t>
            </a:r>
            <a:endParaRPr lang="vi-VN" sz="4000">
              <a:solidFill>
                <a:schemeClr val="tx1"/>
              </a:solidFill>
            </a:endParaRPr>
          </a:p>
          <a:p>
            <a:r>
              <a:rPr lang="en-GB" sz="4000">
                <a:solidFill>
                  <a:schemeClr val="tx1"/>
                </a:solidFill>
              </a:rPr>
              <a:t> </a:t>
            </a:r>
            <a:endParaRPr lang="vi-VN" sz="4000">
              <a:solidFill>
                <a:schemeClr val="tx1"/>
              </a:solidFill>
            </a:endParaRPr>
          </a:p>
        </p:txBody>
      </p:sp>
      <p:sp>
        <p:nvSpPr>
          <p:cNvPr id="5" name="Oval Callout 3">
            <a:extLst>
              <a:ext uri="{FF2B5EF4-FFF2-40B4-BE49-F238E27FC236}">
                <a16:creationId xmlns:a16="http://schemas.microsoft.com/office/drawing/2014/main" xmlns="" id="{A8C576A0-2CB6-4EB0-8468-FC0044BC7320}"/>
              </a:ext>
            </a:extLst>
          </p:cNvPr>
          <p:cNvSpPr/>
          <p:nvPr/>
        </p:nvSpPr>
        <p:spPr>
          <a:xfrm>
            <a:off x="5008564" y="4171950"/>
            <a:ext cx="5951536" cy="2335212"/>
          </a:xfrm>
          <a:prstGeom prst="wedgeEllipseCallout">
            <a:avLst>
              <a:gd name="adj1" fmla="val -82443"/>
              <a:gd name="adj2" fmla="val -4586"/>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3600">
                <a:solidFill>
                  <a:schemeClr val="tx1"/>
                </a:solidFill>
              </a:rPr>
              <a:t>- Chữ hoa Ô giống chữ hoa O, thêm dấu ô.</a:t>
            </a:r>
            <a:endParaRPr lang="vi-VN" sz="3600">
              <a:solidFill>
                <a:schemeClr val="tx1"/>
              </a:solidFill>
            </a:endParaRPr>
          </a:p>
        </p:txBody>
      </p:sp>
      <p:pic>
        <p:nvPicPr>
          <p:cNvPr id="7" name="Picture 15">
            <a:extLst>
              <a:ext uri="{FF2B5EF4-FFF2-40B4-BE49-F238E27FC236}">
                <a16:creationId xmlns:a16="http://schemas.microsoft.com/office/drawing/2014/main" xmlns="" id="{3691987E-4B16-4E57-A93E-8C3769BF0F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3989388"/>
            <a:ext cx="200183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a:hlinkClick r:id="" action="ppaction://noaction" highlightClick="1"/>
            <a:extLst>
              <a:ext uri="{FF2B5EF4-FFF2-40B4-BE49-F238E27FC236}">
                <a16:creationId xmlns:a16="http://schemas.microsoft.com/office/drawing/2014/main" xmlns="" id="{CFB5D752-3075-4768-AB3C-BDFB016945E8}"/>
              </a:ext>
            </a:extLst>
          </p:cNvPr>
          <p:cNvSpPr>
            <a:spLocks noChangeArrowheads="1"/>
          </p:cNvSpPr>
          <p:nvPr/>
        </p:nvSpPr>
        <p:spPr bwMode="auto">
          <a:xfrm>
            <a:off x="11188700" y="5744696"/>
            <a:ext cx="1003300" cy="1113304"/>
          </a:xfrm>
          <a:prstGeom prst="actionButtonHome">
            <a:avLst/>
          </a:prstGeom>
          <a:solidFill>
            <a:schemeClr val="accent1">
              <a:lumMod val="60000"/>
              <a:lumOff val="40000"/>
            </a:schemeClr>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prstClr val="black"/>
              </a:solidFill>
            </a:endParaRPr>
          </a:p>
        </p:txBody>
      </p:sp>
    </p:spTree>
    <p:extLst>
      <p:ext uri="{BB962C8B-B14F-4D97-AF65-F5344CB8AC3E}">
        <p14:creationId xmlns:p14="http://schemas.microsoft.com/office/powerpoint/2010/main" val="247087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xmlns="" id="{772BFEA3-1AEA-48A3-A178-6B60ED76B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7962"/>
            <a:ext cx="12192000" cy="6450037"/>
          </a:xfrm>
          <a:prstGeom prst="rect">
            <a:avLst/>
          </a:prstGeom>
        </p:spPr>
      </p:pic>
      <p:sp>
        <p:nvSpPr>
          <p:cNvPr id="4" name="Oval Callout 1">
            <a:extLst>
              <a:ext uri="{FF2B5EF4-FFF2-40B4-BE49-F238E27FC236}">
                <a16:creationId xmlns:a16="http://schemas.microsoft.com/office/drawing/2014/main" xmlns="" id="{5BB1FBE4-7550-4410-BA6E-027965488F86}"/>
              </a:ext>
            </a:extLst>
          </p:cNvPr>
          <p:cNvSpPr/>
          <p:nvPr/>
        </p:nvSpPr>
        <p:spPr>
          <a:xfrm>
            <a:off x="1375571" y="257578"/>
            <a:ext cx="7265985" cy="3018996"/>
          </a:xfrm>
          <a:prstGeom prst="wedgeEllipseCallout">
            <a:avLst>
              <a:gd name="adj1" fmla="val -29287"/>
              <a:gd name="adj2" fmla="val 60905"/>
            </a:avLst>
          </a:prstGeom>
          <a:solidFill>
            <a:schemeClr val="bg1">
              <a:alpha val="8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4000" smtClean="0">
                <a:solidFill>
                  <a:schemeClr val="tx1"/>
                </a:solidFill>
              </a:rPr>
              <a:t>+ </a:t>
            </a:r>
            <a:r>
              <a:rPr lang="nl-NL" sz="4000">
                <a:solidFill>
                  <a:schemeClr val="tx1"/>
                </a:solidFill>
              </a:rPr>
              <a:t>Chữ hoa Ơ giống và khác chữ hoa O ở nét nào ? </a:t>
            </a:r>
            <a:endParaRPr lang="vi-VN" sz="4000">
              <a:solidFill>
                <a:schemeClr val="tx1"/>
              </a:solidFill>
            </a:endParaRPr>
          </a:p>
          <a:p>
            <a:endParaRPr lang="vi-VN" sz="4000">
              <a:solidFill>
                <a:schemeClr val="tx1"/>
              </a:solidFill>
            </a:endParaRPr>
          </a:p>
          <a:p>
            <a:r>
              <a:rPr lang="en-GB" sz="4000">
                <a:solidFill>
                  <a:schemeClr val="tx1"/>
                </a:solidFill>
              </a:rPr>
              <a:t> </a:t>
            </a:r>
            <a:endParaRPr lang="vi-VN" sz="4000">
              <a:solidFill>
                <a:schemeClr val="tx1"/>
              </a:solidFill>
            </a:endParaRPr>
          </a:p>
        </p:txBody>
      </p:sp>
      <p:sp>
        <p:nvSpPr>
          <p:cNvPr id="5" name="Oval Callout 3">
            <a:extLst>
              <a:ext uri="{FF2B5EF4-FFF2-40B4-BE49-F238E27FC236}">
                <a16:creationId xmlns:a16="http://schemas.microsoft.com/office/drawing/2014/main" xmlns="" id="{A8C576A0-2CB6-4EB0-8468-FC0044BC7320}"/>
              </a:ext>
            </a:extLst>
          </p:cNvPr>
          <p:cNvSpPr/>
          <p:nvPr/>
        </p:nvSpPr>
        <p:spPr>
          <a:xfrm>
            <a:off x="5008564" y="4171950"/>
            <a:ext cx="5951536" cy="2335212"/>
          </a:xfrm>
          <a:prstGeom prst="wedgeEllipseCallout">
            <a:avLst>
              <a:gd name="adj1" fmla="val -82443"/>
              <a:gd name="adj2" fmla="val -4586"/>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nl-NL" sz="3600">
                <a:solidFill>
                  <a:schemeClr val="tx1"/>
                </a:solidFill>
              </a:rPr>
              <a:t>- </a:t>
            </a:r>
            <a:r>
              <a:rPr lang="nl-NL" sz="3600">
                <a:solidFill>
                  <a:schemeClr val="tx1"/>
                </a:solidFill>
              </a:rPr>
              <a:t>Chữ hoa Ơ giống chữ hoa O, thêm dấu ơ.</a:t>
            </a:r>
            <a:endParaRPr lang="vi-VN" sz="3600">
              <a:solidFill>
                <a:schemeClr val="tx1"/>
              </a:solidFill>
            </a:endParaRPr>
          </a:p>
        </p:txBody>
      </p:sp>
      <p:pic>
        <p:nvPicPr>
          <p:cNvPr id="7" name="Picture 15">
            <a:extLst>
              <a:ext uri="{FF2B5EF4-FFF2-40B4-BE49-F238E27FC236}">
                <a16:creationId xmlns:a16="http://schemas.microsoft.com/office/drawing/2014/main" xmlns="" id="{3691987E-4B16-4E57-A93E-8C3769BF0F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289" y="3989388"/>
            <a:ext cx="2001837"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10">
            <a:hlinkClick r:id="" action="ppaction://noaction" highlightClick="1"/>
            <a:extLst>
              <a:ext uri="{FF2B5EF4-FFF2-40B4-BE49-F238E27FC236}">
                <a16:creationId xmlns:a16="http://schemas.microsoft.com/office/drawing/2014/main" xmlns="" id="{CFB5D752-3075-4768-AB3C-BDFB016945E8}"/>
              </a:ext>
            </a:extLst>
          </p:cNvPr>
          <p:cNvSpPr>
            <a:spLocks noChangeArrowheads="1"/>
          </p:cNvSpPr>
          <p:nvPr/>
        </p:nvSpPr>
        <p:spPr bwMode="auto">
          <a:xfrm>
            <a:off x="11188700" y="5744696"/>
            <a:ext cx="1003300" cy="1113304"/>
          </a:xfrm>
          <a:prstGeom prst="actionButtonHome">
            <a:avLst/>
          </a:prstGeom>
          <a:solidFill>
            <a:schemeClr val="accent1">
              <a:lumMod val="60000"/>
              <a:lumOff val="40000"/>
            </a:schemeClr>
          </a:solidFill>
          <a:ln>
            <a:noFill/>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prstClr val="black"/>
              </a:solidFill>
            </a:endParaRPr>
          </a:p>
        </p:txBody>
      </p:sp>
    </p:spTree>
    <p:extLst>
      <p:ext uri="{BB962C8B-B14F-4D97-AF65-F5344CB8AC3E}">
        <p14:creationId xmlns:p14="http://schemas.microsoft.com/office/powerpoint/2010/main" val="204230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38CBB3C-CEC5-4B23-A4BD-798CF69AF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919148" y="-2433011"/>
            <a:ext cx="6349846" cy="11655706"/>
          </a:xfrm>
          <a:prstGeom prst="rect">
            <a:avLst/>
          </a:prstGeom>
        </p:spPr>
      </p:pic>
      <p:grpSp>
        <p:nvGrpSpPr>
          <p:cNvPr id="2" name="组合 1">
            <a:extLst>
              <a:ext uri="{FF2B5EF4-FFF2-40B4-BE49-F238E27FC236}">
                <a16:creationId xmlns:a16="http://schemas.microsoft.com/office/drawing/2014/main" xmlns="" id="{9E0CCCC3-E577-46FE-871C-98704EFD4779}"/>
              </a:ext>
            </a:extLst>
          </p:cNvPr>
          <p:cNvGrpSpPr/>
          <p:nvPr/>
        </p:nvGrpSpPr>
        <p:grpSpPr>
          <a:xfrm>
            <a:off x="5382228" y="2686386"/>
            <a:ext cx="6326442" cy="4767340"/>
            <a:chOff x="-591423" y="1707337"/>
            <a:chExt cx="7679682" cy="5787085"/>
          </a:xfrm>
        </p:grpSpPr>
        <p:pic>
          <p:nvPicPr>
            <p:cNvPr id="13" name="图片 12">
              <a:extLst>
                <a:ext uri="{FF2B5EF4-FFF2-40B4-BE49-F238E27FC236}">
                  <a16:creationId xmlns:a16="http://schemas.microsoft.com/office/drawing/2014/main" xmlns="" id="{7C32A5A1-1E0A-4A47-929C-3A49BD536B43}"/>
                </a:ext>
              </a:extLst>
            </p:cNvPr>
            <p:cNvPicPr>
              <a:picLocks noChangeAspect="1"/>
            </p:cNvPicPr>
            <p:nvPr/>
          </p:nvPicPr>
          <p:blipFill rotWithShape="1">
            <a:blip r:embed="rId4">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4" name="图片 13">
              <a:extLst>
                <a:ext uri="{FF2B5EF4-FFF2-40B4-BE49-F238E27FC236}">
                  <a16:creationId xmlns:a16="http://schemas.microsoft.com/office/drawing/2014/main" xmlns="" id="{A50EC59C-C702-495B-A7E7-3EF265D26105}"/>
                </a:ext>
              </a:extLst>
            </p:cNvPr>
            <p:cNvPicPr>
              <a:picLocks noChangeAspect="1"/>
            </p:cNvPicPr>
            <p:nvPr/>
          </p:nvPicPr>
          <p:blipFill rotWithShape="1">
            <a:blip r:embed="rId4">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grpSp>
      <p:sp>
        <p:nvSpPr>
          <p:cNvPr id="3" name="Rectangle 2">
            <a:extLst>
              <a:ext uri="{FF2B5EF4-FFF2-40B4-BE49-F238E27FC236}">
                <a16:creationId xmlns:a16="http://schemas.microsoft.com/office/drawing/2014/main" xmlns="" id="{33A43D98-DDF0-4FA5-B0CE-C004F3A58571}"/>
              </a:ext>
            </a:extLst>
          </p:cNvPr>
          <p:cNvSpPr/>
          <p:nvPr/>
        </p:nvSpPr>
        <p:spPr>
          <a:xfrm>
            <a:off x="3037920" y="1583105"/>
            <a:ext cx="4216346" cy="830997"/>
          </a:xfrm>
          <a:prstGeom prst="rect">
            <a:avLst/>
          </a:prstGeom>
          <a:noFill/>
        </p:spPr>
        <p:txBody>
          <a:bodyPr wrap="none" lIns="91440" tIns="45720" rIns="91440" bIns="45720">
            <a:spAutoFit/>
          </a:bodyPr>
          <a:lstStyle/>
          <a:p>
            <a:pPr algn="ctr"/>
            <a:r>
              <a:rPr lang="en-US" sz="4800" b="1" dirty="0" err="1" smtClean="0">
                <a:ln w="0"/>
                <a:solidFill>
                  <a:srgbClr val="FF0000"/>
                </a:solidFill>
                <a:effectLst>
                  <a:outerShdw blurRad="38100" dist="25400" dir="5400000" algn="ctr" rotWithShape="0">
                    <a:srgbClr val="6E747A">
                      <a:alpha val="43000"/>
                    </a:srgbClr>
                  </a:outerShdw>
                </a:effectLst>
                <a:latin typeface="UTM Avo (Body)"/>
                <a:ea typeface="Arial-Rounded" panose="020B0500000000000000" pitchFamily="34" charset="0"/>
                <a:cs typeface="Arial-Rounded" panose="020B0500000000000000" pitchFamily="34" charset="0"/>
              </a:rPr>
              <a:t>Viết</a:t>
            </a:r>
            <a:r>
              <a:rPr lang="en-US" sz="4800" b="1" dirty="0" smtClean="0">
                <a:ln w="0"/>
                <a:solidFill>
                  <a:srgbClr val="FF0000"/>
                </a:solidFill>
                <a:effectLst>
                  <a:outerShdw blurRad="38100" dist="25400" dir="5400000" algn="ctr" rotWithShape="0">
                    <a:srgbClr val="6E747A">
                      <a:alpha val="43000"/>
                    </a:srgbClr>
                  </a:outerShdw>
                </a:effectLst>
                <a:latin typeface="UTM Avo (Body)"/>
                <a:ea typeface="Arial-Rounded" panose="020B0500000000000000" pitchFamily="34" charset="0"/>
                <a:cs typeface="Arial-Rounded" panose="020B0500000000000000" pitchFamily="34" charset="0"/>
              </a:rPr>
              <a:t> </a:t>
            </a:r>
            <a:r>
              <a:rPr lang="en-US" sz="4800" b="1" dirty="0" err="1" smtClean="0">
                <a:ln w="0"/>
                <a:solidFill>
                  <a:srgbClr val="FF0000"/>
                </a:solidFill>
                <a:effectLst>
                  <a:outerShdw blurRad="38100" dist="25400" dir="5400000" algn="ctr" rotWithShape="0">
                    <a:srgbClr val="6E747A">
                      <a:alpha val="43000"/>
                    </a:srgbClr>
                  </a:outerShdw>
                </a:effectLst>
                <a:latin typeface="UTM Avo (Body)"/>
                <a:ea typeface="Arial-Rounded" panose="020B0500000000000000" pitchFamily="34" charset="0"/>
                <a:cs typeface="Arial-Rounded" panose="020B0500000000000000" pitchFamily="34" charset="0"/>
              </a:rPr>
              <a:t>bảng</a:t>
            </a:r>
            <a:r>
              <a:rPr lang="en-US" sz="4800" b="1" dirty="0" smtClean="0">
                <a:ln w="0"/>
                <a:solidFill>
                  <a:srgbClr val="FF0000"/>
                </a:solidFill>
                <a:effectLst>
                  <a:outerShdw blurRad="38100" dist="25400" dir="5400000" algn="ctr" rotWithShape="0">
                    <a:srgbClr val="6E747A">
                      <a:alpha val="43000"/>
                    </a:srgbClr>
                  </a:outerShdw>
                </a:effectLst>
                <a:latin typeface="UTM Avo (Body)"/>
                <a:ea typeface="Arial-Rounded" panose="020B0500000000000000" pitchFamily="34" charset="0"/>
                <a:cs typeface="Arial-Rounded" panose="020B0500000000000000" pitchFamily="34" charset="0"/>
              </a:rPr>
              <a:t> con</a:t>
            </a:r>
            <a:endParaRPr lang="en-US" sz="4800" b="1" dirty="0">
              <a:ln w="0"/>
              <a:solidFill>
                <a:srgbClr val="FF0000"/>
              </a:solidFill>
              <a:effectLst>
                <a:outerShdw blurRad="38100" dist="25400" dir="5400000" algn="ctr" rotWithShape="0">
                  <a:srgbClr val="6E747A">
                    <a:alpha val="43000"/>
                  </a:srgbClr>
                </a:outerShdw>
              </a:effectLst>
              <a:latin typeface="UTM Avo (Body)"/>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944057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92" y="544100"/>
            <a:ext cx="10515600" cy="1325563"/>
          </a:xfrm>
        </p:spPr>
        <p:txBody>
          <a:bodyPr/>
          <a:lstStyle/>
          <a:p>
            <a:r>
              <a:rPr lang="en-US" b="1" smtClean="0">
                <a:solidFill>
                  <a:srgbClr val="FF0000"/>
                </a:solidFill>
                <a:latin typeface="UTM Avo (Headings)"/>
              </a:rPr>
              <a:t>Viết tên riêng </a:t>
            </a:r>
            <a:r>
              <a:rPr lang="en-US" b="1" smtClean="0">
                <a:solidFill>
                  <a:srgbClr val="FF0000"/>
                </a:solidFill>
                <a:latin typeface="UTM Avo (Headings)"/>
              </a:rPr>
              <a:t>:</a:t>
            </a:r>
            <a:endParaRPr lang="en-US" dirty="0">
              <a:latin typeface="UTM Avo (Headings)"/>
            </a:endParaRPr>
          </a:p>
        </p:txBody>
      </p:sp>
      <p:sp>
        <p:nvSpPr>
          <p:cNvPr id="3" name="Rectangle 2"/>
          <p:cNvSpPr/>
          <p:nvPr/>
        </p:nvSpPr>
        <p:spPr>
          <a:xfrm>
            <a:off x="4842458" y="900379"/>
            <a:ext cx="2139826" cy="707886"/>
          </a:xfrm>
          <a:prstGeom prst="rect">
            <a:avLst/>
          </a:prstGeom>
        </p:spPr>
        <p:txBody>
          <a:bodyPr wrap="square">
            <a:spAutoFit/>
          </a:bodyPr>
          <a:lstStyle/>
          <a:p>
            <a:r>
              <a:rPr lang="nl-NL" sz="4000" b="1" i="1" smtClean="0"/>
              <a:t>Cửa Ông</a:t>
            </a:r>
            <a:endParaRPr lang="vi-VN" sz="4000"/>
          </a:p>
        </p:txBody>
      </p:sp>
      <p:sp>
        <p:nvSpPr>
          <p:cNvPr id="4" name="Rectangle 3"/>
          <p:cNvSpPr/>
          <p:nvPr/>
        </p:nvSpPr>
        <p:spPr>
          <a:xfrm>
            <a:off x="795261" y="2072356"/>
            <a:ext cx="10425483" cy="646331"/>
          </a:xfrm>
          <a:prstGeom prst="rect">
            <a:avLst/>
          </a:prstGeom>
        </p:spPr>
        <p:txBody>
          <a:bodyPr wrap="none">
            <a:spAutoFit/>
          </a:bodyPr>
          <a:lstStyle/>
          <a:p>
            <a:r>
              <a:rPr lang="nl-NL" sz="3600"/>
              <a:t>- Em có biết địa danh Cửa Ông ở tỉnh nào của nước ta?</a:t>
            </a:r>
            <a:endParaRPr lang="vi-VN" sz="3600"/>
          </a:p>
        </p:txBody>
      </p:sp>
      <p:sp>
        <p:nvSpPr>
          <p:cNvPr id="5" name="Rectangle 4"/>
          <p:cNvSpPr/>
          <p:nvPr/>
        </p:nvSpPr>
        <p:spPr>
          <a:xfrm>
            <a:off x="1094704" y="2828836"/>
            <a:ext cx="8049296" cy="2862322"/>
          </a:xfrm>
          <a:prstGeom prst="rect">
            <a:avLst/>
          </a:prstGeom>
        </p:spPr>
        <p:txBody>
          <a:bodyPr wrap="square">
            <a:spAutoFit/>
          </a:bodyPr>
          <a:lstStyle/>
          <a:p>
            <a:r>
              <a:rPr lang="nl-NL" sz="3600" smtClean="0"/>
              <a:t>	Cửa </a:t>
            </a:r>
            <a:r>
              <a:rPr lang="nl-NL" sz="3600"/>
              <a:t>Ông là một phường thuộc thành phố Cẩm Phả, tỉnh Quảng Ninh. Nơi đây có đền Cửa Ông thờ ông Trần Quốc Tảng, một danh tướng có công đánh đuổi quân xâm lược Nguyên Mông vào thế kỉ XIII.</a:t>
            </a:r>
            <a:endParaRPr lang="vi-VN" sz="3600"/>
          </a:p>
        </p:txBody>
      </p:sp>
    </p:spTree>
    <p:extLst>
      <p:ext uri="{BB962C8B-B14F-4D97-AF65-F5344CB8AC3E}">
        <p14:creationId xmlns:p14="http://schemas.microsoft.com/office/powerpoint/2010/main" val="136588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4905"/>
            <a:ext cx="122174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83357" y="1173780"/>
            <a:ext cx="7431110" cy="1200329"/>
          </a:xfrm>
          <a:prstGeom prst="rect">
            <a:avLst/>
          </a:prstGeom>
        </p:spPr>
        <p:txBody>
          <a:bodyPr wrap="square">
            <a:spAutoFit/>
          </a:bodyPr>
          <a:lstStyle/>
          <a:p>
            <a:pPr algn="ctr"/>
            <a:r>
              <a:rPr lang="nl-NL" sz="3600" b="1" i="1"/>
              <a:t>Ơn trời mưa nắng phải thì</a:t>
            </a:r>
            <a:endParaRPr lang="vi-VN" sz="3600"/>
          </a:p>
          <a:p>
            <a:pPr algn="ctr"/>
            <a:r>
              <a:rPr lang="nl-NL" sz="3600" b="1" i="1"/>
              <a:t>Nơi thì bừa cạn nơi thì cày sâu.</a:t>
            </a:r>
            <a:endParaRPr lang="vi-VN" sz="3600"/>
          </a:p>
        </p:txBody>
      </p:sp>
    </p:spTree>
    <p:extLst>
      <p:ext uri="{BB962C8B-B14F-4D97-AF65-F5344CB8AC3E}">
        <p14:creationId xmlns:p14="http://schemas.microsoft.com/office/powerpoint/2010/main" val="15784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222540BC-A24B-435C-91AE-1DD34C383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66360" y="1261481"/>
            <a:ext cx="6247250" cy="5064982"/>
          </a:xfrm>
          <a:prstGeom prst="rect">
            <a:avLst/>
          </a:prstGeom>
        </p:spPr>
      </p:pic>
      <p:pic>
        <p:nvPicPr>
          <p:cNvPr id="9" name="图片 8">
            <a:extLst>
              <a:ext uri="{FF2B5EF4-FFF2-40B4-BE49-F238E27FC236}">
                <a16:creationId xmlns:a16="http://schemas.microsoft.com/office/drawing/2014/main" xmlns="" id="{1C673EB3-CF89-4670-AD42-188BEA088385}"/>
              </a:ext>
            </a:extLst>
          </p:cNvPr>
          <p:cNvPicPr>
            <a:picLocks noChangeAspect="1"/>
          </p:cNvPicPr>
          <p:nvPr/>
        </p:nvPicPr>
        <p:blipFill rotWithShape="1">
          <a:blip r:embed="rId4">
            <a:extLst>
              <a:ext uri="{28A0092B-C50C-407E-A947-70E740481C1C}">
                <a14:useLocalDpi xmlns:a14="http://schemas.microsoft.com/office/drawing/2010/main" val="0"/>
              </a:ext>
            </a:extLst>
          </a:blip>
          <a:srcRect l="8008" t="35025" r="59440" b="34782"/>
          <a:stretch/>
        </p:blipFill>
        <p:spPr>
          <a:xfrm>
            <a:off x="-591423" y="1707337"/>
            <a:ext cx="4429760" cy="5492902"/>
          </a:xfrm>
          <a:prstGeom prst="rect">
            <a:avLst/>
          </a:prstGeom>
        </p:spPr>
      </p:pic>
      <p:pic>
        <p:nvPicPr>
          <p:cNvPr id="10" name="图片 9">
            <a:extLst>
              <a:ext uri="{FF2B5EF4-FFF2-40B4-BE49-F238E27FC236}">
                <a16:creationId xmlns:a16="http://schemas.microsoft.com/office/drawing/2014/main" xmlns="" id="{CECE201C-16F7-41CC-9D7C-4F43F62CC366}"/>
              </a:ext>
            </a:extLst>
          </p:cNvPr>
          <p:cNvPicPr>
            <a:picLocks noChangeAspect="1"/>
          </p:cNvPicPr>
          <p:nvPr/>
        </p:nvPicPr>
        <p:blipFill rotWithShape="1">
          <a:blip r:embed="rId4">
            <a:extLst>
              <a:ext uri="{28A0092B-C50C-407E-A947-70E740481C1C}">
                <a14:useLocalDpi xmlns:a14="http://schemas.microsoft.com/office/drawing/2010/main" val="0"/>
              </a:ext>
            </a:extLst>
          </a:blip>
          <a:srcRect l="56471" t="36973" r="10977" b="32834"/>
          <a:stretch/>
        </p:blipFill>
        <p:spPr>
          <a:xfrm>
            <a:off x="2621901" y="2001520"/>
            <a:ext cx="4466358" cy="5492902"/>
          </a:xfrm>
          <a:prstGeom prst="rect">
            <a:avLst/>
          </a:prstGeom>
        </p:spPr>
      </p:pic>
      <p:pic>
        <p:nvPicPr>
          <p:cNvPr id="12" name="图片 11">
            <a:extLst>
              <a:ext uri="{FF2B5EF4-FFF2-40B4-BE49-F238E27FC236}">
                <a16:creationId xmlns:a16="http://schemas.microsoft.com/office/drawing/2014/main" xmlns="" id="{ED6E6BBD-55BC-4609-9234-E6F030B3A4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13" name="图片 12">
            <a:extLst>
              <a:ext uri="{FF2B5EF4-FFF2-40B4-BE49-F238E27FC236}">
                <a16:creationId xmlns:a16="http://schemas.microsoft.com/office/drawing/2014/main" xmlns="" id="{9F2093D5-1511-470A-84F7-CD3D5D60C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pic>
        <p:nvPicPr>
          <p:cNvPr id="14" name="图片 13">
            <a:extLst>
              <a:ext uri="{FF2B5EF4-FFF2-40B4-BE49-F238E27FC236}">
                <a16:creationId xmlns:a16="http://schemas.microsoft.com/office/drawing/2014/main" xmlns="" id="{E1A8B920-2603-41BF-97D2-B541638BC318}"/>
              </a:ext>
            </a:extLst>
          </p:cNvPr>
          <p:cNvPicPr>
            <a:picLocks noChangeAspect="1"/>
          </p:cNvPicPr>
          <p:nvPr/>
        </p:nvPicPr>
        <p:blipFill rotWithShape="1">
          <a:blip r:embed="rId7">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pic>
        <p:nvPicPr>
          <p:cNvPr id="16" name="图片 15">
            <a:extLst>
              <a:ext uri="{FF2B5EF4-FFF2-40B4-BE49-F238E27FC236}">
                <a16:creationId xmlns:a16="http://schemas.microsoft.com/office/drawing/2014/main" xmlns="" id="{4E36D2A1-7E6C-40E4-9CEC-803715B69F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389435">
            <a:off x="5902313" y="2289396"/>
            <a:ext cx="422498" cy="436127"/>
          </a:xfrm>
          <a:prstGeom prst="rect">
            <a:avLst/>
          </a:prstGeom>
        </p:spPr>
      </p:pic>
      <p:pic>
        <p:nvPicPr>
          <p:cNvPr id="17" name="图片 16">
            <a:extLst>
              <a:ext uri="{FF2B5EF4-FFF2-40B4-BE49-F238E27FC236}">
                <a16:creationId xmlns:a16="http://schemas.microsoft.com/office/drawing/2014/main" xmlns="" id="{2E9236B6-8568-430A-A241-D955A7D927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8107" y="1202801"/>
            <a:ext cx="644623" cy="686893"/>
          </a:xfrm>
          <a:prstGeom prst="rect">
            <a:avLst/>
          </a:prstGeom>
        </p:spPr>
      </p:pic>
      <p:pic>
        <p:nvPicPr>
          <p:cNvPr id="18" name="图片 17">
            <a:extLst>
              <a:ext uri="{FF2B5EF4-FFF2-40B4-BE49-F238E27FC236}">
                <a16:creationId xmlns:a16="http://schemas.microsoft.com/office/drawing/2014/main" xmlns="" id="{5150AFAD-94D2-45D0-B9C7-6489920D48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267" y="670348"/>
            <a:ext cx="391538" cy="469845"/>
          </a:xfrm>
          <a:prstGeom prst="rect">
            <a:avLst/>
          </a:prstGeom>
        </p:spPr>
      </p:pic>
      <p:pic>
        <p:nvPicPr>
          <p:cNvPr id="20" name="图片 19">
            <a:extLst>
              <a:ext uri="{FF2B5EF4-FFF2-40B4-BE49-F238E27FC236}">
                <a16:creationId xmlns:a16="http://schemas.microsoft.com/office/drawing/2014/main" xmlns="" id="{17F29A0C-09E7-494C-BC8E-428CB9B9DA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827701">
            <a:off x="2693190" y="707721"/>
            <a:ext cx="391538" cy="645313"/>
          </a:xfrm>
          <a:prstGeom prst="rect">
            <a:avLst/>
          </a:prstGeom>
        </p:spPr>
      </p:pic>
      <p:pic>
        <p:nvPicPr>
          <p:cNvPr id="21" name="图片 20">
            <a:extLst>
              <a:ext uri="{FF2B5EF4-FFF2-40B4-BE49-F238E27FC236}">
                <a16:creationId xmlns:a16="http://schemas.microsoft.com/office/drawing/2014/main" xmlns="" id="{B4860D97-F7FE-4AC3-8745-689FB2A4E7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59630" y="1470919"/>
            <a:ext cx="1054340" cy="1181369"/>
          </a:xfrm>
          <a:prstGeom prst="rect">
            <a:avLst/>
          </a:prstGeom>
        </p:spPr>
      </p:pic>
      <p:sp>
        <p:nvSpPr>
          <p:cNvPr id="15" name="Rectangle 14">
            <a:extLst>
              <a:ext uri="{FF2B5EF4-FFF2-40B4-BE49-F238E27FC236}">
                <a16:creationId xmlns:a16="http://schemas.microsoft.com/office/drawing/2014/main" xmlns="" id="{E712F110-C1FC-4263-B780-DD377C39C7F9}"/>
              </a:ext>
            </a:extLst>
          </p:cNvPr>
          <p:cNvSpPr/>
          <p:nvPr/>
        </p:nvSpPr>
        <p:spPr>
          <a:xfrm>
            <a:off x="7348002" y="1941338"/>
            <a:ext cx="3483967" cy="1915909"/>
          </a:xfrm>
          <a:prstGeom prst="rect">
            <a:avLst/>
          </a:prstGeom>
          <a:noFill/>
        </p:spPr>
        <p:txBody>
          <a:bodyPr wrap="non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Thực</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hành</a:t>
            </a:r>
            <a:endPar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000" b="1" i="0" u="none" strike="noStrike" kern="1200" cap="none" spc="0" normalizeH="0" baseline="0" noProof="0" dirty="0" err="1">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6000" b="1" i="0" u="none" strike="noStrike" kern="1200" cap="none" spc="0" normalizeH="0" baseline="0" noProof="0" dirty="0">
              <a:ln w="22225">
                <a:solidFill>
                  <a:srgbClr val="ED7D31"/>
                </a:solidFill>
                <a:prstDash val="solid"/>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74120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F6107722-8034-425A-958D-10B680E53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006592" y="-1128424"/>
            <a:ext cx="6264680" cy="11494606"/>
          </a:xfrm>
          <a:prstGeom prst="rect">
            <a:avLst/>
          </a:prstGeom>
        </p:spPr>
      </p:pic>
      <p:pic>
        <p:nvPicPr>
          <p:cNvPr id="11" name="图片 10">
            <a:extLst>
              <a:ext uri="{FF2B5EF4-FFF2-40B4-BE49-F238E27FC236}">
                <a16:creationId xmlns:a16="http://schemas.microsoft.com/office/drawing/2014/main" xmlns="" id="{A81FB204-22B9-4566-ABE6-397871846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865" y="1557559"/>
            <a:ext cx="5215801" cy="5300441"/>
          </a:xfrm>
          <a:prstGeom prst="rect">
            <a:avLst/>
          </a:prstGeom>
        </p:spPr>
      </p:pic>
      <p:pic>
        <p:nvPicPr>
          <p:cNvPr id="15" name="图片 14">
            <a:extLst>
              <a:ext uri="{FF2B5EF4-FFF2-40B4-BE49-F238E27FC236}">
                <a16:creationId xmlns:a16="http://schemas.microsoft.com/office/drawing/2014/main" xmlns="" id="{69439CEC-9F1D-42CF-B72C-064937CF18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9876" y="6143219"/>
            <a:ext cx="656057" cy="677220"/>
          </a:xfrm>
          <a:prstGeom prst="rect">
            <a:avLst/>
          </a:prstGeom>
        </p:spPr>
      </p:pic>
      <p:pic>
        <p:nvPicPr>
          <p:cNvPr id="19" name="图片 18">
            <a:extLst>
              <a:ext uri="{FF2B5EF4-FFF2-40B4-BE49-F238E27FC236}">
                <a16:creationId xmlns:a16="http://schemas.microsoft.com/office/drawing/2014/main" xmlns="" id="{BB911CE9-928E-477A-B3AC-4B6FDB50A8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329" y="5756310"/>
            <a:ext cx="497071" cy="529665"/>
          </a:xfrm>
          <a:prstGeom prst="rect">
            <a:avLst/>
          </a:prstGeom>
        </p:spPr>
      </p:pic>
      <p:pic>
        <p:nvPicPr>
          <p:cNvPr id="27" name="图片 26">
            <a:extLst>
              <a:ext uri="{FF2B5EF4-FFF2-40B4-BE49-F238E27FC236}">
                <a16:creationId xmlns:a16="http://schemas.microsoft.com/office/drawing/2014/main" xmlns="" id="{31967DD1-C1FA-476C-B795-42FB3BF450DE}"/>
              </a:ext>
            </a:extLst>
          </p:cNvPr>
          <p:cNvPicPr>
            <a:picLocks noChangeAspect="1"/>
          </p:cNvPicPr>
          <p:nvPr/>
        </p:nvPicPr>
        <p:blipFill rotWithShape="1">
          <a:blip r:embed="rId7">
            <a:extLst>
              <a:ext uri="{28A0092B-C50C-407E-A947-70E740481C1C}">
                <a14:useLocalDpi xmlns:a14="http://schemas.microsoft.com/office/drawing/2010/main" val="0"/>
              </a:ext>
            </a:extLst>
          </a:blip>
          <a:srcRect l="66515" b="75097"/>
          <a:stretch/>
        </p:blipFill>
        <p:spPr>
          <a:xfrm rot="7290495">
            <a:off x="10805766" y="5220749"/>
            <a:ext cx="2044871" cy="2130452"/>
          </a:xfrm>
          <a:prstGeom prst="rect">
            <a:avLst/>
          </a:prstGeom>
        </p:spPr>
      </p:pic>
      <p:pic>
        <p:nvPicPr>
          <p:cNvPr id="29" name="图片 28">
            <a:extLst>
              <a:ext uri="{FF2B5EF4-FFF2-40B4-BE49-F238E27FC236}">
                <a16:creationId xmlns:a16="http://schemas.microsoft.com/office/drawing/2014/main" xmlns="" id="{1A62BFEB-70F2-482D-9420-91C44AFA7E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2791" y="753947"/>
            <a:ext cx="444494" cy="732592"/>
          </a:xfrm>
          <a:prstGeom prst="rect">
            <a:avLst/>
          </a:prstGeom>
        </p:spPr>
      </p:pic>
      <p:pic>
        <p:nvPicPr>
          <p:cNvPr id="37" name="图片 36">
            <a:extLst>
              <a:ext uri="{FF2B5EF4-FFF2-40B4-BE49-F238E27FC236}">
                <a16:creationId xmlns:a16="http://schemas.microsoft.com/office/drawing/2014/main" xmlns="" id="{5B47641D-9B33-4B4A-9389-9B763CA1930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0156" y="4004224"/>
            <a:ext cx="532692" cy="594157"/>
          </a:xfrm>
          <a:prstGeom prst="rect">
            <a:avLst/>
          </a:prstGeom>
        </p:spPr>
      </p:pic>
      <p:sp>
        <p:nvSpPr>
          <p:cNvPr id="40" name="矩形 39">
            <a:extLst>
              <a:ext uri="{FF2B5EF4-FFF2-40B4-BE49-F238E27FC236}">
                <a16:creationId xmlns:a16="http://schemas.microsoft.com/office/drawing/2014/main" xmlns="" id="{5B2A9A4C-B5BC-4D92-87D2-F750148EC297}"/>
              </a:ext>
            </a:extLst>
          </p:cNvPr>
          <p:cNvSpPr/>
          <p:nvPr/>
        </p:nvSpPr>
        <p:spPr>
          <a:xfrm>
            <a:off x="11778645" y="1557559"/>
            <a:ext cx="99112" cy="858080"/>
          </a:xfrm>
          <a:prstGeom prst="rect">
            <a:avLst/>
          </a:prstGeom>
          <a:solidFill>
            <a:srgbClr val="49D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latin typeface="等线" panose="020F0502020204030204"/>
              <a:ea typeface="等线" panose="02010600030101010101" pitchFamily="2" charset="-122"/>
            </a:endParaRPr>
          </a:p>
        </p:txBody>
      </p:sp>
      <p:pic>
        <p:nvPicPr>
          <p:cNvPr id="24" name="图片 23">
            <a:extLst>
              <a:ext uri="{FF2B5EF4-FFF2-40B4-BE49-F238E27FC236}">
                <a16:creationId xmlns:a16="http://schemas.microsoft.com/office/drawing/2014/main" xmlns="" id="{3AF095B3-79C9-45E2-BFF1-9B81F4C37F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30874" y="4953111"/>
            <a:ext cx="716833" cy="803199"/>
          </a:xfrm>
          <a:prstGeom prst="rect">
            <a:avLst/>
          </a:prstGeom>
        </p:spPr>
      </p:pic>
      <p:sp>
        <p:nvSpPr>
          <p:cNvPr id="18" name="Rectangle 17">
            <a:extLst>
              <a:ext uri="{FF2B5EF4-FFF2-40B4-BE49-F238E27FC236}">
                <a16:creationId xmlns:a16="http://schemas.microsoft.com/office/drawing/2014/main" xmlns="" id="{F01CDA80-078A-4FCC-9CB8-7B44551BE441}"/>
              </a:ext>
            </a:extLst>
          </p:cNvPr>
          <p:cNvSpPr/>
          <p:nvPr/>
        </p:nvSpPr>
        <p:spPr>
          <a:xfrm>
            <a:off x="466618" y="3103978"/>
            <a:ext cx="5944848" cy="900246"/>
          </a:xfrm>
          <a:prstGeom prst="rect">
            <a:avLst/>
          </a:prstGeom>
          <a:noFill/>
        </p:spPr>
        <p:txBody>
          <a:bodyPr wrap="square" lIns="68580" tIns="34290" rIns="68580" bIns="34290">
            <a:spAutoFit/>
          </a:bodyPr>
          <a:lstStyle/>
          <a:p>
            <a:pPr algn="ctr">
              <a:defRPr/>
            </a:pPr>
            <a:r>
              <a:rPr lang="en-US" sz="5400" b="1" dirty="0" err="1">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Củng</a:t>
            </a:r>
            <a:r>
              <a:rPr lang="en-US" sz="5400" b="1" dirty="0">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 </a:t>
            </a:r>
            <a:r>
              <a:rPr lang="en-US" sz="5400" b="1" dirty="0" err="1">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cố</a:t>
            </a:r>
            <a:r>
              <a:rPr lang="en-US" sz="5400" b="1" dirty="0">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 </a:t>
            </a:r>
            <a:r>
              <a:rPr lang="en-US" sz="5400" b="1" dirty="0" err="1">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dặn</a:t>
            </a:r>
            <a:r>
              <a:rPr lang="en-US" sz="5400" b="1" dirty="0">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 </a:t>
            </a:r>
            <a:r>
              <a:rPr lang="en-US" sz="5400" b="1" dirty="0" err="1">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rPr>
              <a:t>dò</a:t>
            </a:r>
            <a:endParaRPr lang="en-US" sz="5400" b="1" dirty="0">
              <a:ln w="22225">
                <a:solidFill>
                  <a:srgbClr val="ED7D31"/>
                </a:solidFill>
                <a:prstDash val="solid"/>
              </a:ln>
              <a:solidFill>
                <a:srgbClr val="FF0000"/>
              </a:solidFill>
              <a:latin typeface="UTM Avo (Body)"/>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29775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152</Words>
  <Application>Microsoft Office PowerPoint</Application>
  <PresentationFormat>Custom</PresentationFormat>
  <Paragraphs>25</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Viết tên riêng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12</cp:revision>
  <dcterms:created xsi:type="dcterms:W3CDTF">2022-09-08T16:32:26Z</dcterms:created>
  <dcterms:modified xsi:type="dcterms:W3CDTF">2022-11-03T07:17:17Z</dcterms:modified>
</cp:coreProperties>
</file>