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33" r:id="rId3"/>
  </p:sldMasterIdLst>
  <p:notesMasterIdLst>
    <p:notesMasterId r:id="rId26"/>
  </p:notesMasterIdLst>
  <p:sldIdLst>
    <p:sldId id="290" r:id="rId4"/>
    <p:sldId id="334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49" r:id="rId14"/>
    <p:sldId id="353" r:id="rId15"/>
    <p:sldId id="351" r:id="rId16"/>
    <p:sldId id="354" r:id="rId17"/>
    <p:sldId id="357" r:id="rId18"/>
    <p:sldId id="359" r:id="rId19"/>
    <p:sldId id="360" r:id="rId20"/>
    <p:sldId id="361" r:id="rId21"/>
    <p:sldId id="362" r:id="rId22"/>
    <p:sldId id="364" r:id="rId23"/>
    <p:sldId id="363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M HAI AN" initials="LHA" lastIdx="1" clrIdx="0">
    <p:extLst>
      <p:ext uri="{19B8F6BF-5375-455C-9EA6-DF929625EA0E}">
        <p15:presenceInfo xmlns:p15="http://schemas.microsoft.com/office/powerpoint/2012/main" xmlns="" userId="LAM HAI 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AE4"/>
    <a:srgbClr val="F694C7"/>
    <a:srgbClr val="E482C3"/>
    <a:srgbClr val="79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2" autoAdjust="0"/>
    <p:restoredTop sz="94291" autoAdjust="0"/>
  </p:normalViewPr>
  <p:slideViewPr>
    <p:cSldViewPr snapToGrid="0">
      <p:cViewPr>
        <p:scale>
          <a:sx n="90" d="100"/>
          <a:sy n="90" d="100"/>
        </p:scale>
        <p:origin x="-72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44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63CF-D469-49FE-89BB-CEDC169E12B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61CB-81E1-47BF-B2F9-D824F3D2E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61CB-81E1-47BF-B2F9-D824F3D2EF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9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61CB-81E1-47BF-B2F9-D824F3D2EF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2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61CB-81E1-47BF-B2F9-D824F3D2EF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61CB-81E1-47BF-B2F9-D824F3D2EF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15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61CB-81E1-47BF-B2F9-D824F3D2EF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76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161CB-81E1-47BF-B2F9-D824F3D2EF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5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8111203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7419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089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5587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6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93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94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794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494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8526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9083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943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5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2770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660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602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6248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9745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6588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54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32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186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124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77EEC-59F8-4623-97C3-441CCCBD3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231781B-1A68-42E9-8CCA-E6C38E197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ED1623-65ED-4FF0-9DD2-E36A526D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9EBEB-A1E1-4552-94F2-B4B08FE3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7DAFE-E944-40E6-8DCD-A6D13BAF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39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0C091-48E7-4D4D-8686-74D7CE41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ECF7C-2005-437D-8B91-1EDF8B8DA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48DE63-4DD4-4826-B77B-8424D3446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EBBED2-E43E-4BF6-B5B4-2EE9D044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27286F-BC7D-4C51-A63F-4333663F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266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C5C65-FC79-4E7D-B635-791D2740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65F5B4-C089-4059-8878-F9D2ECCCA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86DAFB-A936-4BB1-AEBE-B313CE69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8564-E5A0-4052-A84F-9EC324C6E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1466A0-E25B-4EEF-BCAE-C70F6AEE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27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8E9C7-12E2-45EA-8EFD-F3B05A9B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3FDDA1-F546-4BE6-A5AE-E7145806D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65D164-074A-47F8-BEC0-70B78BD0B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537A22-FCA5-48F8-B1E5-A08EE80E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577344-AAA7-4D2C-A24F-01C4EF8D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C26A6-08E8-4DF3-8D76-3316C0E1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74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BA389-C915-4D57-BF5C-6BEC4124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96FA0A-1267-403F-A903-59AA54D0D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DAD0D-40B4-4AF3-A799-C8D3D564B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B60A61-66EA-433C-A6A1-3459C97DA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1C16B8-548C-4498-AC2C-EBF0C783C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87C1F0-7624-4615-A865-C7782A9B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AD72F6-84D6-4596-A3E3-FF3A49A8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B579DE-DE65-4E64-91E0-548D1681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752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6EB63-847A-49BD-B49B-BCCFC387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337DEA-1DE6-4E7B-B8E4-AE3F4E91C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7FE009-DCFE-4678-A34A-6D8F6867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CA2728-C13B-45FF-BC37-A1EF3186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775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AB1127-DA26-40E7-855B-3CD193C2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E18BCD-A89B-4115-9619-EC29C2FC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D59C4-434D-418C-9B10-5B87018E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4595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1E2C0-EBB1-4087-B2D7-6A6CEA9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BF637-9E23-4DC7-A374-DFD4463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02AB92-4AC9-49B7-A21F-23E48E227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E94346-1B87-4457-80B4-6152492E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CD8166-ACB5-4F26-8DF1-541700D8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25E8C9-5F58-4D2F-8224-D7936434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6492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99AACE-8274-4CE5-8458-4C936603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89CEFC-DB18-4737-B598-9B4BAE963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8FBAB6-651E-42BE-811B-D34DF25ED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8C8249-5D9E-4BA9-8396-3A01C16F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359544-DD51-427A-B3F6-03C6B3B9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30B04D-6A4D-40A5-84CC-EFEB7708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247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3A539-FE8F-4335-AEDD-B07B3ADC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DC2DE7-997B-4865-A6DF-7D5BB70CF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B8709C-217F-4ED8-BDAE-822C82BC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8C76C8-45BC-48C0-841B-6B25DD4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7E5609-8202-413C-BA1F-85EC862B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016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09779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4B792-BE1A-4AF3-942F-FE6900A0D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9186EE-A47A-4AB2-900B-A44395F1A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9A8F5A-0821-4E0E-9859-6471800F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179F66-18F1-42CB-B484-EFF46955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48AD1C-1AB4-488C-AC14-1D4D0006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5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992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84707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68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271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8713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8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D75AE0-47B2-4862-9B59-29DE7C4F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9E9D3E-1509-4E80-99AD-4AE9FB8C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F6D1F2-DF46-4568-AF6F-7BD7E2EA1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C11E9-CC93-4825-ABB8-B6C0C09931C2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65D47A-8A6F-44AB-A5F9-039EF4989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50D90-5C27-4405-8749-CF4549720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3AF0E-E78E-48D8-94CC-BD0840E1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7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4.png"/><Relationship Id="rId3" Type="http://schemas.microsoft.com/office/2007/relationships/media" Target="../media/media1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5.png"/><Relationship Id="rId4" Type="http://schemas.openxmlformats.org/officeDocument/2006/relationships/audio" Target="../media/media1.wav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.png"/><Relationship Id="rId3" Type="http://schemas.microsoft.com/office/2007/relationships/media" Target="../media/media1.wav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4.png"/><Relationship Id="rId4" Type="http://schemas.openxmlformats.org/officeDocument/2006/relationships/audio" Target="../media/media1.wav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.png"/><Relationship Id="rId3" Type="http://schemas.microsoft.com/office/2007/relationships/media" Target="../media/media1.wav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4.png"/><Relationship Id="rId4" Type="http://schemas.openxmlformats.org/officeDocument/2006/relationships/audio" Target="../media/media1.wav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4.png"/><Relationship Id="rId3" Type="http://schemas.microsoft.com/office/2007/relationships/media" Target="../media/media1.wav"/><Relationship Id="rId7" Type="http://schemas.openxmlformats.org/officeDocument/2006/relationships/image" Target="../media/image58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62.png"/><Relationship Id="rId4" Type="http://schemas.openxmlformats.org/officeDocument/2006/relationships/audio" Target="../media/media1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.png"/><Relationship Id="rId3" Type="http://schemas.microsoft.com/office/2007/relationships/media" Target="../media/media1.wav"/><Relationship Id="rId7" Type="http://schemas.openxmlformats.org/officeDocument/2006/relationships/image" Target="../media/image58.pn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9.png"/><Relationship Id="rId4" Type="http://schemas.openxmlformats.org/officeDocument/2006/relationships/audio" Target="../media/media1.wav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8.xml"/><Relationship Id="rId18" Type="http://schemas.openxmlformats.org/officeDocument/2006/relationships/image" Target="../media/image28.png"/><Relationship Id="rId3" Type="http://schemas.openxmlformats.org/officeDocument/2006/relationships/image" Target="../media/image18.jpeg"/><Relationship Id="rId21" Type="http://schemas.openxmlformats.org/officeDocument/2006/relationships/image" Target="../media/image30.png"/><Relationship Id="rId7" Type="http://schemas.openxmlformats.org/officeDocument/2006/relationships/slide" Target="slide6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slide" Target="slide9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656900" y="13411"/>
            <a:ext cx="2798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67971" y="628965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274443" y="1658131"/>
            <a:ext cx="787266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 TẬP CUỐI HỌC KÌ I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049DFD5-8204-4D9B-9CEF-543D6421685A}"/>
              </a:ext>
            </a:extLst>
          </p:cNvPr>
          <p:cNvSpPr/>
          <p:nvPr/>
        </p:nvSpPr>
        <p:spPr>
          <a:xfrm>
            <a:off x="11154767" y="83953"/>
            <a:ext cx="890587" cy="102218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3 viên kẹo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Đọc đoạn cuối bài: Đón em (trang 130).</a:t>
            </a:r>
          </a:p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Theo em, Dũng thấy vui hơn mọi ngày vì điều gì?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Vì Dũng đã có mặt lúc em gái mong anh đến.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47D9426-9675-4A09-8081-9A3ABCE19EAF}"/>
              </a:ext>
            </a:extLst>
          </p:cNvPr>
          <p:cNvSpPr/>
          <p:nvPr/>
        </p:nvSpPr>
        <p:spPr>
          <a:xfrm>
            <a:off x="10757415" y="6034080"/>
            <a:ext cx="502923" cy="570368"/>
          </a:xfrm>
          <a:prstGeom prst="rect">
            <a:avLst/>
          </a:prstGeom>
          <a:solidFill>
            <a:srgbClr val="E22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6B1A829-94A1-465C-8963-6D90A388DE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63" y="83953"/>
            <a:ext cx="1333731" cy="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86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372ABD-748A-4153-8DD5-7B0E5F96D0B9}"/>
              </a:ext>
            </a:extLst>
          </p:cNvPr>
          <p:cNvSpPr/>
          <p:nvPr/>
        </p:nvSpPr>
        <p:spPr>
          <a:xfrm>
            <a:off x="2626141" y="450273"/>
            <a:ext cx="69397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Bố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vắng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nhà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C164B8-8486-481C-83CE-F2AA793E1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r="1946"/>
          <a:stretch/>
        </p:blipFill>
        <p:spPr>
          <a:xfrm>
            <a:off x="2656258" y="1773712"/>
            <a:ext cx="7262190" cy="47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8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CBA5AB-C2C1-4BB1-980D-1C7DAD742109}"/>
              </a:ext>
            </a:extLst>
          </p:cNvPr>
          <p:cNvSpPr/>
          <p:nvPr/>
        </p:nvSpPr>
        <p:spPr>
          <a:xfrm>
            <a:off x="4535080" y="441604"/>
            <a:ext cx="35269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vắng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nhà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CE63C20A-F8A2-4DE7-9497-C7C3C1FCF4B9}"/>
              </a:ext>
            </a:extLst>
          </p:cNvPr>
          <p:cNvSpPr txBox="1">
            <a:spLocks/>
          </p:cNvSpPr>
          <p:nvPr/>
        </p:nvSpPr>
        <p:spPr>
          <a:xfrm>
            <a:off x="1099425" y="1192764"/>
            <a:ext cx="5199119" cy="4294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vi-VN" sz="2600" dirty="0">
                <a:latin typeface="+mj-lt"/>
                <a:cs typeface="Times New Roman" pitchFamily="18" charset="0"/>
              </a:rPr>
              <a:t>Mâm cơm mẹ nấu thật ngon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cá, có canh, có thịt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Mà mẹ chỉ ăn qua quýt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Rồi buông đũa lặng nhìn con.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600" dirty="0">
              <a:latin typeface="+mj-lt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vi-VN" sz="2600" dirty="0">
                <a:latin typeface="+mj-lt"/>
                <a:cs typeface="Times New Roman" pitchFamily="18" charset="0"/>
              </a:rPr>
              <a:t>Hình như mẹ có gì lo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Vẩn vơ mắt nhìn ra cửa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À, bé biết rồi, vắng bố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Sáng vừa đi công tác xa.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10E867-43FD-4083-9B25-9ED42B82AB33}"/>
              </a:ext>
            </a:extLst>
          </p:cNvPr>
          <p:cNvSpPr/>
          <p:nvPr/>
        </p:nvSpPr>
        <p:spPr>
          <a:xfrm>
            <a:off x="6556128" y="1147067"/>
            <a:ext cx="5199120" cy="325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2600" dirty="0">
                <a:latin typeface="+mj-lt"/>
                <a:cs typeface="Times New Roman" pitchFamily="18" charset="0"/>
              </a:rPr>
              <a:t>“Mai mốt bố về thôi mà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Mẹ ăn thêm cơm, kẻo ốm…”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Ô, bữa nay mẹ trẻ con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Còn bé hóa ra người lớn.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pPr algn="r">
              <a:lnSpc>
                <a:spcPct val="170000"/>
              </a:lnSpc>
            </a:pPr>
            <a:r>
              <a:rPr lang="en-US" sz="2000" dirty="0">
                <a:latin typeface="+mj-lt"/>
                <a:cs typeface="Times New Roman" pitchFamily="18" charset="0"/>
              </a:rPr>
              <a:t>CAO XUÂN SƠN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8013B32-FE45-414A-9E38-5D217183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41" b="97098" l="3949" r="95261">
                        <a14:foregroundMark x1="70932" y1="41425" x2="73302" y2="49868"/>
                        <a14:foregroundMark x1="73460" y1="18734" x2="81517" y2="33773"/>
                        <a14:foregroundMark x1="64771" y1="70185" x2="75513" y2="75989"/>
                        <a14:foregroundMark x1="79463" y1="68602" x2="73460" y2="82850"/>
                        <a14:foregroundMark x1="59242" y1="81530" x2="64771" y2="74406"/>
                        <a14:foregroundMark x1="66351" y1="56992" x2="68562" y2="52507"/>
                        <a14:foregroundMark x1="71880" y1="23747" x2="70774" y2="15567"/>
                        <a14:foregroundMark x1="28120" y1="51715" x2="28436" y2="54354"/>
                        <a14:foregroundMark x1="27488" y1="51451" x2="27330" y2="49868"/>
                        <a14:foregroundMark x1="26382" y1="47493" x2="26382" y2="47493"/>
                        <a14:foregroundMark x1="60348" y1="53562" x2="63981" y2="38786"/>
                        <a14:foregroundMark x1="73302" y1="51451" x2="74882" y2="60422"/>
                        <a14:foregroundMark x1="75039" y1="52770" x2="74408" y2="4327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28" y="4144297"/>
            <a:ext cx="5585179" cy="271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xmlns="" id="{A2B34DA6-D67B-49C5-874A-955A04A3F56F}"/>
              </a:ext>
            </a:extLst>
          </p:cNvPr>
          <p:cNvSpPr/>
          <p:nvPr/>
        </p:nvSpPr>
        <p:spPr>
          <a:xfrm>
            <a:off x="213317" y="484878"/>
            <a:ext cx="3416573" cy="707886"/>
          </a:xfrm>
          <a:prstGeom prst="flowChartTerminator">
            <a:avLst/>
          </a:prstGeom>
          <a:solidFill>
            <a:srgbClr val="5A068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6D77B-EB62-42DD-898A-1048518D7F6F}"/>
              </a:ext>
            </a:extLst>
          </p:cNvPr>
          <p:cNvSpPr/>
          <p:nvPr/>
        </p:nvSpPr>
        <p:spPr>
          <a:xfrm>
            <a:off x="3129673" y="3093671"/>
            <a:ext cx="17716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lặng nhìn </a:t>
            </a:r>
            <a:endParaRPr lang="en-US" sz="2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FB21846-F980-4AB0-BB4E-988D86EDB66B}"/>
              </a:ext>
            </a:extLst>
          </p:cNvPr>
          <p:cNvSpPr/>
          <p:nvPr/>
        </p:nvSpPr>
        <p:spPr>
          <a:xfrm>
            <a:off x="1099425" y="4830336"/>
            <a:ext cx="14382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Vẩn vơ </a:t>
            </a:r>
            <a:endParaRPr lang="en-US" sz="2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F319A91-D3C1-401B-A280-92DD1AACE10B}"/>
              </a:ext>
            </a:extLst>
          </p:cNvPr>
          <p:cNvSpPr/>
          <p:nvPr/>
        </p:nvSpPr>
        <p:spPr>
          <a:xfrm>
            <a:off x="2989638" y="2499678"/>
            <a:ext cx="16546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qua quýt</a:t>
            </a:r>
            <a:endParaRPr lang="en-US" sz="2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8264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35EBB95C-253A-4284-9020-D4A4F85DD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87" r="10907"/>
          <a:stretch/>
        </p:blipFill>
        <p:spPr bwMode="auto">
          <a:xfrm>
            <a:off x="7238206" y="4038693"/>
            <a:ext cx="2057400" cy="2398981"/>
          </a:xfrm>
          <a:prstGeom prst="ellipse">
            <a:avLst/>
          </a:prstGeom>
          <a:noFill/>
          <a:ln w="28575">
            <a:noFill/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B78F25-F721-4172-A54F-E1806C9B8BD7}"/>
              </a:ext>
            </a:extLst>
          </p:cNvPr>
          <p:cNvSpPr/>
          <p:nvPr/>
        </p:nvSpPr>
        <p:spPr>
          <a:xfrm>
            <a:off x="2666206" y="4114800"/>
            <a:ext cx="4071857" cy="2246769"/>
          </a:xfrm>
          <a:prstGeom prst="rect">
            <a:avLst/>
          </a:prstGeom>
          <a:ln w="57150">
            <a:solidFill>
              <a:srgbClr val="5A068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Vẩn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vơ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r>
              <a:rPr lang="vi-VN" sz="2800" i="1" dirty="0">
                <a:latin typeface="+mj-lt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  <a:cs typeface="Times New Roman" pitchFamily="18" charset="0"/>
              </a:rPr>
              <a:t>(nghĩ ngợi, đi lại, nói năng) một cách không chú ý, không rõ mình muốn gì, tại sao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CA71FBB-ED82-4673-8FA7-2DF50201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05" y="1347518"/>
            <a:ext cx="3277544" cy="2163372"/>
          </a:xfrm>
          <a:prstGeom prst="snip2DiagRect">
            <a:avLst/>
          </a:prstGeom>
          <a:noFill/>
          <a:ln w="28575">
            <a:noFill/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81FF5C-DC84-4A4C-B5F4-F2D6AAB3661E}"/>
              </a:ext>
            </a:extLst>
          </p:cNvPr>
          <p:cNvSpPr/>
          <p:nvPr/>
        </p:nvSpPr>
        <p:spPr>
          <a:xfrm>
            <a:off x="1447006" y="1521263"/>
            <a:ext cx="3944143" cy="1815882"/>
          </a:xfrm>
          <a:prstGeom prst="rect">
            <a:avLst/>
          </a:prstGeom>
          <a:ln w="57150">
            <a:solidFill>
              <a:srgbClr val="A28C0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Qua quýt:</a:t>
            </a:r>
            <a:endParaRPr lang="en-US" sz="28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r>
              <a:rPr lang="vi-VN" sz="2800" i="1" dirty="0">
                <a:latin typeface="+mj-lt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  <a:cs typeface="Times New Roman" pitchFamily="18" charset="0"/>
              </a:rPr>
              <a:t>(ăn, làm, học…) một cách qua loa, sơ sài, cho xong chuyện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C0F2A8-C295-4FC4-9FA4-0EF51D910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7924006" y="7937"/>
            <a:ext cx="3276600" cy="11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8B710F-C008-4D14-85BD-DAC5DD900E94}"/>
              </a:ext>
            </a:extLst>
          </p:cNvPr>
          <p:cNvSpPr/>
          <p:nvPr/>
        </p:nvSpPr>
        <p:spPr>
          <a:xfrm>
            <a:off x="4635504" y="365841"/>
            <a:ext cx="35269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vắng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nhà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54E88565-F788-47C4-B4D8-694974CFAED3}"/>
              </a:ext>
            </a:extLst>
          </p:cNvPr>
          <p:cNvSpPr txBox="1">
            <a:spLocks/>
          </p:cNvSpPr>
          <p:nvPr/>
        </p:nvSpPr>
        <p:spPr>
          <a:xfrm>
            <a:off x="2273705" y="952283"/>
            <a:ext cx="5047474" cy="4294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vi-VN" sz="2600" dirty="0">
                <a:latin typeface="+mj-lt"/>
                <a:cs typeface="Times New Roman" pitchFamily="18" charset="0"/>
              </a:rPr>
              <a:t>Mâm cơm mẹ nấu thật ngon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cá, có canh, có thịt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Mà mẹ chỉ ăn qua quýt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Rồi buông đũa lặng nhìn con.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D547BC-09A9-415C-AECD-8DC54961B5C9}"/>
              </a:ext>
            </a:extLst>
          </p:cNvPr>
          <p:cNvSpPr/>
          <p:nvPr/>
        </p:nvSpPr>
        <p:spPr>
          <a:xfrm>
            <a:off x="7383187" y="846593"/>
            <a:ext cx="5047474" cy="338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2600" dirty="0">
                <a:latin typeface="+mj-lt"/>
                <a:cs typeface="Times New Roman" pitchFamily="18" charset="0"/>
              </a:rPr>
              <a:t>“Mai mốt bố về thôi mà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Mẹ ăn thêm cơm, kẻo ốm…”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Ô, bữa nay mẹ trẻ con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Còn bé hóa ra người </a:t>
            </a:r>
            <a:r>
              <a:rPr lang="vi-VN" sz="2600">
                <a:latin typeface="+mj-lt"/>
                <a:cs typeface="Times New Roman" pitchFamily="18" charset="0"/>
              </a:rPr>
              <a:t>lớn.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2600">
                <a:latin typeface="+mj-lt"/>
                <a:cs typeface="Times New Roman" pitchFamily="18" charset="0"/>
              </a:rPr>
              <a:t>                         </a:t>
            </a:r>
            <a:r>
              <a:rPr lang="en-US" sz="2000">
                <a:latin typeface="+mj-lt"/>
                <a:cs typeface="Times New Roman" pitchFamily="18" charset="0"/>
              </a:rPr>
              <a:t>CAO </a:t>
            </a:r>
            <a:r>
              <a:rPr lang="en-US" sz="2000" dirty="0">
                <a:latin typeface="+mj-lt"/>
                <a:cs typeface="Times New Roman" pitchFamily="18" charset="0"/>
              </a:rPr>
              <a:t>XUÂN SƠN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AA25088-AA03-4AE2-B284-CB076C9C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41" b="97098" l="3949" r="95261">
                        <a14:foregroundMark x1="70932" y1="41425" x2="73302" y2="49868"/>
                        <a14:foregroundMark x1="73460" y1="18734" x2="81517" y2="33773"/>
                        <a14:foregroundMark x1="64771" y1="70185" x2="75513" y2="75989"/>
                        <a14:foregroundMark x1="79463" y1="68602" x2="73460" y2="82850"/>
                        <a14:foregroundMark x1="59242" y1="81530" x2="64771" y2="74406"/>
                        <a14:foregroundMark x1="66351" y1="56992" x2="68562" y2="52507"/>
                        <a14:foregroundMark x1="71880" y1="23747" x2="70774" y2="15567"/>
                        <a14:foregroundMark x1="28120" y1="51715" x2="28436" y2="54354"/>
                        <a14:foregroundMark x1="27488" y1="51451" x2="27330" y2="49868"/>
                        <a14:foregroundMark x1="26382" y1="47493" x2="26382" y2="47493"/>
                        <a14:foregroundMark x1="60348" y1="53562" x2="63981" y2="38786"/>
                        <a14:foregroundMark x1="73302" y1="51451" x2="74882" y2="60422"/>
                        <a14:foregroundMark x1="75039" y1="52770" x2="74408" y2="432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00" y="3869043"/>
            <a:ext cx="5585179" cy="334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51AFE66-3FAD-4863-96E7-817A598BD953}"/>
              </a:ext>
            </a:extLst>
          </p:cNvPr>
          <p:cNvCxnSpPr/>
          <p:nvPr/>
        </p:nvCxnSpPr>
        <p:spPr>
          <a:xfrm>
            <a:off x="2256052" y="1121811"/>
            <a:ext cx="0" cy="22098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FD392E7-0EBD-4A9B-881A-49D267744CED}"/>
              </a:ext>
            </a:extLst>
          </p:cNvPr>
          <p:cNvCxnSpPr>
            <a:cxnSpLocks/>
          </p:cNvCxnSpPr>
          <p:nvPr/>
        </p:nvCxnSpPr>
        <p:spPr>
          <a:xfrm>
            <a:off x="2273705" y="3724839"/>
            <a:ext cx="0" cy="209279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B0093DF-B11A-42E4-BB90-01FCF2115BFE}"/>
              </a:ext>
            </a:extLst>
          </p:cNvPr>
          <p:cNvCxnSpPr/>
          <p:nvPr/>
        </p:nvCxnSpPr>
        <p:spPr>
          <a:xfrm>
            <a:off x="7384372" y="1121811"/>
            <a:ext cx="0" cy="24384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xmlns="" id="{53D21E00-A0DA-48CF-8F64-E4A7C4393C71}"/>
              </a:ext>
            </a:extLst>
          </p:cNvPr>
          <p:cNvSpPr/>
          <p:nvPr/>
        </p:nvSpPr>
        <p:spPr>
          <a:xfrm>
            <a:off x="260741" y="6040454"/>
            <a:ext cx="7369497" cy="707886"/>
          </a:xfrm>
          <a:prstGeom prst="flowChartTerminator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782A97-A982-4767-8ED6-E19C4DEB29FC}"/>
              </a:ext>
            </a:extLst>
          </p:cNvPr>
          <p:cNvSpPr/>
          <p:nvPr/>
        </p:nvSpPr>
        <p:spPr>
          <a:xfrm>
            <a:off x="1706534" y="1076814"/>
            <a:ext cx="442763" cy="443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DF4278A-D3DD-4607-A444-9DA20F5ECCBF}"/>
              </a:ext>
            </a:extLst>
          </p:cNvPr>
          <p:cNvSpPr/>
          <p:nvPr/>
        </p:nvSpPr>
        <p:spPr>
          <a:xfrm>
            <a:off x="1759196" y="3647118"/>
            <a:ext cx="433664" cy="443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3EB341A-BC2E-4109-81C1-1326439673AD}"/>
              </a:ext>
            </a:extLst>
          </p:cNvPr>
          <p:cNvSpPr/>
          <p:nvPr/>
        </p:nvSpPr>
        <p:spPr>
          <a:xfrm>
            <a:off x="6888700" y="1009266"/>
            <a:ext cx="433664" cy="443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</a:t>
            </a:r>
            <a:endParaRPr lang="vi-VN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7C64BB89-F837-4CDA-B0D3-702018FBCFF3}"/>
              </a:ext>
            </a:extLst>
          </p:cNvPr>
          <p:cNvSpPr/>
          <p:nvPr/>
        </p:nvSpPr>
        <p:spPr>
          <a:xfrm>
            <a:off x="486701" y="438959"/>
            <a:ext cx="2774961" cy="665649"/>
          </a:xfrm>
          <a:prstGeom prst="flowChartTerminator">
            <a:avLst/>
          </a:prstGeom>
          <a:solidFill>
            <a:srgbClr val="325C5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CAF5F0E1-D1A1-478E-BE78-EDCE27103E6D}"/>
              </a:ext>
            </a:extLst>
          </p:cNvPr>
          <p:cNvSpPr txBox="1">
            <a:spLocks/>
          </p:cNvSpPr>
          <p:nvPr/>
        </p:nvSpPr>
        <p:spPr>
          <a:xfrm>
            <a:off x="2291357" y="3557925"/>
            <a:ext cx="4325371" cy="371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vi-VN" sz="2600">
                <a:latin typeface="+mj-lt"/>
                <a:cs typeface="Times New Roman" pitchFamily="18" charset="0"/>
              </a:rPr>
              <a:t>Hình </a:t>
            </a:r>
            <a:r>
              <a:rPr lang="vi-VN" sz="2600" dirty="0">
                <a:latin typeface="+mj-lt"/>
                <a:cs typeface="Times New Roman" pitchFamily="18" charset="0"/>
              </a:rPr>
              <a:t>như mẹ có gì lo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Vẩn vơ mắt nhìn ra cửa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À, bé biết rồi, vắng bố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Sáng vừa đi công tác xa.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xmlns="" id="{779484F1-1DAC-4D1E-8481-F8A030C15326}"/>
              </a:ext>
            </a:extLst>
          </p:cNvPr>
          <p:cNvSpPr/>
          <p:nvPr/>
        </p:nvSpPr>
        <p:spPr>
          <a:xfrm>
            <a:off x="455770" y="392019"/>
            <a:ext cx="3448768" cy="665670"/>
          </a:xfrm>
          <a:prstGeom prst="flowChartTerminator">
            <a:avLst/>
          </a:prstGeom>
          <a:solidFill>
            <a:srgbClr val="A28C0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466374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0234CF-D9C2-4D19-BEC2-3E5C7ADBC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31"/>
          <a:stretch/>
        </p:blipFill>
        <p:spPr>
          <a:xfrm>
            <a:off x="0" y="456125"/>
            <a:ext cx="12192000" cy="6401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473BA2-C0C2-4FFB-82E5-E64AAA71F18B}"/>
              </a:ext>
            </a:extLst>
          </p:cNvPr>
          <p:cNvSpPr/>
          <p:nvPr/>
        </p:nvSpPr>
        <p:spPr>
          <a:xfrm>
            <a:off x="367146" y="990600"/>
            <a:ext cx="116108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8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khỉ thông minh</a:t>
            </a:r>
            <a:endParaRPr lang="en-US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7" name="Picture 2" descr="Pin on Mainan">
            <a:extLst>
              <a:ext uri="{FF2B5EF4-FFF2-40B4-BE49-F238E27FC236}">
                <a16:creationId xmlns:a16="http://schemas.microsoft.com/office/drawing/2014/main" xmlns="" id="{45D658DC-6C22-472B-8E48-BB7283A93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schoolers GIFs - Get the best GIF on GIPHY">
            <a:extLst>
              <a:ext uri="{FF2B5EF4-FFF2-40B4-BE49-F238E27FC236}">
                <a16:creationId xmlns:a16="http://schemas.microsoft.com/office/drawing/2014/main" xmlns="" id="{8E48B77C-9BE7-4D26-B0AD-9440C143DA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057401"/>
            <a:ext cx="3425031" cy="34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D44F040C-7DCC-480D-BE36-A760E9DCE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31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45A2AA-A3C3-442B-967A-DF297234D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2464"/>
            <a:ext cx="12192000" cy="6425536"/>
          </a:xfrm>
          <a:prstGeom prst="rect">
            <a:avLst/>
          </a:prstGeom>
        </p:spPr>
      </p:pic>
      <p:sp>
        <p:nvSpPr>
          <p:cNvPr id="6" name="Cloud Callout 3">
            <a:extLst>
              <a:ext uri="{FF2B5EF4-FFF2-40B4-BE49-F238E27FC236}">
                <a16:creationId xmlns:a16="http://schemas.microsoft.com/office/drawing/2014/main" xmlns="" id="{76D169E7-4203-4CAC-BE16-22BDE1283A94}"/>
              </a:ext>
            </a:extLst>
          </p:cNvPr>
          <p:cNvSpPr/>
          <p:nvPr/>
        </p:nvSpPr>
        <p:spPr>
          <a:xfrm>
            <a:off x="2483236" y="1111175"/>
            <a:ext cx="7212827" cy="1143149"/>
          </a:xfrm>
          <a:prstGeom prst="cloudCallout">
            <a:avLst>
              <a:gd name="adj1" fmla="val -56329"/>
              <a:gd name="adj2" fmla="val 151940"/>
            </a:avLst>
          </a:prstGeom>
          <a:solidFill>
            <a:schemeClr val="bg1">
              <a:lumMod val="8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B</a:t>
            </a:r>
            <a:r>
              <a:rPr lang="vi-VN" sz="27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é nhận ra điều gì lạ bên mâm cơm?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A0A201-DB5F-4CC2-AC77-BA5A013422FA}"/>
              </a:ext>
            </a:extLst>
          </p:cNvPr>
          <p:cNvSpPr/>
          <p:nvPr/>
        </p:nvSpPr>
        <p:spPr>
          <a:xfrm>
            <a:off x="2625613" y="3229347"/>
            <a:ext cx="7875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Times New Roman" pitchFamily="18" charset="0"/>
              </a:rPr>
              <a:t>Điều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lạ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nhận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bên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mâm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cơm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là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mâm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cơm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mẹ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nấu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rất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ngon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mà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mẹ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chỉ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ăn</a:t>
            </a:r>
            <a:r>
              <a:rPr lang="en-US" sz="2800" dirty="0">
                <a:latin typeface="+mj-lt"/>
                <a:cs typeface="Times New Roman" pitchFamily="18" charset="0"/>
              </a:rPr>
              <a:t> qua </a:t>
            </a:r>
            <a:r>
              <a:rPr lang="en-US" sz="2800" dirty="0" err="1">
                <a:latin typeface="+mj-lt"/>
                <a:cs typeface="Times New Roman" pitchFamily="18" charset="0"/>
              </a:rPr>
              <a:t>quýt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rồi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buông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đũa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lặng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nhìn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8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A2EB0D5-FABB-4B6E-9A9A-1721EF6F8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9106" y="2678846"/>
            <a:ext cx="457260" cy="457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7893D2-E349-4AAF-8A1B-4171741F5F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474648" y="2675086"/>
            <a:ext cx="2258973" cy="1925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45570E-E1B6-473F-BD21-DD39DE726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061768"/>
            <a:ext cx="931472" cy="620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559E7B-7516-445E-BD05-ECFEB38347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750055" y="2753933"/>
            <a:ext cx="1733181" cy="1925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EFA58F-84FC-4479-80F0-6077409F9E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877606" y="1605565"/>
            <a:ext cx="1559874" cy="1325944"/>
          </a:xfrm>
          <a:prstGeom prst="rect">
            <a:avLst/>
          </a:prstGeom>
        </p:spPr>
      </p:pic>
      <p:pic>
        <p:nvPicPr>
          <p:cNvPr id="14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CA44CF83-C665-4972-A03C-1D5AAD9D75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0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8 -0.0831 L -0.88854 0.4548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37" y="2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7535"/>
            <a:ext cx="12192000" cy="6445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A1F21A-212B-44FF-B207-7D59651DAC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189049" y="3126803"/>
            <a:ext cx="1733181" cy="1925205"/>
          </a:xfrm>
          <a:prstGeom prst="rect">
            <a:avLst/>
          </a:prstGeom>
        </p:spPr>
      </p:pic>
      <p:sp>
        <p:nvSpPr>
          <p:cNvPr id="7" name="Cloud Callout 2">
            <a:extLst>
              <a:ext uri="{FF2B5EF4-FFF2-40B4-BE49-F238E27FC236}">
                <a16:creationId xmlns:a16="http://schemas.microsoft.com/office/drawing/2014/main" xmlns="" id="{B6B25E88-2BD8-44A2-ABC3-672E3088FD97}"/>
              </a:ext>
            </a:extLst>
          </p:cNvPr>
          <p:cNvSpPr/>
          <p:nvPr/>
        </p:nvSpPr>
        <p:spPr>
          <a:xfrm>
            <a:off x="1804309" y="485181"/>
            <a:ext cx="9615850" cy="1524000"/>
          </a:xfrm>
          <a:prstGeom prst="cloudCallout">
            <a:avLst>
              <a:gd name="adj1" fmla="val -56329"/>
              <a:gd name="adj2" fmla="val 151940"/>
            </a:avLst>
          </a:prstGeom>
          <a:solidFill>
            <a:schemeClr val="bg1">
              <a:lumMod val="8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 Theo bé, vì sao mẹ lo?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D91D5F-66D8-4056-9246-67CECD155932}"/>
              </a:ext>
            </a:extLst>
          </p:cNvPr>
          <p:cNvSpPr/>
          <p:nvPr/>
        </p:nvSpPr>
        <p:spPr>
          <a:xfrm>
            <a:off x="1940215" y="312680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Theo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lo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sáng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xa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lang="vi-VN" sz="4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5C4B5CE-51CF-4455-8822-5A4AED17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393" y="354523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63EF5B-B3BC-42E8-BE7D-5AFA6D8EFB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189049" y="2772343"/>
            <a:ext cx="1965960" cy="2279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CD33CE-A603-4417-8A42-616F1AD22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092" y="1480043"/>
            <a:ext cx="1241801" cy="827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A17149-A6FB-42BE-A8A5-7D8EFD72B4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1142293" y="1783424"/>
            <a:ext cx="1559874" cy="1325944"/>
          </a:xfrm>
          <a:prstGeom prst="rect">
            <a:avLst/>
          </a:prstGeom>
        </p:spPr>
      </p:pic>
      <p:pic>
        <p:nvPicPr>
          <p:cNvPr id="14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EED54511-12FB-4DD0-A7A1-098426E792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93542 0.46041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71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955"/>
            <a:ext cx="12192000" cy="6445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020536-7DAA-4883-8218-85CA54B9C6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795" y="3124201"/>
            <a:ext cx="1733181" cy="1925205"/>
          </a:xfrm>
          <a:prstGeom prst="rect">
            <a:avLst/>
          </a:prstGeom>
        </p:spPr>
      </p:pic>
      <p:sp>
        <p:nvSpPr>
          <p:cNvPr id="14" name="Cloud Callout 3">
            <a:extLst>
              <a:ext uri="{FF2B5EF4-FFF2-40B4-BE49-F238E27FC236}">
                <a16:creationId xmlns:a16="http://schemas.microsoft.com/office/drawing/2014/main" xmlns="" id="{5D48C5A3-B893-474A-BA77-4CD87A16E89F}"/>
              </a:ext>
            </a:extLst>
          </p:cNvPr>
          <p:cNvSpPr/>
          <p:nvPr/>
        </p:nvSpPr>
        <p:spPr>
          <a:xfrm>
            <a:off x="1433151" y="634430"/>
            <a:ext cx="9615850" cy="1524000"/>
          </a:xfrm>
          <a:prstGeom prst="cloudCallout">
            <a:avLst>
              <a:gd name="adj1" fmla="val -56329"/>
              <a:gd name="adj2" fmla="val 151940"/>
            </a:avLst>
          </a:prstGeom>
          <a:solidFill>
            <a:schemeClr val="bg1">
              <a:lumMod val="8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3. Vì sao bé nghĩ bữa nay bé là người lớn?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B4436B-A438-4568-8B48-3D222839BECF}"/>
              </a:ext>
            </a:extLst>
          </p:cNvPr>
          <p:cNvSpPr/>
          <p:nvPr/>
        </p:nvSpPr>
        <p:spPr>
          <a:xfrm>
            <a:off x="2438400" y="315474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bữa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an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ủi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lang="vi-VN" sz="4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6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7A26D514-56A3-4985-9ECA-A06F0950D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393" y="205740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9C7B9C-1544-493A-9A88-7ACD00D5E1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794" y="3429000"/>
            <a:ext cx="1965960" cy="2279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23AA7A-CC2E-431D-BBBC-03EC625D4F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092" y="-7794"/>
            <a:ext cx="1241801" cy="827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BFFF75-A043-4261-9A1A-4232BDC8CB1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952500" y="1676400"/>
            <a:ext cx="1559874" cy="1325944"/>
          </a:xfrm>
          <a:prstGeom prst="rect">
            <a:avLst/>
          </a:prstGeom>
        </p:spPr>
      </p:pic>
      <p:pic>
        <p:nvPicPr>
          <p:cNvPr id="20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777306FC-C87B-46D6-9483-E42B9F4D6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46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75 0.69143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50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955"/>
            <a:ext cx="12192000" cy="6445045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6AD14C4-BEE2-45E9-B155-9B96A556AF8E}"/>
              </a:ext>
            </a:extLst>
          </p:cNvPr>
          <p:cNvSpPr/>
          <p:nvPr/>
        </p:nvSpPr>
        <p:spPr>
          <a:xfrm>
            <a:off x="1184401" y="2302899"/>
            <a:ext cx="4953000" cy="691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ủi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endParaRPr lang="vi-VN" sz="28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55792BDB-0143-4A9C-B497-F5C21A7FCD75}"/>
              </a:ext>
            </a:extLst>
          </p:cNvPr>
          <p:cNvSpPr/>
          <p:nvPr/>
        </p:nvSpPr>
        <p:spPr>
          <a:xfrm>
            <a:off x="1184401" y="3962706"/>
            <a:ext cx="4953000" cy="691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Bữa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lớn</a:t>
            </a:r>
            <a:endParaRPr lang="vi-VN" sz="28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EF03A11F-88E7-4D72-A1D0-C4E6F071BD54}"/>
              </a:ext>
            </a:extLst>
          </p:cNvPr>
          <p:cNvSpPr/>
          <p:nvPr/>
        </p:nvSpPr>
        <p:spPr>
          <a:xfrm>
            <a:off x="1184401" y="5731900"/>
            <a:ext cx="4953000" cy="691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nhau</a:t>
            </a:r>
            <a:endParaRPr lang="vi-VN" sz="28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23FA07-BCF9-4E96-9A56-F2E39FD465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776001" y="1709738"/>
            <a:ext cx="1600203" cy="1495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B5EC6D-AAA4-456A-A052-565DCD2F4C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140413" y="3368418"/>
            <a:ext cx="1600203" cy="1495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37E4A1-FB5F-4D30-8C20-9FB71A9DF6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1748" y="5147488"/>
            <a:ext cx="1600203" cy="1495118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9FF5787F-0F76-4280-974D-599C1A51B852}"/>
              </a:ext>
            </a:extLst>
          </p:cNvPr>
          <p:cNvSpPr/>
          <p:nvPr/>
        </p:nvSpPr>
        <p:spPr>
          <a:xfrm>
            <a:off x="7706876" y="2316417"/>
            <a:ext cx="3200400" cy="691945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1) Ai </a:t>
            </a:r>
            <a:r>
              <a:rPr lang="en-US" sz="2800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?</a:t>
            </a:r>
            <a:endParaRPr lang="vi-VN" sz="28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D93A04-FC4B-45F7-BB22-E7EDA8668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991" y="2213793"/>
            <a:ext cx="1171577" cy="781051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2754F41-DE5D-4B76-913E-7E1B720CF113}"/>
              </a:ext>
            </a:extLst>
          </p:cNvPr>
          <p:cNvSpPr/>
          <p:nvPr/>
        </p:nvSpPr>
        <p:spPr>
          <a:xfrm>
            <a:off x="7712661" y="3968545"/>
            <a:ext cx="3200400" cy="691945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2) Ai </a:t>
            </a:r>
            <a:r>
              <a:rPr lang="en-US" sz="2800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?</a:t>
            </a:r>
            <a:endParaRPr lang="vi-VN" sz="28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A9AA47-1EC1-484E-A769-CE6C7DD5C3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76" y="3865921"/>
            <a:ext cx="1171577" cy="78105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B224F9C2-32DF-417C-90C2-911167A1AA79}"/>
              </a:ext>
            </a:extLst>
          </p:cNvPr>
          <p:cNvSpPr/>
          <p:nvPr/>
        </p:nvSpPr>
        <p:spPr>
          <a:xfrm>
            <a:off x="7777291" y="5798269"/>
            <a:ext cx="3200400" cy="691945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3) Ai </a:t>
            </a:r>
            <a:r>
              <a:rPr lang="en-US" sz="2800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?</a:t>
            </a:r>
            <a:endParaRPr lang="vi-VN" sz="28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65FB7F-F03A-4532-9A30-C6B4B0E27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87" y="5642794"/>
            <a:ext cx="1171577" cy="7810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D32F44-7AB6-47DC-845B-83634989C492}"/>
              </a:ext>
            </a:extLst>
          </p:cNvPr>
          <p:cNvSpPr/>
          <p:nvPr/>
        </p:nvSpPr>
        <p:spPr>
          <a:xfrm>
            <a:off x="1701004" y="652755"/>
            <a:ext cx="8872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4. </a:t>
            </a:r>
            <a:r>
              <a:rPr lang="vi-VN" sz="36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Ghép </a:t>
            </a:r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mỗi câu ở bên A với mẫu câu thích hợp ở </a:t>
            </a:r>
            <a:r>
              <a:rPr lang="vi-VN" sz="36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bên B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A7A5477-9146-4EA7-BCCC-7C8F7926E5E7}"/>
              </a:ext>
            </a:extLst>
          </p:cNvPr>
          <p:cNvSpPr/>
          <p:nvPr/>
        </p:nvSpPr>
        <p:spPr>
          <a:xfrm>
            <a:off x="2762841" y="1586399"/>
            <a:ext cx="609600" cy="7030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08051C0-4704-48DB-96C0-24AB7C7C99E9}"/>
              </a:ext>
            </a:extLst>
          </p:cNvPr>
          <p:cNvSpPr/>
          <p:nvPr/>
        </p:nvSpPr>
        <p:spPr>
          <a:xfrm>
            <a:off x="9002276" y="1544953"/>
            <a:ext cx="609600" cy="7030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B</a:t>
            </a:r>
          </a:p>
        </p:txBody>
      </p:sp>
      <p:pic>
        <p:nvPicPr>
          <p:cNvPr id="22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EFD34A5-ECB1-4D17-9240-FEFC25812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28534" y="-792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4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4" grpId="0" animBg="1"/>
      <p:bldP spid="16" grpId="0" animBg="1"/>
      <p:bldP spid="18" grpId="0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1BECF5E4-B462-4342-B362-8D2B38B7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7E7B29-1DBA-4815-9ADE-AAF0DE38B52C}"/>
              </a:ext>
            </a:extLst>
          </p:cNvPr>
          <p:cNvSpPr/>
          <p:nvPr/>
        </p:nvSpPr>
        <p:spPr>
          <a:xfrm>
            <a:off x="2823238" y="39272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5967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955"/>
            <a:ext cx="12192000" cy="6445045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32EE3083-590B-4193-A56A-CFD64C5EFF42}"/>
              </a:ext>
            </a:extLst>
          </p:cNvPr>
          <p:cNvSpPr/>
          <p:nvPr/>
        </p:nvSpPr>
        <p:spPr>
          <a:xfrm>
            <a:off x="1831868" y="909415"/>
            <a:ext cx="4953000" cy="691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027F979C-25E2-49B7-9CB2-C24FAADAFC24}"/>
              </a:ext>
            </a:extLst>
          </p:cNvPr>
          <p:cNvSpPr/>
          <p:nvPr/>
        </p:nvSpPr>
        <p:spPr>
          <a:xfrm>
            <a:off x="1831868" y="2569222"/>
            <a:ext cx="4953000" cy="691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lớn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A8EB372A-9736-4DEA-B0CC-0ED0F0D3B9D0}"/>
              </a:ext>
            </a:extLst>
          </p:cNvPr>
          <p:cNvSpPr/>
          <p:nvPr/>
        </p:nvSpPr>
        <p:spPr>
          <a:xfrm>
            <a:off x="1831868" y="4338416"/>
            <a:ext cx="4953000" cy="6919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nhau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B5D121-42F4-42B9-8E8F-F2393C559F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1450776" y="376671"/>
            <a:ext cx="1600203" cy="1495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064AE7-D8E9-434C-906E-57055F4B41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650675" y="2150584"/>
            <a:ext cx="1600203" cy="1495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FBBB6E-753D-4DFD-B31B-5C6BDA6A2E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688464" y="3801089"/>
            <a:ext cx="1600203" cy="1495118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892688E1-6DC2-489D-8D78-5D2CD191D715}"/>
              </a:ext>
            </a:extLst>
          </p:cNvPr>
          <p:cNvSpPr/>
          <p:nvPr/>
        </p:nvSpPr>
        <p:spPr>
          <a:xfrm>
            <a:off x="8355497" y="922933"/>
            <a:ext cx="3200400" cy="691945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1)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3B31A9-89A7-4EDC-B740-84035BFDA0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612" y="820309"/>
            <a:ext cx="1171577" cy="781051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2030962-3E22-4EA9-A718-9644EA525DBC}"/>
              </a:ext>
            </a:extLst>
          </p:cNvPr>
          <p:cNvSpPr/>
          <p:nvPr/>
        </p:nvSpPr>
        <p:spPr>
          <a:xfrm>
            <a:off x="8361282" y="2575061"/>
            <a:ext cx="3200400" cy="691945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2)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78D915-E3B1-4735-BEB8-E32DB3F0CE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17" y="2489130"/>
            <a:ext cx="1171577" cy="78105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667E09D8-58E9-44BC-97B4-2C2881C351AF}"/>
              </a:ext>
            </a:extLst>
          </p:cNvPr>
          <p:cNvSpPr/>
          <p:nvPr/>
        </p:nvSpPr>
        <p:spPr>
          <a:xfrm>
            <a:off x="8355497" y="4404785"/>
            <a:ext cx="3200400" cy="691945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3)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2949377-98EF-4D7F-B995-0217B875DF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58" y="4309329"/>
            <a:ext cx="1171577" cy="7810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6BA9CD-375F-4560-BE45-EB7D10DFF3FC}"/>
              </a:ext>
            </a:extLst>
          </p:cNvPr>
          <p:cNvCxnSpPr>
            <a:stCxn id="6" idx="3"/>
            <a:endCxn id="14" idx="1"/>
          </p:cNvCxnSpPr>
          <p:nvPr/>
        </p:nvCxnSpPr>
        <p:spPr>
          <a:xfrm>
            <a:off x="6784868" y="1255388"/>
            <a:ext cx="1576414" cy="1665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710930E-CA2F-47DD-BA2F-D99EF0E9BE26}"/>
              </a:ext>
            </a:extLst>
          </p:cNvPr>
          <p:cNvCxnSpPr>
            <a:stCxn id="8" idx="3"/>
            <a:endCxn id="16" idx="1"/>
          </p:cNvCxnSpPr>
          <p:nvPr/>
        </p:nvCxnSpPr>
        <p:spPr>
          <a:xfrm>
            <a:off x="6784868" y="4684389"/>
            <a:ext cx="1570629" cy="66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086DFBC-F47E-4742-BC13-C3E1C693331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784868" y="1268906"/>
            <a:ext cx="1500214" cy="16462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FF93DF-E768-459B-8B6F-A47CB7BFD5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319358" y="768350"/>
            <a:ext cx="3719410" cy="34751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817CF6-8F10-4AFD-8ADA-6912BF0586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980" flipH="1">
            <a:off x="5798850" y="1781972"/>
            <a:ext cx="2341314" cy="1560875"/>
          </a:xfrm>
          <a:prstGeom prst="rect">
            <a:avLst/>
          </a:prstGeom>
        </p:spPr>
      </p:pic>
      <p:pic>
        <p:nvPicPr>
          <p:cNvPr id="23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D79762CD-5BAA-41F1-8D16-F55C84A5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1393" y="2057400"/>
            <a:ext cx="609600" cy="609600"/>
          </a:xfrm>
          <a:prstGeom prst="rect">
            <a:avLst/>
          </a:prstGeom>
        </p:spPr>
      </p:pic>
      <p:pic>
        <p:nvPicPr>
          <p:cNvPr id="25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38CACF66-12BD-42FA-9BE9-BC5E6BEF81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4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77631 -1.11111E-6 " pathEditMode="relative" rAng="0" ptsTypes="AA">
                                      <p:cBhvr>
                                        <p:cTn id="163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76641 2.22222E-6 " pathEditMode="relative" rAng="0" ptsTypes="AA">
                                      <p:cBhvr>
                                        <p:cTn id="16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20" y="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0" y="412955"/>
            <a:ext cx="12192000" cy="64450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365B2C-4336-4D85-8CDD-AE9B039DFFFF}"/>
              </a:ext>
            </a:extLst>
          </p:cNvPr>
          <p:cNvSpPr/>
          <p:nvPr/>
        </p:nvSpPr>
        <p:spPr>
          <a:xfrm>
            <a:off x="1820758" y="412955"/>
            <a:ext cx="101913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5. Đọc truyện vui sau. Dấu câu nào phù hợp với mỗi ô trống: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dấu chấm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hay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dấu chấm hỏi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dấu chấm than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Bé Hoa mới đi học lớp 1 được một </a:t>
            </a:r>
            <a:r>
              <a:rPr lang="vi-VN" sz="28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tuần          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Bé nói với bố: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Có nhiều điều cô giáo con không biết đâu, bố ạ.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Sao con lại nghĩ thế 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Vì thỉnh thoảng, cô lại bảo: "Các em hãy trả lời cho cô câu hỏi này </a:t>
            </a:r>
            <a:r>
              <a:rPr lang="vi-VN" sz="28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nhé        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".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2D40F45-E92C-4471-A949-3D3B58E3E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8938205" y="4959783"/>
            <a:ext cx="1733181" cy="19252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34CD70-A082-44C3-8393-3D5622547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8844290" y="4742960"/>
            <a:ext cx="1965960" cy="22796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03F1141-69DC-47C4-A064-1A84FC6F73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725" y="-192760"/>
            <a:ext cx="1241801" cy="8278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D01806D-60A1-42A0-8D0C-D49CBE990C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7378331" y="4605350"/>
            <a:ext cx="1559874" cy="13259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2BA2D3-9AFA-4185-89D3-5094E1C28F43}"/>
              </a:ext>
            </a:extLst>
          </p:cNvPr>
          <p:cNvSpPr/>
          <p:nvPr/>
        </p:nvSpPr>
        <p:spPr>
          <a:xfrm>
            <a:off x="7737843" y="1724155"/>
            <a:ext cx="685800" cy="6096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199AE09-EDFD-401D-A825-ED23EDD4AD8E}"/>
              </a:ext>
            </a:extLst>
          </p:cNvPr>
          <p:cNvSpPr/>
          <p:nvPr/>
        </p:nvSpPr>
        <p:spPr>
          <a:xfrm>
            <a:off x="2453313" y="4362268"/>
            <a:ext cx="685800" cy="6096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34DB8B-6361-4430-8408-A29D71499A29}"/>
              </a:ext>
            </a:extLst>
          </p:cNvPr>
          <p:cNvSpPr/>
          <p:nvPr/>
        </p:nvSpPr>
        <p:spPr>
          <a:xfrm>
            <a:off x="5365275" y="3043959"/>
            <a:ext cx="685800" cy="6096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3616239-837D-4C90-8DC5-499F07F5B7C0}"/>
              </a:ext>
            </a:extLst>
          </p:cNvPr>
          <p:cNvSpPr txBox="1"/>
          <p:nvPr/>
        </p:nvSpPr>
        <p:spPr>
          <a:xfrm>
            <a:off x="7762943" y="1622551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49E3CF4-1DD6-4623-BB2E-391A54910CE6}"/>
              </a:ext>
            </a:extLst>
          </p:cNvPr>
          <p:cNvSpPr txBox="1"/>
          <p:nvPr/>
        </p:nvSpPr>
        <p:spPr>
          <a:xfrm>
            <a:off x="5271584" y="30307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B56CE0-2FF9-4B1A-BCD1-FCF7652A1072}"/>
              </a:ext>
            </a:extLst>
          </p:cNvPr>
          <p:cNvSpPr txBox="1"/>
          <p:nvPr/>
        </p:nvSpPr>
        <p:spPr>
          <a:xfrm>
            <a:off x="2453313" y="4263982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6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79AA79A-E0DC-45C5-B15B-1E4E24677A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1393" y="2028955"/>
            <a:ext cx="609600" cy="609600"/>
          </a:xfrm>
          <a:prstGeom prst="rect">
            <a:avLst/>
          </a:prstGeom>
        </p:spPr>
      </p:pic>
      <p:pic>
        <p:nvPicPr>
          <p:cNvPr id="19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9C2F87E-F5A7-48D8-9157-2B158CA716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8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4.07407E-6 L 1.00521 0.9076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99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3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E89DDF-07D3-4211-87B5-CC5C5566E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328" y="6273224"/>
            <a:ext cx="2105890" cy="484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994CC0-E187-4764-98BD-D95CDD97CA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0"/>
            <a:ext cx="2355273" cy="9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5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07" y="98882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82" y="44900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10" y="91408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5" y="40197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68" y="95836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43" y="4462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1" y="432047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6" y="380836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10" y="4302855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85" y="3790746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02" y="4335076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02" y="3771023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A62F65E-B99D-40DE-83B9-6C6F2BF12D2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57431"/>
            <a:ext cx="2014426" cy="7939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40F4C0C-7DA0-4A2E-9DFC-C36E07AC6FC8}"/>
              </a:ext>
            </a:extLst>
          </p:cNvPr>
          <p:cNvSpPr txBox="1"/>
          <p:nvPr/>
        </p:nvSpPr>
        <p:spPr>
          <a:xfrm>
            <a:off x="8374617" y="2732430"/>
            <a:ext cx="3863106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GV click vào đường màu đỏ trên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hộp quà để ra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Click chuột vào màn hình ra đáp án. Click chuột vào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hộp quà để ra phần thưởng.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Click chuột vào chữ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 LẠI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 trở về chọn hộp quà tiếp theo.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B75EAE7-EC69-422F-A599-B0F44D72099D}"/>
              </a:ext>
            </a:extLst>
          </p:cNvPr>
          <p:cNvSpPr/>
          <p:nvPr/>
        </p:nvSpPr>
        <p:spPr>
          <a:xfrm>
            <a:off x="2982195" y="2131200"/>
            <a:ext cx="502923" cy="570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1E39B94-C9BE-4FFB-BC35-13359ADAE5B5}"/>
              </a:ext>
            </a:extLst>
          </p:cNvPr>
          <p:cNvSpPr/>
          <p:nvPr/>
        </p:nvSpPr>
        <p:spPr>
          <a:xfrm>
            <a:off x="6095998" y="2077081"/>
            <a:ext cx="502923" cy="5703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2574B8A-590E-4610-841B-A8958722E415}"/>
              </a:ext>
            </a:extLst>
          </p:cNvPr>
          <p:cNvSpPr/>
          <p:nvPr/>
        </p:nvSpPr>
        <p:spPr>
          <a:xfrm>
            <a:off x="9432656" y="2102601"/>
            <a:ext cx="502923" cy="5703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B839782-CDFC-4ACF-8867-5A197D0B1EAF}"/>
              </a:ext>
            </a:extLst>
          </p:cNvPr>
          <p:cNvSpPr/>
          <p:nvPr/>
        </p:nvSpPr>
        <p:spPr>
          <a:xfrm>
            <a:off x="1656329" y="5457206"/>
            <a:ext cx="502923" cy="5703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FA4F45-79B6-41A9-8FAE-BA3470D10A6E}"/>
              </a:ext>
            </a:extLst>
          </p:cNvPr>
          <p:cNvSpPr/>
          <p:nvPr/>
        </p:nvSpPr>
        <p:spPr>
          <a:xfrm>
            <a:off x="4438315" y="5457206"/>
            <a:ext cx="502923" cy="570368"/>
          </a:xfrm>
          <a:prstGeom prst="rect">
            <a:avLst/>
          </a:prstGeom>
          <a:solidFill>
            <a:srgbClr val="9AD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EFF1F4-88AD-43C8-B19D-66AECF578F7D}"/>
              </a:ext>
            </a:extLst>
          </p:cNvPr>
          <p:cNvSpPr/>
          <p:nvPr/>
        </p:nvSpPr>
        <p:spPr>
          <a:xfrm>
            <a:off x="7254991" y="5508315"/>
            <a:ext cx="502923" cy="570368"/>
          </a:xfrm>
          <a:prstGeom prst="rect">
            <a:avLst/>
          </a:prstGeom>
          <a:solidFill>
            <a:srgbClr val="E22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44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F3B34AB-0B66-459A-9878-EBBEF881001B}"/>
              </a:ext>
            </a:extLst>
          </p:cNvPr>
          <p:cNvSpPr/>
          <p:nvPr/>
        </p:nvSpPr>
        <p:spPr>
          <a:xfrm>
            <a:off x="11118635" y="44516"/>
            <a:ext cx="890587" cy="102218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3 viên kẹo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9355" y="163843"/>
            <a:ext cx="1029103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Đọc đoạn cuối bài: Câu chuyện bó đũa (trang 138).</a:t>
            </a:r>
          </a:p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Qua câu chuyện người cha muốn khuyên các con điều gì?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19673" y="2105312"/>
            <a:ext cx="10104582" cy="141983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 em phải thương yêu đùm bọc nhau. Đoàn kết mới tạo sức mạnh.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2D4D75-0DA8-4717-97ED-60BDC399FC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030" y="163843"/>
            <a:ext cx="1333731" cy="5837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5473678-1F63-4640-86B1-28DA51CA7468}"/>
              </a:ext>
            </a:extLst>
          </p:cNvPr>
          <p:cNvSpPr/>
          <p:nvPr/>
        </p:nvSpPr>
        <p:spPr>
          <a:xfrm>
            <a:off x="10799030" y="6058831"/>
            <a:ext cx="502923" cy="570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66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8DA8B0-0C1B-452A-98E9-901D5AE9D224}"/>
              </a:ext>
            </a:extLst>
          </p:cNvPr>
          <p:cNvSpPr/>
          <p:nvPr/>
        </p:nvSpPr>
        <p:spPr>
          <a:xfrm>
            <a:off x="11154767" y="83953"/>
            <a:ext cx="890587" cy="102218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2 viên kẹo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66808" y="0"/>
            <a:ext cx="10542493" cy="15303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Đọc 2 đoạn cuối bài: Tiếng võng kêu (trang 135). </a:t>
            </a:r>
          </a:p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Bạn nhỏ nói gì với em bé trong hai khổ thơ cuối?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69543" y="1579915"/>
            <a:ext cx="10413282" cy="22421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 em bé: Trong giấc mơ em – Có gặp con cò? – Lặn lội bờ sông? Có gặp cánh bướm - Mênh mông, mênh mông?</a:t>
            </a:r>
          </a:p>
          <a:p>
            <a:pPr lvl="0">
              <a:defRPr/>
            </a:pP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Nhắn nhủ em: Em ơi cứ ngủ - Tay anh đưa đều – em cứ ngủ ngon, anh vẫn đưa võng đều đều cho em ngủ.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9CF4E27-E6FF-4B10-8610-5A969DB61ADC}"/>
              </a:ext>
            </a:extLst>
          </p:cNvPr>
          <p:cNvSpPr/>
          <p:nvPr/>
        </p:nvSpPr>
        <p:spPr>
          <a:xfrm>
            <a:off x="10757415" y="6034080"/>
            <a:ext cx="502923" cy="5703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D0B23A-BE4A-46EB-A298-29588E22BE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59" y="83953"/>
            <a:ext cx="1333731" cy="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0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CAB7E1C-32CF-4206-B389-7BB6CEA28B8F}"/>
              </a:ext>
            </a:extLst>
          </p:cNvPr>
          <p:cNvSpPr/>
          <p:nvPr/>
        </p:nvSpPr>
        <p:spPr>
          <a:xfrm>
            <a:off x="11154767" y="83953"/>
            <a:ext cx="890587" cy="102218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3 viên kẹo.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Đọc 2 đoạn cuối bài: Để lại cho em (trang 128).</a:t>
            </a:r>
          </a:p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Chị còn để lại cho em bé điều gì tốt đẹp?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Chị còn để lại cho em “cái ngoan” của chị.</a:t>
            </a:r>
            <a:endParaRPr lang="en-US" sz="320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4EBB3CB-0FF0-4C95-9C51-2994148718D1}"/>
              </a:ext>
            </a:extLst>
          </p:cNvPr>
          <p:cNvSpPr/>
          <p:nvPr/>
        </p:nvSpPr>
        <p:spPr>
          <a:xfrm>
            <a:off x="10757415" y="6034080"/>
            <a:ext cx="502923" cy="5703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FC60034-A783-4C18-B5F7-4867D22E51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33" y="83953"/>
            <a:ext cx="1333731" cy="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325E857-1D16-4B12-8789-DF6F0CDD9006}"/>
              </a:ext>
            </a:extLst>
          </p:cNvPr>
          <p:cNvSpPr/>
          <p:nvPr/>
        </p:nvSpPr>
        <p:spPr>
          <a:xfrm>
            <a:off x="11154767" y="83953"/>
            <a:ext cx="890587" cy="102218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2 viên kẹo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2744" y="253552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Đọc đoạn 2 bài: Sự tích cây vú sữa (trang 123).</a:t>
            </a:r>
          </a:p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Khi quay về nhà, không thấy mẹ, cậu bé đã làm gì?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Khi quay về nhà, không thấy mẹ, cậu bé ôm một cây xanh trong vườn mà khóc.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821889B-C14E-4853-9B91-72DBA5916DB2}"/>
              </a:ext>
            </a:extLst>
          </p:cNvPr>
          <p:cNvSpPr/>
          <p:nvPr/>
        </p:nvSpPr>
        <p:spPr>
          <a:xfrm>
            <a:off x="10799030" y="6034080"/>
            <a:ext cx="502923" cy="5703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06C3895-15A2-4501-A2AE-50CDEAAF18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64" y="83953"/>
            <a:ext cx="1333731" cy="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62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7583498-28C0-4298-9C52-94556276D405}"/>
              </a:ext>
            </a:extLst>
          </p:cNvPr>
          <p:cNvSpPr/>
          <p:nvPr/>
        </p:nvSpPr>
        <p:spPr>
          <a:xfrm>
            <a:off x="11154767" y="83953"/>
            <a:ext cx="890587" cy="102218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4 viên kẹo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9525" y="419072"/>
            <a:ext cx="1079903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Đọc 2 đoạn cuối bài: Nấu bữa cơm đầu tiên (trang 120).</a:t>
            </a:r>
          </a:p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Mâm cơm được bạn nhỏ chuẩn bị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như thế nào?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5406" y="23794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 bị rất đầy đủ.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FF0573-168D-4C5B-A9A9-0DB39E5CDAA7}"/>
              </a:ext>
            </a:extLst>
          </p:cNvPr>
          <p:cNvSpPr/>
          <p:nvPr/>
        </p:nvSpPr>
        <p:spPr>
          <a:xfrm>
            <a:off x="10799030" y="6034080"/>
            <a:ext cx="502923" cy="570368"/>
          </a:xfrm>
          <a:prstGeom prst="rect">
            <a:avLst/>
          </a:prstGeom>
          <a:solidFill>
            <a:srgbClr val="9AD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91D8E5-E7D4-42DD-8447-924C8E7214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55" y="44610"/>
            <a:ext cx="1333731" cy="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9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790</Words>
  <Application>Microsoft Office PowerPoint</Application>
  <PresentationFormat>Custom</PresentationFormat>
  <Paragraphs>110</Paragraphs>
  <Slides>22</Slides>
  <Notes>7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 HAI AN</dc:creator>
  <cp:lastModifiedBy>Admin</cp:lastModifiedBy>
  <cp:revision>27</cp:revision>
  <dcterms:created xsi:type="dcterms:W3CDTF">2021-11-09T13:51:41Z</dcterms:created>
  <dcterms:modified xsi:type="dcterms:W3CDTF">2025-01-10T07:33:30Z</dcterms:modified>
</cp:coreProperties>
</file>