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2" r:id="rId4"/>
    <p:sldId id="261" r:id="rId5"/>
    <p:sldId id="263" r:id="rId6"/>
    <p:sldId id="276" r:id="rId7"/>
    <p:sldId id="265" r:id="rId8"/>
    <p:sldId id="267" r:id="rId9"/>
    <p:sldId id="266" r:id="rId10"/>
    <p:sldId id="268" r:id="rId11"/>
    <p:sldId id="269" r:id="rId12"/>
    <p:sldId id="271" r:id="rId13"/>
    <p:sldId id="273" r:id="rId14"/>
    <p:sldId id="274" r:id="rId15"/>
    <p:sldId id="275"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0000" autoAdjust="0"/>
  </p:normalViewPr>
  <p:slideViewPr>
    <p:cSldViewPr snapToGrid="0">
      <p:cViewPr>
        <p:scale>
          <a:sx n="66" d="100"/>
          <a:sy n="66" d="100"/>
        </p:scale>
        <p:origin x="876" y="48"/>
      </p:cViewPr>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37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8C7177-1273-47CD-AD90-87AA06BD4F3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B99B35BC-8744-40B0-9E04-78C01D8FB266}">
      <dgm:prSet phldrT="[Text]"/>
      <dgm:spPr/>
      <dgm:t>
        <a:bodyPr/>
        <a:lstStyle/>
        <a:p>
          <a:r>
            <a:rPr lang="vi-VN" dirty="0" smtClean="0"/>
            <a:t>  Đọc </a:t>
          </a:r>
          <a:r>
            <a:rPr lang="vi-VN" dirty="0" smtClean="0"/>
            <a:t>4 </a:t>
          </a:r>
          <a:r>
            <a:rPr lang="vi-VN" dirty="0" smtClean="0"/>
            <a:t>câu hỏi</a:t>
          </a:r>
          <a:endParaRPr lang="en-US" dirty="0"/>
        </a:p>
      </dgm:t>
    </dgm:pt>
    <dgm:pt modelId="{BB480F26-0CB9-47AF-B310-2FD96A86B544}" type="parTrans" cxnId="{4DE2D105-370A-4ADD-881C-35089A75DBE5}">
      <dgm:prSet/>
      <dgm:spPr/>
      <dgm:t>
        <a:bodyPr/>
        <a:lstStyle/>
        <a:p>
          <a:endParaRPr lang="en-US"/>
        </a:p>
      </dgm:t>
    </dgm:pt>
    <dgm:pt modelId="{DDABC962-B6F9-41F1-BAFD-A432E170F560}" type="sibTrans" cxnId="{4DE2D105-370A-4ADD-881C-35089A75DBE5}">
      <dgm:prSet/>
      <dgm:spPr/>
      <dgm:t>
        <a:bodyPr/>
        <a:lstStyle/>
        <a:p>
          <a:endParaRPr lang="en-US"/>
        </a:p>
      </dgm:t>
    </dgm:pt>
    <dgm:pt modelId="{1463A8E3-F4DC-4C52-9E7B-46AA5C702870}">
      <dgm:prSet phldrT="[Text]"/>
      <dgm:spPr/>
      <dgm:t>
        <a:bodyPr/>
        <a:lstStyle/>
        <a:p>
          <a:r>
            <a:rPr lang="vi-VN" dirty="0" smtClean="0"/>
            <a:t> Thảo luận nhóm </a:t>
          </a:r>
          <a:endParaRPr lang="en-US" dirty="0"/>
        </a:p>
      </dgm:t>
    </dgm:pt>
    <dgm:pt modelId="{7C5E58F3-0615-4838-85F9-CE805B763CB8}" type="parTrans" cxnId="{009B3EBC-F229-4A5D-BB14-92D1A9165C58}">
      <dgm:prSet/>
      <dgm:spPr/>
      <dgm:t>
        <a:bodyPr/>
        <a:lstStyle/>
        <a:p>
          <a:endParaRPr lang="en-US"/>
        </a:p>
      </dgm:t>
    </dgm:pt>
    <dgm:pt modelId="{8B3C10F2-00AA-40DA-B258-D0D8E7ABA74C}" type="sibTrans" cxnId="{009B3EBC-F229-4A5D-BB14-92D1A9165C58}">
      <dgm:prSet/>
      <dgm:spPr/>
      <dgm:t>
        <a:bodyPr/>
        <a:lstStyle/>
        <a:p>
          <a:endParaRPr lang="en-US"/>
        </a:p>
      </dgm:t>
    </dgm:pt>
    <dgm:pt modelId="{2B561FA8-730E-4E69-B369-76C167B9F078}">
      <dgm:prSet phldrT="[Text]"/>
      <dgm:spPr/>
      <dgm:t>
        <a:bodyPr/>
        <a:lstStyle/>
        <a:p>
          <a:r>
            <a:rPr lang="vi-VN" dirty="0" smtClean="0"/>
            <a:t> Phỏng vấn</a:t>
          </a:r>
          <a:endParaRPr lang="en-US" dirty="0"/>
        </a:p>
      </dgm:t>
    </dgm:pt>
    <dgm:pt modelId="{F011283B-D379-4FCB-A62D-07A98360C3AB}" type="parTrans" cxnId="{A0EA16F6-FE57-40D8-AFB3-CA045BCBEC84}">
      <dgm:prSet/>
      <dgm:spPr/>
      <dgm:t>
        <a:bodyPr/>
        <a:lstStyle/>
        <a:p>
          <a:endParaRPr lang="en-US"/>
        </a:p>
      </dgm:t>
    </dgm:pt>
    <dgm:pt modelId="{CD2A77A2-1EE4-43BC-AB51-F73CF8D1FAF3}" type="sibTrans" cxnId="{A0EA16F6-FE57-40D8-AFB3-CA045BCBEC84}">
      <dgm:prSet/>
      <dgm:spPr/>
      <dgm:t>
        <a:bodyPr/>
        <a:lstStyle/>
        <a:p>
          <a:endParaRPr lang="en-US"/>
        </a:p>
      </dgm:t>
    </dgm:pt>
    <dgm:pt modelId="{1BAF8A19-1BB8-4DEB-A26A-FD52711D3F7D}" type="pres">
      <dgm:prSet presAssocID="{378C7177-1273-47CD-AD90-87AA06BD4F3C}" presName="Name0" presStyleCnt="0">
        <dgm:presLayoutVars>
          <dgm:dir/>
          <dgm:resizeHandles val="exact"/>
        </dgm:presLayoutVars>
      </dgm:prSet>
      <dgm:spPr/>
      <dgm:t>
        <a:bodyPr/>
        <a:lstStyle/>
        <a:p>
          <a:endParaRPr lang="en-US"/>
        </a:p>
      </dgm:t>
    </dgm:pt>
    <dgm:pt modelId="{0ECD4226-F647-4B53-948F-FCD87620D099}" type="pres">
      <dgm:prSet presAssocID="{B99B35BC-8744-40B0-9E04-78C01D8FB266}" presName="composite" presStyleCnt="0"/>
      <dgm:spPr/>
    </dgm:pt>
    <dgm:pt modelId="{8F22F040-96D8-440E-B3D8-FAFFB9234812}" type="pres">
      <dgm:prSet presAssocID="{B99B35BC-8744-40B0-9E04-78C01D8FB266}" presName="rect1" presStyleLbl="trAlignAcc1" presStyleIdx="0" presStyleCnt="3" custScaleX="150583" custLinFactNeighborX="1019" custLinFactNeighborY="-4216">
        <dgm:presLayoutVars>
          <dgm:bulletEnabled val="1"/>
        </dgm:presLayoutVars>
      </dgm:prSet>
      <dgm:spPr/>
      <dgm:t>
        <a:bodyPr/>
        <a:lstStyle/>
        <a:p>
          <a:endParaRPr lang="en-US"/>
        </a:p>
      </dgm:t>
    </dgm:pt>
    <dgm:pt modelId="{EF8FF541-4B09-4D76-AF69-A3FD49D64B18}" type="pres">
      <dgm:prSet presAssocID="{B99B35BC-8744-40B0-9E04-78C01D8FB266}" presName="rect2" presStyleLbl="fgImgPlace1" presStyleIdx="0" presStyleCnt="3" custLinFactNeighborX="-91640" custLinFactNeighborY="9741"/>
      <dgm:spPr/>
    </dgm:pt>
    <dgm:pt modelId="{2D2ECADF-9D4B-4417-8891-324AEFE27B57}" type="pres">
      <dgm:prSet presAssocID="{DDABC962-B6F9-41F1-BAFD-A432E170F560}" presName="sibTrans" presStyleCnt="0"/>
      <dgm:spPr/>
    </dgm:pt>
    <dgm:pt modelId="{24B29CCB-C7F0-4E9B-8E54-904D67C9A05A}" type="pres">
      <dgm:prSet presAssocID="{1463A8E3-F4DC-4C52-9E7B-46AA5C702870}" presName="composite" presStyleCnt="0"/>
      <dgm:spPr/>
    </dgm:pt>
    <dgm:pt modelId="{07F526C6-40E1-4480-80B2-5041388AE2CE}" type="pres">
      <dgm:prSet presAssocID="{1463A8E3-F4DC-4C52-9E7B-46AA5C702870}" presName="rect1" presStyleLbl="trAlignAcc1" presStyleIdx="1" presStyleCnt="3" custScaleX="147538">
        <dgm:presLayoutVars>
          <dgm:bulletEnabled val="1"/>
        </dgm:presLayoutVars>
      </dgm:prSet>
      <dgm:spPr/>
      <dgm:t>
        <a:bodyPr/>
        <a:lstStyle/>
        <a:p>
          <a:endParaRPr lang="en-US"/>
        </a:p>
      </dgm:t>
    </dgm:pt>
    <dgm:pt modelId="{2AECED09-0AA1-45D3-89FD-D6FEB6BC6403}" type="pres">
      <dgm:prSet presAssocID="{1463A8E3-F4DC-4C52-9E7B-46AA5C702870}" presName="rect2" presStyleLbl="fgImgPlace1" presStyleIdx="1" presStyleCnt="3" custLinFactNeighborX="-92194" custLinFactNeighborY="13246"/>
      <dgm:spPr/>
    </dgm:pt>
    <dgm:pt modelId="{B2D05B32-2102-4CF9-B584-D20ACA770A77}" type="pres">
      <dgm:prSet presAssocID="{8B3C10F2-00AA-40DA-B258-D0D8E7ABA74C}" presName="sibTrans" presStyleCnt="0"/>
      <dgm:spPr/>
    </dgm:pt>
    <dgm:pt modelId="{4BDD24FA-4956-481E-910C-D38A03AE1533}" type="pres">
      <dgm:prSet presAssocID="{2B561FA8-730E-4E69-B369-76C167B9F078}" presName="composite" presStyleCnt="0"/>
      <dgm:spPr/>
    </dgm:pt>
    <dgm:pt modelId="{7D96FE0B-263C-47A0-AC86-0FA1C7104D05}" type="pres">
      <dgm:prSet presAssocID="{2B561FA8-730E-4E69-B369-76C167B9F078}" presName="rect1" presStyleLbl="trAlignAcc1" presStyleIdx="2" presStyleCnt="3" custScaleX="147538">
        <dgm:presLayoutVars>
          <dgm:bulletEnabled val="1"/>
        </dgm:presLayoutVars>
      </dgm:prSet>
      <dgm:spPr/>
      <dgm:t>
        <a:bodyPr/>
        <a:lstStyle/>
        <a:p>
          <a:endParaRPr lang="en-US"/>
        </a:p>
      </dgm:t>
    </dgm:pt>
    <dgm:pt modelId="{98323B9C-86B1-4A8E-B84B-7BCC616EBFD9}" type="pres">
      <dgm:prSet presAssocID="{2B561FA8-730E-4E69-B369-76C167B9F078}" presName="rect2" presStyleLbl="fgImgPlace1" presStyleIdx="2" presStyleCnt="3" custLinFactNeighborX="-95186" custLinFactNeighborY="11252"/>
      <dgm:spPr/>
    </dgm:pt>
  </dgm:ptLst>
  <dgm:cxnLst>
    <dgm:cxn modelId="{4DE2D105-370A-4ADD-881C-35089A75DBE5}" srcId="{378C7177-1273-47CD-AD90-87AA06BD4F3C}" destId="{B99B35BC-8744-40B0-9E04-78C01D8FB266}" srcOrd="0" destOrd="0" parTransId="{BB480F26-0CB9-47AF-B310-2FD96A86B544}" sibTransId="{DDABC962-B6F9-41F1-BAFD-A432E170F560}"/>
    <dgm:cxn modelId="{7599DD28-A3F0-4C88-A56A-DD9E0416E4F0}" type="presOf" srcId="{2B561FA8-730E-4E69-B369-76C167B9F078}" destId="{7D96FE0B-263C-47A0-AC86-0FA1C7104D05}" srcOrd="0" destOrd="0" presId="urn:microsoft.com/office/officeart/2008/layout/PictureStrips"/>
    <dgm:cxn modelId="{1B7AD82B-73D1-45C4-BC0F-0C8759C9E6A1}" type="presOf" srcId="{1463A8E3-F4DC-4C52-9E7B-46AA5C702870}" destId="{07F526C6-40E1-4480-80B2-5041388AE2CE}" srcOrd="0" destOrd="0" presId="urn:microsoft.com/office/officeart/2008/layout/PictureStrips"/>
    <dgm:cxn modelId="{965C139A-6294-4DFB-A964-549C70DF4305}" type="presOf" srcId="{378C7177-1273-47CD-AD90-87AA06BD4F3C}" destId="{1BAF8A19-1BB8-4DEB-A26A-FD52711D3F7D}" srcOrd="0" destOrd="0" presId="urn:microsoft.com/office/officeart/2008/layout/PictureStrips"/>
    <dgm:cxn modelId="{AAB25B76-AD26-41C4-964D-EA893D6783EB}" type="presOf" srcId="{B99B35BC-8744-40B0-9E04-78C01D8FB266}" destId="{8F22F040-96D8-440E-B3D8-FAFFB9234812}" srcOrd="0" destOrd="0" presId="urn:microsoft.com/office/officeart/2008/layout/PictureStrips"/>
    <dgm:cxn modelId="{A0EA16F6-FE57-40D8-AFB3-CA045BCBEC84}" srcId="{378C7177-1273-47CD-AD90-87AA06BD4F3C}" destId="{2B561FA8-730E-4E69-B369-76C167B9F078}" srcOrd="2" destOrd="0" parTransId="{F011283B-D379-4FCB-A62D-07A98360C3AB}" sibTransId="{CD2A77A2-1EE4-43BC-AB51-F73CF8D1FAF3}"/>
    <dgm:cxn modelId="{009B3EBC-F229-4A5D-BB14-92D1A9165C58}" srcId="{378C7177-1273-47CD-AD90-87AA06BD4F3C}" destId="{1463A8E3-F4DC-4C52-9E7B-46AA5C702870}" srcOrd="1" destOrd="0" parTransId="{7C5E58F3-0615-4838-85F9-CE805B763CB8}" sibTransId="{8B3C10F2-00AA-40DA-B258-D0D8E7ABA74C}"/>
    <dgm:cxn modelId="{B51D16F3-E493-4110-B912-BFB2A9A7D2D0}" type="presParOf" srcId="{1BAF8A19-1BB8-4DEB-A26A-FD52711D3F7D}" destId="{0ECD4226-F647-4B53-948F-FCD87620D099}" srcOrd="0" destOrd="0" presId="urn:microsoft.com/office/officeart/2008/layout/PictureStrips"/>
    <dgm:cxn modelId="{BEBD83CF-E3A7-4BD0-AE2B-1663C6688A35}" type="presParOf" srcId="{0ECD4226-F647-4B53-948F-FCD87620D099}" destId="{8F22F040-96D8-440E-B3D8-FAFFB9234812}" srcOrd="0" destOrd="0" presId="urn:microsoft.com/office/officeart/2008/layout/PictureStrips"/>
    <dgm:cxn modelId="{BB0F2F8C-6B5C-4A85-8B97-68249C67F446}" type="presParOf" srcId="{0ECD4226-F647-4B53-948F-FCD87620D099}" destId="{EF8FF541-4B09-4D76-AF69-A3FD49D64B18}" srcOrd="1" destOrd="0" presId="urn:microsoft.com/office/officeart/2008/layout/PictureStrips"/>
    <dgm:cxn modelId="{4520186E-93E7-424F-9D11-F785442A7D3A}" type="presParOf" srcId="{1BAF8A19-1BB8-4DEB-A26A-FD52711D3F7D}" destId="{2D2ECADF-9D4B-4417-8891-324AEFE27B57}" srcOrd="1" destOrd="0" presId="urn:microsoft.com/office/officeart/2008/layout/PictureStrips"/>
    <dgm:cxn modelId="{0FB9701A-8953-4864-A150-4E10894F9D70}" type="presParOf" srcId="{1BAF8A19-1BB8-4DEB-A26A-FD52711D3F7D}" destId="{24B29CCB-C7F0-4E9B-8E54-904D67C9A05A}" srcOrd="2" destOrd="0" presId="urn:microsoft.com/office/officeart/2008/layout/PictureStrips"/>
    <dgm:cxn modelId="{534B004E-9844-4DDE-B65C-60FDFD2B8843}" type="presParOf" srcId="{24B29CCB-C7F0-4E9B-8E54-904D67C9A05A}" destId="{07F526C6-40E1-4480-80B2-5041388AE2CE}" srcOrd="0" destOrd="0" presId="urn:microsoft.com/office/officeart/2008/layout/PictureStrips"/>
    <dgm:cxn modelId="{AE7FDFE5-8A4D-4CD8-9745-C27C5C7D1ED6}" type="presParOf" srcId="{24B29CCB-C7F0-4E9B-8E54-904D67C9A05A}" destId="{2AECED09-0AA1-45D3-89FD-D6FEB6BC6403}" srcOrd="1" destOrd="0" presId="urn:microsoft.com/office/officeart/2008/layout/PictureStrips"/>
    <dgm:cxn modelId="{DAD4D4E4-3BEA-46BF-8DBE-16170E9176F0}" type="presParOf" srcId="{1BAF8A19-1BB8-4DEB-A26A-FD52711D3F7D}" destId="{B2D05B32-2102-4CF9-B584-D20ACA770A77}" srcOrd="3" destOrd="0" presId="urn:microsoft.com/office/officeart/2008/layout/PictureStrips"/>
    <dgm:cxn modelId="{7317D868-00CA-427D-9407-4E2D684A22E9}" type="presParOf" srcId="{1BAF8A19-1BB8-4DEB-A26A-FD52711D3F7D}" destId="{4BDD24FA-4956-481E-910C-D38A03AE1533}" srcOrd="4" destOrd="0" presId="urn:microsoft.com/office/officeart/2008/layout/PictureStrips"/>
    <dgm:cxn modelId="{E4D9E44C-2505-4364-B6A2-6D79E8441262}" type="presParOf" srcId="{4BDD24FA-4956-481E-910C-D38A03AE1533}" destId="{7D96FE0B-263C-47A0-AC86-0FA1C7104D05}" srcOrd="0" destOrd="0" presId="urn:microsoft.com/office/officeart/2008/layout/PictureStrips"/>
    <dgm:cxn modelId="{98A7EDF8-7010-418F-88EE-F8C343838769}" type="presParOf" srcId="{4BDD24FA-4956-481E-910C-D38A03AE1533}" destId="{98323B9C-86B1-4A8E-B84B-7BCC616EBFD9}"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2F040-96D8-440E-B3D8-FAFFB9234812}">
      <dsp:nvSpPr>
        <dsp:cNvPr id="0" name=""/>
        <dsp:cNvSpPr/>
      </dsp:nvSpPr>
      <dsp:spPr>
        <a:xfrm>
          <a:off x="747495" y="296907"/>
          <a:ext cx="6724012" cy="1395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5159" tIns="217170" rIns="217170" bIns="217170" numCol="1" spcCol="1270" anchor="ctr" anchorCtr="0">
          <a:noAutofit/>
        </a:bodyPr>
        <a:lstStyle/>
        <a:p>
          <a:pPr lvl="0" algn="l" defTabSz="2533650">
            <a:lnSpc>
              <a:spcPct val="90000"/>
            </a:lnSpc>
            <a:spcBef>
              <a:spcPct val="0"/>
            </a:spcBef>
            <a:spcAft>
              <a:spcPct val="35000"/>
            </a:spcAft>
          </a:pPr>
          <a:r>
            <a:rPr lang="vi-VN" sz="5700" kern="1200" dirty="0" smtClean="0"/>
            <a:t>  Đọc </a:t>
          </a:r>
          <a:r>
            <a:rPr lang="vi-VN" sz="5700" kern="1200" dirty="0" smtClean="0"/>
            <a:t>4 </a:t>
          </a:r>
          <a:r>
            <a:rPr lang="vi-VN" sz="5700" kern="1200" dirty="0" smtClean="0"/>
            <a:t>câu hỏi</a:t>
          </a:r>
          <a:endParaRPr lang="en-US" sz="5700" kern="1200" dirty="0"/>
        </a:p>
      </dsp:txBody>
      <dsp:txXfrm>
        <a:off x="747495" y="296907"/>
        <a:ext cx="6724012" cy="1395412"/>
      </dsp:txXfrm>
    </dsp:sp>
    <dsp:sp modelId="{EF8FF541-4B09-4D76-AF69-A3FD49D64B18}">
      <dsp:nvSpPr>
        <dsp:cNvPr id="0" name=""/>
        <dsp:cNvSpPr/>
      </dsp:nvSpPr>
      <dsp:spPr>
        <a:xfrm>
          <a:off x="750155" y="296901"/>
          <a:ext cx="976788" cy="14651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F526C6-40E1-4480-80B2-5041388AE2CE}">
      <dsp:nvSpPr>
        <dsp:cNvPr id="0" name=""/>
        <dsp:cNvSpPr/>
      </dsp:nvSpPr>
      <dsp:spPr>
        <a:xfrm>
          <a:off x="769978" y="2112407"/>
          <a:ext cx="6588043" cy="1395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5159" tIns="217170" rIns="217170" bIns="217170" numCol="1" spcCol="1270" anchor="ctr" anchorCtr="0">
          <a:noAutofit/>
        </a:bodyPr>
        <a:lstStyle/>
        <a:p>
          <a:pPr lvl="0" algn="l" defTabSz="2533650">
            <a:lnSpc>
              <a:spcPct val="90000"/>
            </a:lnSpc>
            <a:spcBef>
              <a:spcPct val="0"/>
            </a:spcBef>
            <a:spcAft>
              <a:spcPct val="35000"/>
            </a:spcAft>
          </a:pPr>
          <a:r>
            <a:rPr lang="vi-VN" sz="5700" kern="1200" dirty="0" smtClean="0"/>
            <a:t> Thảo luận nhóm </a:t>
          </a:r>
          <a:endParaRPr lang="en-US" sz="5700" kern="1200" dirty="0"/>
        </a:p>
      </dsp:txBody>
      <dsp:txXfrm>
        <a:off x="769978" y="2112407"/>
        <a:ext cx="6588043" cy="1395412"/>
      </dsp:txXfrm>
    </dsp:sp>
    <dsp:sp modelId="{2AECED09-0AA1-45D3-89FD-D6FEB6BC6403}">
      <dsp:nvSpPr>
        <dsp:cNvPr id="0" name=""/>
        <dsp:cNvSpPr/>
      </dsp:nvSpPr>
      <dsp:spPr>
        <a:xfrm>
          <a:off x="744744" y="2104925"/>
          <a:ext cx="976788" cy="14651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96FE0B-263C-47A0-AC86-0FA1C7104D05}">
      <dsp:nvSpPr>
        <dsp:cNvPr id="0" name=""/>
        <dsp:cNvSpPr/>
      </dsp:nvSpPr>
      <dsp:spPr>
        <a:xfrm>
          <a:off x="769978" y="3869076"/>
          <a:ext cx="6588043" cy="1395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5159" tIns="217170" rIns="217170" bIns="217170" numCol="1" spcCol="1270" anchor="ctr" anchorCtr="0">
          <a:noAutofit/>
        </a:bodyPr>
        <a:lstStyle/>
        <a:p>
          <a:pPr lvl="0" algn="l" defTabSz="2533650">
            <a:lnSpc>
              <a:spcPct val="90000"/>
            </a:lnSpc>
            <a:spcBef>
              <a:spcPct val="0"/>
            </a:spcBef>
            <a:spcAft>
              <a:spcPct val="35000"/>
            </a:spcAft>
          </a:pPr>
          <a:r>
            <a:rPr lang="vi-VN" sz="5700" kern="1200" dirty="0" smtClean="0"/>
            <a:t> Phỏng vấn</a:t>
          </a:r>
          <a:endParaRPr lang="en-US" sz="5700" kern="1200" dirty="0"/>
        </a:p>
      </dsp:txBody>
      <dsp:txXfrm>
        <a:off x="769978" y="3869076"/>
        <a:ext cx="6588043" cy="1395412"/>
      </dsp:txXfrm>
    </dsp:sp>
    <dsp:sp modelId="{98323B9C-86B1-4A8E-B84B-7BCC616EBFD9}">
      <dsp:nvSpPr>
        <dsp:cNvPr id="0" name=""/>
        <dsp:cNvSpPr/>
      </dsp:nvSpPr>
      <dsp:spPr>
        <a:xfrm>
          <a:off x="715518" y="3832379"/>
          <a:ext cx="976788" cy="14651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CCE3C-B46C-4C55-82A9-19491278AE14}" type="datetimeFigureOut">
              <a:rPr lang="vi-VN" smtClean="0"/>
              <a:t>12/08/2024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43602-8633-4CBE-AABF-FE1A0031CDB7}" type="slidenum">
              <a:rPr lang="vi-VN" smtClean="0"/>
              <a:t>‹#›</a:t>
            </a:fld>
            <a:endParaRPr lang="vi-VN"/>
          </a:p>
        </p:txBody>
      </p:sp>
    </p:spTree>
    <p:extLst>
      <p:ext uri="{BB962C8B-B14F-4D97-AF65-F5344CB8AC3E}">
        <p14:creationId xmlns:p14="http://schemas.microsoft.com/office/powerpoint/2010/main" val="246181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4743602-8633-4CBE-AABF-FE1A0031CDB7}" type="slidenum">
              <a:rPr lang="vi-VN" smtClean="0"/>
              <a:t>6</a:t>
            </a:fld>
            <a:endParaRPr lang="vi-VN"/>
          </a:p>
        </p:txBody>
      </p:sp>
    </p:spTree>
    <p:extLst>
      <p:ext uri="{BB962C8B-B14F-4D97-AF65-F5344CB8AC3E}">
        <p14:creationId xmlns:p14="http://schemas.microsoft.com/office/powerpoint/2010/main" val="3456283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5E927CA-0776-4272-8CFA-07BB2B914196}" type="datetimeFigureOut">
              <a:rPr lang="vi-VN" smtClean="0"/>
              <a:t>12/08/2024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400276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5E927CA-0776-4272-8CFA-07BB2B914196}" type="datetimeFigureOut">
              <a:rPr lang="vi-VN" smtClean="0"/>
              <a:t>12/08/2024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122120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5E927CA-0776-4272-8CFA-07BB2B914196}" type="datetimeFigureOut">
              <a:rPr lang="vi-VN" smtClean="0"/>
              <a:t>12/08/2024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406083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5E927CA-0776-4272-8CFA-07BB2B914196}" type="datetimeFigureOut">
              <a:rPr lang="vi-VN" smtClean="0"/>
              <a:t>12/08/2024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310358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E927CA-0776-4272-8CFA-07BB2B914196}" type="datetimeFigureOut">
              <a:rPr lang="vi-VN" smtClean="0"/>
              <a:t>12/08/2024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15582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5E927CA-0776-4272-8CFA-07BB2B914196}" type="datetimeFigureOut">
              <a:rPr lang="vi-VN" smtClean="0"/>
              <a:t>12/08/2024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194596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5E927CA-0776-4272-8CFA-07BB2B914196}" type="datetimeFigureOut">
              <a:rPr lang="vi-VN" smtClean="0"/>
              <a:t>12/08/2024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165569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5E927CA-0776-4272-8CFA-07BB2B914196}" type="datetimeFigureOut">
              <a:rPr lang="vi-VN" smtClean="0"/>
              <a:t>12/08/2024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268005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927CA-0776-4272-8CFA-07BB2B914196}" type="datetimeFigureOut">
              <a:rPr lang="vi-VN" smtClean="0"/>
              <a:t>12/08/2024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87122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E927CA-0776-4272-8CFA-07BB2B914196}" type="datetimeFigureOut">
              <a:rPr lang="vi-VN" smtClean="0"/>
              <a:t>12/08/2024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282359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E927CA-0776-4272-8CFA-07BB2B914196}" type="datetimeFigureOut">
              <a:rPr lang="vi-VN" smtClean="0"/>
              <a:t>12/08/2024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525317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927CA-0776-4272-8CFA-07BB2B914196}" type="datetimeFigureOut">
              <a:rPr lang="vi-VN" smtClean="0"/>
              <a:t>12/08/2024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551CC-6BEF-48C7-8899-02F54D694600}" type="slidenum">
              <a:rPr lang="vi-VN" smtClean="0"/>
              <a:t>‹#›</a:t>
            </a:fld>
            <a:endParaRPr lang="vi-VN"/>
          </a:p>
        </p:txBody>
      </p:sp>
    </p:spTree>
    <p:extLst>
      <p:ext uri="{BB962C8B-B14F-4D97-AF65-F5344CB8AC3E}">
        <p14:creationId xmlns:p14="http://schemas.microsoft.com/office/powerpoint/2010/main" val="4515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động powerpoint về hoa đẹ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95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1637" y="528935"/>
            <a:ext cx="6792885" cy="923330"/>
          </a:xfrm>
          <a:prstGeom prst="rect">
            <a:avLst/>
          </a:prstGeom>
          <a:noFill/>
        </p:spPr>
        <p:txBody>
          <a:bodyPr wrap="none" lIns="91440" tIns="45720" rIns="91440" bIns="45720">
            <a:spAutoFit/>
          </a:bodyPr>
          <a:lstStyle/>
          <a:p>
            <a:pPr algn="ctr"/>
            <a:r>
              <a:rPr lang="en-US" sz="5400" dirty="0" smtClean="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TIẾNG VIỆT – LỚP 5</a:t>
            </a:r>
            <a:endPar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643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54" y="-69275"/>
            <a:ext cx="11776364" cy="646331"/>
          </a:xfrm>
          <a:prstGeom prst="rect">
            <a:avLst/>
          </a:prstGeom>
        </p:spPr>
        <p:txBody>
          <a:bodyPr wrap="square">
            <a:spAutoFit/>
          </a:bodyPr>
          <a:lstStyle/>
          <a:p>
            <a:pPr lvl="0"/>
            <a:r>
              <a:rPr lang="vi-VN" sz="3200" i="1" dirty="0">
                <a:solidFill>
                  <a:srgbClr val="FF0000"/>
                </a:solidFill>
                <a:latin typeface="Arial" panose="020B0604020202020204" pitchFamily="34" charset="0"/>
                <a:ea typeface="SimSun" panose="02010600030101010101" pitchFamily="2" charset="-122"/>
                <a:cs typeface="Arial" panose="020B0604020202020204" pitchFamily="34" charset="0"/>
              </a:rPr>
              <a:t>(3) </a:t>
            </a:r>
            <a:r>
              <a:rPr lang="en-US" sz="3600" i="1" dirty="0">
                <a:solidFill>
                  <a:srgbClr val="FF0000"/>
                </a:solidFill>
                <a:latin typeface="Arial" panose="020B0604020202020204" pitchFamily="34" charset="0"/>
                <a:cs typeface="Arial" panose="020B0604020202020204" pitchFamily="34" charset="0"/>
              </a:rPr>
              <a:t>Theo em, khổ thơ cuối bài nói lên điều gì?</a:t>
            </a:r>
            <a:endParaRPr lang="vi-VN" sz="36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166254" y="577056"/>
            <a:ext cx="11776364" cy="5078313"/>
          </a:xfrm>
          <a:prstGeom prst="rect">
            <a:avLst/>
          </a:prstGeom>
        </p:spPr>
        <p:txBody>
          <a:bodyPr wrap="square">
            <a:spAutoFit/>
          </a:bodyPr>
          <a:lstStyle/>
          <a:p>
            <a:pPr marL="80645" marR="62865" algn="just">
              <a:lnSpc>
                <a:spcPct val="150000"/>
              </a:lnSpc>
              <a:spcAft>
                <a:spcPts val="0"/>
              </a:spcAft>
            </a:pPr>
            <a:r>
              <a:rPr lang="en-US" sz="3600" dirty="0">
                <a:solidFill>
                  <a:srgbClr val="002060"/>
                </a:solidFill>
                <a:latin typeface="Arial" panose="020B0604020202020204" pitchFamily="34" charset="0"/>
                <a:ea typeface="SimSun" panose="02010600030101010101" pitchFamily="2" charset="-122"/>
                <a:cs typeface="Arial" panose="020B0604020202020204" pitchFamily="34" charset="0"/>
              </a:rPr>
              <a:t>Khổ thơ cuối bài cho thấy bạn nhỏ yêu tất cả sắc màu làm nên bức tranh tuyệt đẹp về đất nước Việt Nam. Những màu sắc đó không ở đâu xa xôi mà rất quen thuộc, gần gũi, gắn liền với những điều giản đơn, bình dị, mộc mạc trên mảnh đất quê hương. Qua đó, thể hiện tình yêu của bạn nhỏ đối với quê hương đất nước mình.</a:t>
            </a:r>
            <a:endParaRPr lang="vi-VN" sz="36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72908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509" y="0"/>
            <a:ext cx="11360728" cy="1200329"/>
          </a:xfrm>
          <a:prstGeom prst="rect">
            <a:avLst/>
          </a:prstGeom>
        </p:spPr>
        <p:txBody>
          <a:bodyPr wrap="square">
            <a:spAutoFit/>
          </a:bodyPr>
          <a:lstStyle/>
          <a:p>
            <a:r>
              <a:rPr lang="vi-VN" sz="3200" i="1" spc="-20" dirty="0">
                <a:solidFill>
                  <a:srgbClr val="FF0000"/>
                </a:solidFill>
                <a:latin typeface="Arial" panose="020B0604020202020204" pitchFamily="34" charset="0"/>
                <a:ea typeface="SimSun" panose="02010600030101010101" pitchFamily="2" charset="-122"/>
                <a:cs typeface="Arial" panose="020B0604020202020204" pitchFamily="34" charset="0"/>
              </a:rPr>
              <a:t>(4) </a:t>
            </a:r>
            <a:r>
              <a:rPr lang="en-US" sz="3600" i="1" dirty="0">
                <a:solidFill>
                  <a:srgbClr val="FF0000"/>
                </a:solidFill>
                <a:latin typeface="Arial" panose="020B0604020202020204" pitchFamily="34" charset="0"/>
                <a:cs typeface="Arial" panose="020B0604020202020204" pitchFamily="34" charset="0"/>
              </a:rPr>
              <a:t>Em yêu màu nào? Hãy viết một đoạn văn ngắn (4 - 5 câu) hoặc 2 - 4 dòng thơ về màu em yêu.</a:t>
            </a:r>
            <a:endParaRPr lang="vi-VN"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786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19512" y="0"/>
            <a:ext cx="4621778" cy="646331"/>
          </a:xfrm>
          <a:prstGeom prst="rect">
            <a:avLst/>
          </a:prstGeom>
          <a:noFill/>
        </p:spPr>
        <p:txBody>
          <a:bodyPr wrap="none" rtlCol="0">
            <a:spAutoFit/>
          </a:bodyPr>
          <a:lstStyle/>
          <a:p>
            <a:r>
              <a:rPr lang="en-US" sz="3600" b="1" u="sng" dirty="0" smtClean="0">
                <a:solidFill>
                  <a:srgbClr val="FF0000"/>
                </a:solidFill>
                <a:latin typeface="Arial" panose="020B0604020202020204" pitchFamily="34" charset="0"/>
                <a:cs typeface="Arial" panose="020B0604020202020204" pitchFamily="34" charset="0"/>
              </a:rPr>
              <a:t>Luyện đọc diễn cảm</a:t>
            </a:r>
            <a:endParaRPr lang="vi-VN" sz="3600" b="1" u="sng"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329700" y="965646"/>
            <a:ext cx="11595599" cy="584775"/>
          </a:xfrm>
          <a:prstGeom prst="rect">
            <a:avLst/>
          </a:prstGeom>
        </p:spPr>
        <p:txBody>
          <a:bodyPr wrap="square">
            <a:spAutoFit/>
          </a:bodyPr>
          <a:lstStyle/>
          <a:p>
            <a:pPr algn="just">
              <a:spcBef>
                <a:spcPct val="50000"/>
              </a:spcBef>
            </a:pPr>
            <a:r>
              <a:rPr lang="en-GB" altLang="en-US" sz="3200" b="1" dirty="0" smtClean="0">
                <a:solidFill>
                  <a:srgbClr val="0000CC"/>
                </a:solidFill>
                <a:latin typeface="Arial" panose="020B0604020202020204" pitchFamily="34" charset="0"/>
                <a:cs typeface="Arial" panose="020B0604020202020204" pitchFamily="34" charset="0"/>
              </a:rPr>
              <a:t>Trò chơi Truyền điện: thi đọc diễn cảm khổ thơ em thích</a:t>
            </a:r>
            <a:endParaRPr lang="en-GB" altLang="en-US" sz="3200" b="1" dirty="0">
              <a:solidFill>
                <a:srgbClr val="0000CC"/>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28" y="2935708"/>
            <a:ext cx="4403770" cy="3302828"/>
          </a:xfrm>
          <a:prstGeom prst="rect">
            <a:avLst/>
          </a:prstGeom>
        </p:spPr>
      </p:pic>
    </p:spTree>
    <p:extLst>
      <p:ext uri="{BB962C8B-B14F-4D97-AF65-F5344CB8AC3E}">
        <p14:creationId xmlns:p14="http://schemas.microsoft.com/office/powerpoint/2010/main" val="45710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8629" y="24497"/>
            <a:ext cx="2287806" cy="646331"/>
          </a:xfrm>
          <a:prstGeom prst="rect">
            <a:avLst/>
          </a:prstGeom>
          <a:noFill/>
        </p:spPr>
        <p:txBody>
          <a:bodyPr wrap="none" rtlCol="0">
            <a:spAutoFit/>
          </a:bodyPr>
          <a:lstStyle/>
          <a:p>
            <a:r>
              <a:rPr lang="en-US" sz="3600" b="1" dirty="0" smtClean="0">
                <a:solidFill>
                  <a:srgbClr val="FF0000"/>
                </a:solidFill>
                <a:latin typeface="Arial" panose="020B0604020202020204" pitchFamily="34" charset="0"/>
                <a:cs typeface="Arial" panose="020B0604020202020204" pitchFamily="34" charset="0"/>
              </a:rPr>
              <a:t>Vận dụng</a:t>
            </a:r>
            <a:endParaRPr lang="vi-VN" sz="3600" b="1"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566057" y="998756"/>
            <a:ext cx="11074400" cy="1200329"/>
          </a:xfrm>
          <a:prstGeom prst="rect">
            <a:avLst/>
          </a:prstGeom>
        </p:spPr>
        <p:txBody>
          <a:bodyPr wrap="square">
            <a:spAutoFit/>
          </a:bodyPr>
          <a:lstStyle/>
          <a:p>
            <a:pPr>
              <a:spcBef>
                <a:spcPct val="50000"/>
              </a:spcBef>
              <a:buFontTx/>
              <a:buNone/>
            </a:pPr>
            <a:r>
              <a:rPr lang="en-US" altLang="en-US" sz="3600" b="1" dirty="0">
                <a:latin typeface="Times New Roman" panose="02020603050405020304" pitchFamily="18" charset="0"/>
                <a:cs typeface="Times New Roman" panose="02020603050405020304" pitchFamily="18" charset="0"/>
              </a:rPr>
              <a:t>- Bài thơ nói lên điều gì của bạn nhỏ với quê hương, đất nước?</a:t>
            </a:r>
            <a:endParaRPr lang="en-US" altLang="en-US" sz="36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341085" y="861820"/>
            <a:ext cx="11524343" cy="267452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600" dirty="0">
                <a:solidFill>
                  <a:srgbClr val="FF0000"/>
                </a:solidFill>
                <a:latin typeface="Arial" panose="020B0604020202020204" pitchFamily="34" charset="0"/>
                <a:cs typeface="Arial" panose="020B0604020202020204" pitchFamily="34" charset="0"/>
              </a:rPr>
              <a:t>Nội dung: </a:t>
            </a:r>
            <a:r>
              <a:rPr lang="en-US" altLang="en-US" sz="3600" b="1" dirty="0">
                <a:solidFill>
                  <a:srgbClr val="0000FF"/>
                </a:solidFill>
                <a:latin typeface="Arial" panose="020B0604020202020204" pitchFamily="34" charset="0"/>
                <a:cs typeface="Arial" panose="020B0604020202020204" pitchFamily="34" charset="0"/>
              </a:rPr>
              <a:t>Bài thơ nói lên tình yêu quê hương, đất nước với những sắc màu, những con người và sự vật đáng yêu của bạn nhỏ.</a:t>
            </a:r>
            <a:endParaRPr lang="vi-VN" sz="3600" dirty="0">
              <a:latin typeface="Arial" panose="020B0604020202020204" pitchFamily="34" charset="0"/>
              <a:cs typeface="Arial" panose="020B0604020202020204" pitchFamily="34" charset="0"/>
            </a:endParaRPr>
          </a:p>
        </p:txBody>
      </p:sp>
      <p:sp>
        <p:nvSpPr>
          <p:cNvPr id="7" name="Text Box 17"/>
          <p:cNvSpPr txBox="1">
            <a:spLocks noChangeArrowheads="1"/>
          </p:cNvSpPr>
          <p:nvPr/>
        </p:nvSpPr>
        <p:spPr bwMode="auto">
          <a:xfrm>
            <a:off x="722086" y="4501696"/>
            <a:ext cx="1114334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dirty="0">
                <a:solidFill>
                  <a:srgbClr val="7030A0"/>
                </a:solidFill>
                <a:latin typeface="Times New Roman" panose="02020603050405020304" pitchFamily="18" charset="0"/>
                <a:cs typeface="Times New Roman" panose="02020603050405020304" pitchFamily="18" charset="0"/>
              </a:rPr>
              <a:t>* Chúng ta thể hiện lòng yêu quê hương, đất nước của mình như thế nào?</a:t>
            </a:r>
            <a:endParaRPr lang="en-US" altLang="en-US" sz="3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537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3957" y="1080860"/>
            <a:ext cx="9603014" cy="646331"/>
          </a:xfrm>
          <a:prstGeom prst="rect">
            <a:avLst/>
          </a:prstGeom>
        </p:spPr>
        <p:txBody>
          <a:bodyPr wrap="square">
            <a:spAutoFit/>
          </a:bodyPr>
          <a:lstStyle/>
          <a:p>
            <a:r>
              <a:rPr lang="nl-NL" sz="3600" dirty="0">
                <a:solidFill>
                  <a:srgbClr val="0070C0"/>
                </a:solidFill>
                <a:latin typeface="Arial" panose="020B0604020202020204" pitchFamily="34" charset="0"/>
                <a:cs typeface="Arial" panose="020B0604020202020204" pitchFamily="34" charset="0"/>
              </a:rPr>
              <a:t>Chuẩn bị bài: Mưa Sài </a:t>
            </a:r>
            <a:r>
              <a:rPr lang="nl-NL" sz="3600" dirty="0" smtClean="0">
                <a:solidFill>
                  <a:srgbClr val="0070C0"/>
                </a:solidFill>
                <a:latin typeface="Arial" panose="020B0604020202020204" pitchFamily="34" charset="0"/>
                <a:cs typeface="Arial" panose="020B0604020202020204" pitchFamily="34" charset="0"/>
              </a:rPr>
              <a:t>Gòn</a:t>
            </a:r>
            <a:endParaRPr lang="en-US" altLang="vi-VN" sz="3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7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động powerpoint đẹp về quả"/>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437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17900" y="224135"/>
            <a:ext cx="6956200"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rgbClr val="FF0000"/>
                </a:solidFill>
              </a:rPr>
              <a:t>Xin chào và hẹn gặp lại!</a:t>
            </a:r>
            <a:endParaRPr lang="en-US" sz="54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3453787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434501" y="45076"/>
            <a:ext cx="3898039" cy="112214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3559718" y="177722"/>
            <a:ext cx="3632726"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rgbClr val="FF0000"/>
                </a:solidFill>
              </a:rPr>
              <a:t>KHỞI ĐỘNG</a:t>
            </a:r>
            <a:endParaRPr lang="en-US" sz="5400" b="1" cap="none" spc="0" dirty="0">
              <a:ln w="22225">
                <a:solidFill>
                  <a:schemeClr val="accent2"/>
                </a:solidFill>
                <a:prstDash val="solid"/>
              </a:ln>
              <a:solidFill>
                <a:srgbClr val="FF0000"/>
              </a:solidFill>
              <a:effectLst/>
            </a:endParaRPr>
          </a:p>
        </p:txBody>
      </p:sp>
      <p:sp>
        <p:nvSpPr>
          <p:cNvPr id="3" name="Rectangle 2"/>
          <p:cNvSpPr/>
          <p:nvPr/>
        </p:nvSpPr>
        <p:spPr>
          <a:xfrm>
            <a:off x="1671926" y="1744904"/>
            <a:ext cx="8738611" cy="820674"/>
          </a:xfrm>
          <a:prstGeom prst="rect">
            <a:avLst/>
          </a:prstGeom>
        </p:spPr>
        <p:txBody>
          <a:bodyPr wrap="none">
            <a:spAutoFit/>
          </a:bodyPr>
          <a:lstStyle/>
          <a:p>
            <a:pPr marL="80645" marR="62865" indent="179705" algn="just">
              <a:lnSpc>
                <a:spcPct val="150000"/>
              </a:lnSpc>
              <a:spcBef>
                <a:spcPts val="305"/>
              </a:spcBef>
              <a:spcAft>
                <a:spcPts val="0"/>
              </a:spcAft>
              <a:tabLst>
                <a:tab pos="489585" algn="l"/>
              </a:tabLst>
            </a:pPr>
            <a:r>
              <a:rPr lang="vi-VN" sz="3600" dirty="0" smtClean="0">
                <a:solidFill>
                  <a:srgbClr val="0070C0"/>
                </a:solidFill>
                <a:ea typeface="SimSun" panose="02010600030101010101" pitchFamily="2" charset="-122"/>
              </a:rPr>
              <a:t>Quan</a:t>
            </a:r>
            <a:r>
              <a:rPr lang="vi-VN" sz="3600" spc="105" dirty="0" smtClean="0">
                <a:solidFill>
                  <a:srgbClr val="0070C0"/>
                </a:solidFill>
                <a:ea typeface="SimSun" panose="02010600030101010101" pitchFamily="2" charset="-122"/>
              </a:rPr>
              <a:t> </a:t>
            </a:r>
            <a:r>
              <a:rPr lang="vi-VN" sz="3600" dirty="0">
                <a:solidFill>
                  <a:srgbClr val="0070C0"/>
                </a:solidFill>
                <a:ea typeface="SimSun" panose="02010600030101010101" pitchFamily="2" charset="-122"/>
              </a:rPr>
              <a:t>sát</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và</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nói</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về</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nội</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dung</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bức</a:t>
            </a:r>
            <a:r>
              <a:rPr lang="vi-VN" sz="3600" spc="105" dirty="0">
                <a:solidFill>
                  <a:srgbClr val="0070C0"/>
                </a:solidFill>
                <a:ea typeface="SimSun" panose="02010600030101010101" pitchFamily="2" charset="-122"/>
              </a:rPr>
              <a:t> </a:t>
            </a:r>
            <a:r>
              <a:rPr lang="vi-VN" sz="3600" dirty="0" smtClean="0">
                <a:solidFill>
                  <a:srgbClr val="0070C0"/>
                </a:solidFill>
                <a:ea typeface="SimSun" panose="02010600030101010101" pitchFamily="2" charset="-122"/>
              </a:rPr>
              <a:t>tranh.</a:t>
            </a:r>
            <a:r>
              <a:rPr lang="vi-VN" sz="3600" spc="105" dirty="0" smtClean="0">
                <a:solidFill>
                  <a:srgbClr val="0070C0"/>
                </a:solidFill>
                <a:ea typeface="SimSun" panose="02010600030101010101" pitchFamily="2" charset="-122"/>
              </a:rPr>
              <a:t> </a:t>
            </a:r>
            <a:endParaRPr lang="vi-VN" sz="3600" dirty="0">
              <a:solidFill>
                <a:srgbClr val="0070C0"/>
              </a:solidFill>
              <a:effectLst/>
              <a:ea typeface="SimSun" panose="02010600030101010101" pitchFamily="2" charset="-122"/>
            </a:endParaRPr>
          </a:p>
        </p:txBody>
      </p:sp>
      <p:pic>
        <p:nvPicPr>
          <p:cNvPr id="15" name="Picture 14"/>
          <p:cNvPicPr>
            <a:picLocks noChangeAspect="1"/>
          </p:cNvPicPr>
          <p:nvPr/>
        </p:nvPicPr>
        <p:blipFill>
          <a:blip r:embed="rId2"/>
          <a:stretch>
            <a:fillRect/>
          </a:stretch>
        </p:blipFill>
        <p:spPr>
          <a:xfrm>
            <a:off x="412682" y="1299871"/>
            <a:ext cx="11613790" cy="5558129"/>
          </a:xfrm>
          <a:prstGeom prst="rect">
            <a:avLst/>
          </a:prstGeom>
        </p:spPr>
      </p:pic>
    </p:spTree>
    <p:extLst>
      <p:ext uri="{BB962C8B-B14F-4D97-AF65-F5344CB8AC3E}">
        <p14:creationId xmlns:p14="http://schemas.microsoft.com/office/powerpoint/2010/main" val="207751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20192" y="0"/>
            <a:ext cx="2108270" cy="646331"/>
          </a:xfrm>
          <a:prstGeom prst="rect">
            <a:avLst/>
          </a:prstGeom>
          <a:noFill/>
        </p:spPr>
        <p:txBody>
          <a:bodyPr wrap="none" lIns="91440" tIns="45720" rIns="91440" bIns="45720">
            <a:spAutoFit/>
          </a:bodyPr>
          <a:lstStyle/>
          <a:p>
            <a:pPr algn="ctr"/>
            <a:r>
              <a:rPr lang="en-US" sz="3600" u="sng"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Bài đọc </a:t>
            </a:r>
            <a:r>
              <a:rPr lang="en-US" sz="3600" u="sng"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3600" u="sng"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Rectangle 6"/>
          <p:cNvSpPr/>
          <p:nvPr/>
        </p:nvSpPr>
        <p:spPr>
          <a:xfrm>
            <a:off x="3776876" y="577056"/>
            <a:ext cx="4610558" cy="769441"/>
          </a:xfrm>
          <a:prstGeom prst="rect">
            <a:avLst/>
          </a:prstGeom>
          <a:noFill/>
        </p:spPr>
        <p:txBody>
          <a:bodyPr wrap="none" lIns="91440" tIns="45720" rIns="91440" bIns="45720">
            <a:spAutoFit/>
          </a:bodyPr>
          <a:lstStyle/>
          <a:p>
            <a:pPr algn="ctr"/>
            <a:r>
              <a:rPr lang="en-US" sz="4400" b="1" cap="none" spc="0" dirty="0" smtClean="0">
                <a:ln w="22225">
                  <a:solidFill>
                    <a:schemeClr val="accent2"/>
                  </a:solidFill>
                  <a:prstDash val="solid"/>
                </a:ln>
                <a:solidFill>
                  <a:srgbClr val="FF0000"/>
                </a:solidFill>
                <a:effectLst/>
                <a:latin typeface="Arial" panose="020B0604020202020204" pitchFamily="34" charset="0"/>
                <a:cs typeface="Arial" panose="020B0604020202020204" pitchFamily="34" charset="0"/>
              </a:rPr>
              <a:t>Sắc màu em yêu</a:t>
            </a:r>
            <a:endParaRPr lang="en-US" sz="4400" b="1" cap="none" spc="0" dirty="0">
              <a:ln w="22225">
                <a:solidFill>
                  <a:schemeClr val="accent2"/>
                </a:solidFill>
                <a:prstDash val="solid"/>
              </a:ln>
              <a:solidFill>
                <a:srgbClr val="FF0000"/>
              </a:solidFill>
              <a:effectLst/>
              <a:latin typeface="Arial" panose="020B0604020202020204" pitchFamily="34" charset="0"/>
              <a:cs typeface="Arial" panose="020B0604020202020204" pitchFamily="34" charset="0"/>
            </a:endParaRPr>
          </a:p>
        </p:txBody>
      </p:sp>
      <p:sp>
        <p:nvSpPr>
          <p:cNvPr id="8" name="TextBox 7"/>
          <p:cNvSpPr txBox="1"/>
          <p:nvPr/>
        </p:nvSpPr>
        <p:spPr>
          <a:xfrm>
            <a:off x="6437771" y="1277222"/>
            <a:ext cx="3493264" cy="646331"/>
          </a:xfrm>
          <a:prstGeom prst="rect">
            <a:avLst/>
          </a:prstGeom>
          <a:noFill/>
        </p:spPr>
        <p:txBody>
          <a:bodyPr wrap="none" rtlCol="0">
            <a:spAutoFit/>
          </a:bodyPr>
          <a:lstStyle/>
          <a:p>
            <a:r>
              <a:rPr lang="en-US" sz="3600" i="1" dirty="0" smtClean="0">
                <a:solidFill>
                  <a:srgbClr val="0070C0"/>
                </a:solidFill>
                <a:latin typeface="Arial" panose="020B0604020202020204" pitchFamily="34" charset="0"/>
                <a:cs typeface="Arial" panose="020B0604020202020204" pitchFamily="34" charset="0"/>
              </a:rPr>
              <a:t>(Phạm Đình Ân)</a:t>
            </a:r>
            <a:endParaRPr lang="vi-VN" sz="3600" i="1" dirty="0">
              <a:solidFill>
                <a:srgbClr val="0070C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175806" y="2051899"/>
            <a:ext cx="9824704" cy="4701908"/>
          </a:xfrm>
          <a:prstGeom prst="rect">
            <a:avLst/>
          </a:prstGeom>
        </p:spPr>
      </p:pic>
    </p:spTree>
    <p:extLst>
      <p:ext uri="{BB962C8B-B14F-4D97-AF65-F5344CB8AC3E}">
        <p14:creationId xmlns:p14="http://schemas.microsoft.com/office/powerpoint/2010/main" val="339862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52912" y="152400"/>
            <a:ext cx="5237331" cy="646331"/>
          </a:xfrm>
          <a:prstGeom prst="rect">
            <a:avLst/>
          </a:prstGeom>
          <a:noFill/>
        </p:spPr>
        <p:txBody>
          <a:bodyPr wrap="none" rtlCol="0">
            <a:spAutoFit/>
          </a:bodyPr>
          <a:lstStyle/>
          <a:p>
            <a:r>
              <a:rPr lang="en-US" sz="3600" b="1" u="sng" dirty="0" smtClean="0">
                <a:solidFill>
                  <a:srgbClr val="FF0000"/>
                </a:solidFill>
                <a:latin typeface="Arial" panose="020B0604020202020204" pitchFamily="34" charset="0"/>
                <a:cs typeface="Arial" panose="020B0604020202020204" pitchFamily="34" charset="0"/>
              </a:rPr>
              <a:t>Luyện đọc thành tiếng </a:t>
            </a:r>
            <a:endParaRPr lang="vi-VN" sz="3600" b="1" u="sng" dirty="0">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0747" y="2281489"/>
            <a:ext cx="4784329" cy="478432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71950"/>
            <a:ext cx="2676525" cy="2686050"/>
          </a:xfrm>
          <a:prstGeom prst="rect">
            <a:avLst/>
          </a:prstGeom>
        </p:spPr>
      </p:pic>
    </p:spTree>
    <p:extLst>
      <p:ext uri="{BB962C8B-B14F-4D97-AF65-F5344CB8AC3E}">
        <p14:creationId xmlns:p14="http://schemas.microsoft.com/office/powerpoint/2010/main" val="3648104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363" y="193964"/>
            <a:ext cx="2571538" cy="646331"/>
          </a:xfrm>
          <a:prstGeom prst="rect">
            <a:avLst/>
          </a:prstGeom>
          <a:noFill/>
        </p:spPr>
        <p:txBody>
          <a:bodyPr wrap="none" rtlCol="0">
            <a:spAutoFit/>
          </a:bodyPr>
          <a:lstStyle/>
          <a:p>
            <a:r>
              <a:rPr lang="vi-VN" sz="3600" dirty="0" smtClean="0">
                <a:solidFill>
                  <a:srgbClr val="FF0000"/>
                </a:solidFill>
              </a:rPr>
              <a:t>Đọc từ khó:</a:t>
            </a:r>
            <a:endParaRPr lang="vi-VN" sz="3600" dirty="0">
              <a:solidFill>
                <a:srgbClr val="FF0000"/>
              </a:solidFill>
            </a:endParaRPr>
          </a:p>
        </p:txBody>
      </p:sp>
      <p:sp>
        <p:nvSpPr>
          <p:cNvPr id="5" name="TextBox 4"/>
          <p:cNvSpPr txBox="1"/>
          <p:nvPr/>
        </p:nvSpPr>
        <p:spPr>
          <a:xfrm>
            <a:off x="584409" y="895530"/>
            <a:ext cx="1463862" cy="646331"/>
          </a:xfrm>
          <a:prstGeom prst="rect">
            <a:avLst/>
          </a:prstGeom>
          <a:noFill/>
        </p:spPr>
        <p:txBody>
          <a:bodyPr wrap="none" rtlCol="0">
            <a:spAutoFit/>
          </a:bodyPr>
          <a:lstStyle/>
          <a:p>
            <a:r>
              <a:rPr lang="vi-VN" sz="3600" dirty="0" smtClean="0">
                <a:solidFill>
                  <a:srgbClr val="0070C0"/>
                </a:solidFill>
                <a:latin typeface="Arial" panose="020B0604020202020204" pitchFamily="34" charset="0"/>
                <a:cs typeface="Arial" panose="020B0604020202020204" pitchFamily="34" charset="0"/>
              </a:rPr>
              <a:t>rực rỡ</a:t>
            </a:r>
            <a:endParaRPr lang="vi-VN" sz="3600"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584409" y="1769262"/>
            <a:ext cx="974947" cy="646331"/>
          </a:xfrm>
          <a:prstGeom prst="rect">
            <a:avLst/>
          </a:prstGeom>
          <a:noFill/>
        </p:spPr>
        <p:txBody>
          <a:bodyPr wrap="none" rtlCol="0">
            <a:spAutoFit/>
          </a:bodyPr>
          <a:lstStyle/>
          <a:p>
            <a:r>
              <a:rPr lang="vi-VN" sz="3600" dirty="0" smtClean="0">
                <a:solidFill>
                  <a:srgbClr val="0070C0"/>
                </a:solidFill>
                <a:latin typeface="Arial" panose="020B0604020202020204" pitchFamily="34" charset="0"/>
                <a:cs typeface="Arial" panose="020B0604020202020204" pitchFamily="34" charset="0"/>
              </a:rPr>
              <a:t>sờn</a:t>
            </a:r>
            <a:endParaRPr lang="vi-VN" sz="3600" dirty="0">
              <a:solidFill>
                <a:srgbClr val="0070C0"/>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3643745" y="0"/>
            <a:ext cx="0" cy="68580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04468" y="258038"/>
            <a:ext cx="3363677" cy="646331"/>
          </a:xfrm>
          <a:prstGeom prst="rect">
            <a:avLst/>
          </a:prstGeom>
          <a:noFill/>
        </p:spPr>
        <p:txBody>
          <a:bodyPr wrap="square" rtlCol="0">
            <a:spAutoFit/>
          </a:bodyPr>
          <a:lstStyle/>
          <a:p>
            <a:r>
              <a:rPr lang="vi-VN" sz="3600" dirty="0" smtClean="0">
                <a:solidFill>
                  <a:srgbClr val="FF0000"/>
                </a:solidFill>
              </a:rPr>
              <a:t>Luyện đọc câu:</a:t>
            </a:r>
            <a:endParaRPr lang="vi-VN" sz="3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9614" y="3253015"/>
            <a:ext cx="3429000" cy="3429000"/>
          </a:xfrm>
          <a:prstGeom prst="rect">
            <a:avLst/>
          </a:prstGeom>
        </p:spPr>
      </p:pic>
    </p:spTree>
    <p:extLst>
      <p:ext uri="{BB962C8B-B14F-4D97-AF65-F5344CB8AC3E}">
        <p14:creationId xmlns:p14="http://schemas.microsoft.com/office/powerpoint/2010/main" val="172495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9163" y="0"/>
            <a:ext cx="2981907" cy="646331"/>
          </a:xfrm>
          <a:prstGeom prst="rect">
            <a:avLst/>
          </a:prstGeom>
          <a:noFill/>
        </p:spPr>
        <p:txBody>
          <a:bodyPr wrap="none" rtlCol="0">
            <a:spAutoFit/>
          </a:bodyPr>
          <a:lstStyle/>
          <a:p>
            <a:r>
              <a:rPr lang="en-US" sz="3600" dirty="0" smtClean="0">
                <a:solidFill>
                  <a:srgbClr val="FF0000"/>
                </a:solidFill>
                <a:latin typeface="Arial" panose="020B0604020202020204" pitchFamily="34" charset="0"/>
                <a:cs typeface="Arial" panose="020B0604020202020204" pitchFamily="34" charset="0"/>
              </a:rPr>
              <a:t>Giải nghĩa từ:</a:t>
            </a:r>
            <a:endParaRPr lang="vi-VN" sz="3600"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160917" y="732148"/>
            <a:ext cx="2672588" cy="646331"/>
          </a:xfrm>
          <a:prstGeom prst="rect">
            <a:avLst/>
          </a:prstGeom>
        </p:spPr>
        <p:txBody>
          <a:bodyPr wrap="square">
            <a:spAutoFit/>
          </a:bodyPr>
          <a:lstStyle/>
          <a:p>
            <a:r>
              <a:rPr lang="vi-VN" sz="3600" dirty="0" smtClean="0">
                <a:solidFill>
                  <a:srgbClr val="7030A0"/>
                </a:solidFill>
                <a:latin typeface="Arial" panose="020B0604020202020204" pitchFamily="34" charset="0"/>
                <a:cs typeface="Arial" panose="020B0604020202020204" pitchFamily="34" charset="0"/>
              </a:rPr>
              <a:t>  </a:t>
            </a:r>
            <a:r>
              <a:rPr lang="vi-VN" sz="3600" dirty="0" smtClean="0">
                <a:solidFill>
                  <a:srgbClr val="7030A0"/>
                </a:solidFill>
                <a:latin typeface="Arial" panose="020B0604020202020204" pitchFamily="34" charset="0"/>
                <a:cs typeface="Arial" panose="020B0604020202020204" pitchFamily="34" charset="0"/>
              </a:rPr>
              <a:t>chín rộ:</a:t>
            </a:r>
            <a:endParaRPr lang="vi-VN" sz="3600"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3200342" y="704600"/>
            <a:ext cx="4673074" cy="646331"/>
          </a:xfrm>
          <a:prstGeom prst="rect">
            <a:avLst/>
          </a:prstGeom>
        </p:spPr>
        <p:txBody>
          <a:bodyPr wrap="none">
            <a:spAutoFit/>
          </a:bodyPr>
          <a:lstStyle/>
          <a:p>
            <a:r>
              <a:rPr lang="vi-VN" sz="3600" dirty="0" smtClean="0">
                <a:solidFill>
                  <a:srgbClr val="7030A0"/>
                </a:solidFill>
                <a:latin typeface="Arial" panose="020B0604020202020204" pitchFamily="34" charset="0"/>
                <a:cs typeface="Arial" panose="020B0604020202020204" pitchFamily="34" charset="0"/>
              </a:rPr>
              <a:t>Chín đều khắp cả loạt</a:t>
            </a:r>
            <a:endParaRPr lang="vi-VN" sz="3600" dirty="0">
              <a:solidFill>
                <a:srgbClr val="7030A0"/>
              </a:solidFill>
              <a:latin typeface="Arial" panose="020B0604020202020204" pitchFamily="34" charset="0"/>
              <a:cs typeface="Arial" panose="020B0604020202020204" pitchFamily="34" charset="0"/>
            </a:endParaRPr>
          </a:p>
        </p:txBody>
      </p:sp>
      <p:sp>
        <p:nvSpPr>
          <p:cNvPr id="9" name="Rectangle 8"/>
          <p:cNvSpPr/>
          <p:nvPr/>
        </p:nvSpPr>
        <p:spPr>
          <a:xfrm>
            <a:off x="554183" y="1872942"/>
            <a:ext cx="1720343" cy="646331"/>
          </a:xfrm>
          <a:prstGeom prst="rect">
            <a:avLst/>
          </a:prstGeom>
        </p:spPr>
        <p:txBody>
          <a:bodyPr wrap="none">
            <a:spAutoFit/>
          </a:bodyPr>
          <a:lstStyle/>
          <a:p>
            <a:r>
              <a:rPr lang="vi-VN" sz="3600" dirty="0" smtClean="0">
                <a:solidFill>
                  <a:srgbClr val="0070C0"/>
                </a:solidFill>
                <a:latin typeface="Arial" panose="020B0604020202020204" pitchFamily="34" charset="0"/>
                <a:cs typeface="Arial" panose="020B0604020202020204" pitchFamily="34" charset="0"/>
              </a:rPr>
              <a:t>rực rỡ: </a:t>
            </a:r>
            <a:endParaRPr lang="vi-VN" sz="3600" dirty="0">
              <a:solidFill>
                <a:srgbClr val="0070C0"/>
              </a:solidFill>
              <a:latin typeface="Arial" panose="020B0604020202020204" pitchFamily="34" charset="0"/>
              <a:cs typeface="Arial" panose="020B0604020202020204" pitchFamily="34" charset="0"/>
            </a:endParaRPr>
          </a:p>
        </p:txBody>
      </p:sp>
      <p:sp>
        <p:nvSpPr>
          <p:cNvPr id="10" name="Rectangle 9"/>
          <p:cNvSpPr/>
          <p:nvPr/>
        </p:nvSpPr>
        <p:spPr>
          <a:xfrm>
            <a:off x="2324103" y="1872942"/>
            <a:ext cx="9327570" cy="1200329"/>
          </a:xfrm>
          <a:prstGeom prst="rect">
            <a:avLst/>
          </a:prstGeom>
        </p:spPr>
        <p:txBody>
          <a:bodyPr wrap="square">
            <a:spAutoFit/>
          </a:bodyPr>
          <a:lstStyle/>
          <a:p>
            <a:r>
              <a:rPr lang="vi-VN" sz="3600" dirty="0">
                <a:solidFill>
                  <a:srgbClr val="0070C0"/>
                </a:solidFill>
              </a:rPr>
              <a:t>có màu sắc tươi sáng đẹp đẽ và nổi bật hẳn lên, làm cho ai cũng phải chú ý</a:t>
            </a:r>
          </a:p>
        </p:txBody>
      </p:sp>
      <p:sp>
        <p:nvSpPr>
          <p:cNvPr id="11" name="Rectangle 10"/>
          <p:cNvSpPr/>
          <p:nvPr/>
        </p:nvSpPr>
        <p:spPr>
          <a:xfrm>
            <a:off x="209408" y="3711297"/>
            <a:ext cx="2210862" cy="646331"/>
          </a:xfrm>
          <a:prstGeom prst="rect">
            <a:avLst/>
          </a:prstGeom>
        </p:spPr>
        <p:txBody>
          <a:bodyPr wrap="none">
            <a:spAutoFit/>
          </a:bodyPr>
          <a:lstStyle/>
          <a:p>
            <a:r>
              <a:rPr lang="vi-VN" sz="3600" dirty="0" smtClean="0">
                <a:solidFill>
                  <a:schemeClr val="accent6">
                    <a:lumMod val="50000"/>
                  </a:schemeClr>
                </a:solidFill>
                <a:latin typeface="Arial" panose="020B0604020202020204" pitchFamily="34" charset="0"/>
                <a:cs typeface="Arial" panose="020B0604020202020204" pitchFamily="34" charset="0"/>
              </a:rPr>
              <a:t>Óng ánh</a:t>
            </a:r>
            <a:r>
              <a:rPr lang="vi-VN" sz="3600" dirty="0" smtClean="0">
                <a:solidFill>
                  <a:schemeClr val="accent6">
                    <a:lumMod val="50000"/>
                  </a:schemeClr>
                </a:solidFill>
                <a:latin typeface="Arial" panose="020B0604020202020204" pitchFamily="34" charset="0"/>
                <a:cs typeface="Arial" panose="020B0604020202020204" pitchFamily="34" charset="0"/>
              </a:rPr>
              <a:t>: </a:t>
            </a:r>
            <a:endParaRPr lang="vi-VN" sz="3600" dirty="0">
              <a:solidFill>
                <a:schemeClr val="accent6">
                  <a:lumMod val="50000"/>
                </a:schemeClr>
              </a:solidFill>
              <a:latin typeface="Arial" panose="020B0604020202020204" pitchFamily="34" charset="0"/>
              <a:cs typeface="Arial" panose="020B0604020202020204" pitchFamily="34" charset="0"/>
            </a:endParaRPr>
          </a:p>
        </p:txBody>
      </p:sp>
      <p:sp>
        <p:nvSpPr>
          <p:cNvPr id="12" name="Rectangle 11"/>
          <p:cNvSpPr/>
          <p:nvPr/>
        </p:nvSpPr>
        <p:spPr>
          <a:xfrm>
            <a:off x="2651102" y="3711296"/>
            <a:ext cx="9315371" cy="646331"/>
          </a:xfrm>
          <a:prstGeom prst="rect">
            <a:avLst/>
          </a:prstGeom>
        </p:spPr>
        <p:txBody>
          <a:bodyPr wrap="none">
            <a:spAutoFit/>
          </a:bodyPr>
          <a:lstStyle/>
          <a:p>
            <a:r>
              <a:rPr lang="vi-VN" sz="3600" dirty="0">
                <a:solidFill>
                  <a:schemeClr val="accent6">
                    <a:lumMod val="50000"/>
                  </a:schemeClr>
                </a:solidFill>
              </a:rPr>
              <a:t>phản chiếu ánh sáng lấp lánh, trông đẹp mắt</a:t>
            </a:r>
          </a:p>
        </p:txBody>
      </p:sp>
      <p:sp>
        <p:nvSpPr>
          <p:cNvPr id="13" name="Rectangle 12"/>
          <p:cNvSpPr/>
          <p:nvPr/>
        </p:nvSpPr>
        <p:spPr>
          <a:xfrm>
            <a:off x="209408" y="4626326"/>
            <a:ext cx="1231427" cy="646331"/>
          </a:xfrm>
          <a:prstGeom prst="rect">
            <a:avLst/>
          </a:prstGeom>
        </p:spPr>
        <p:txBody>
          <a:bodyPr wrap="none">
            <a:spAutoFit/>
          </a:bodyPr>
          <a:lstStyle/>
          <a:p>
            <a:r>
              <a:rPr lang="vi-VN" sz="3600" dirty="0" smtClean="0">
                <a:solidFill>
                  <a:srgbClr val="002060"/>
                </a:solidFill>
                <a:latin typeface="Arial" panose="020B0604020202020204" pitchFamily="34" charset="0"/>
                <a:cs typeface="Arial" panose="020B0604020202020204" pitchFamily="34" charset="0"/>
              </a:rPr>
              <a:t>sờn: </a:t>
            </a:r>
            <a:endParaRPr lang="vi-VN" sz="3600" dirty="0">
              <a:solidFill>
                <a:srgbClr val="002060"/>
              </a:solidFill>
              <a:latin typeface="Arial" panose="020B0604020202020204" pitchFamily="34" charset="0"/>
              <a:cs typeface="Arial" panose="020B0604020202020204" pitchFamily="34" charset="0"/>
            </a:endParaRPr>
          </a:p>
        </p:txBody>
      </p:sp>
      <p:sp>
        <p:nvSpPr>
          <p:cNvPr id="14" name="Rectangle 13"/>
          <p:cNvSpPr/>
          <p:nvPr/>
        </p:nvSpPr>
        <p:spPr>
          <a:xfrm>
            <a:off x="2133601" y="4626326"/>
            <a:ext cx="1082348" cy="646331"/>
          </a:xfrm>
          <a:prstGeom prst="rect">
            <a:avLst/>
          </a:prstGeom>
        </p:spPr>
        <p:txBody>
          <a:bodyPr wrap="none">
            <a:spAutoFit/>
          </a:bodyPr>
          <a:lstStyle/>
          <a:p>
            <a:r>
              <a:rPr lang="vi-VN" sz="3600" dirty="0" smtClean="0">
                <a:solidFill>
                  <a:srgbClr val="002060"/>
                </a:solidFill>
                <a:latin typeface="Arial" panose="020B0604020202020204" pitchFamily="34" charset="0"/>
                <a:cs typeface="Arial" panose="020B0604020202020204" pitchFamily="34" charset="0"/>
              </a:rPr>
              <a:t>mòn</a:t>
            </a:r>
            <a:endParaRPr lang="vi-VN"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52912" y="152400"/>
            <a:ext cx="3570208" cy="646331"/>
          </a:xfrm>
          <a:prstGeom prst="rect">
            <a:avLst/>
          </a:prstGeom>
          <a:noFill/>
        </p:spPr>
        <p:txBody>
          <a:bodyPr wrap="none" rtlCol="0">
            <a:spAutoFit/>
          </a:bodyPr>
          <a:lstStyle/>
          <a:p>
            <a:r>
              <a:rPr lang="en-US" sz="3600" b="1" u="sng" dirty="0" smtClean="0">
                <a:solidFill>
                  <a:srgbClr val="FF0000"/>
                </a:solidFill>
                <a:latin typeface="Arial" panose="020B0604020202020204" pitchFamily="34" charset="0"/>
                <a:cs typeface="Arial" panose="020B0604020202020204" pitchFamily="34" charset="0"/>
              </a:rPr>
              <a:t>Luyện đọc hiểu</a:t>
            </a:r>
            <a:endParaRPr lang="vi-VN" sz="3600" b="1" u="sng" dirty="0">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57746"/>
            <a:ext cx="3394363" cy="339436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71950"/>
            <a:ext cx="2676525" cy="2686050"/>
          </a:xfrm>
          <a:prstGeom prst="rect">
            <a:avLst/>
          </a:prstGeom>
        </p:spPr>
      </p:pic>
      <p:graphicFrame>
        <p:nvGraphicFramePr>
          <p:cNvPr id="3" name="Diagram 2"/>
          <p:cNvGraphicFramePr/>
          <p:nvPr>
            <p:extLst>
              <p:ext uri="{D42A27DB-BD31-4B8C-83A1-F6EECF244321}">
                <p14:modId xmlns:p14="http://schemas.microsoft.com/office/powerpoint/2010/main" val="1538003233"/>
              </p:ext>
            </p:extLst>
          </p:nvPr>
        </p:nvGraphicFramePr>
        <p:xfrm>
          <a:off x="2810452" y="949998"/>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878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007" y="0"/>
            <a:ext cx="7201010" cy="646331"/>
          </a:xfrm>
          <a:prstGeom prst="rect">
            <a:avLst/>
          </a:prstGeom>
        </p:spPr>
        <p:txBody>
          <a:bodyPr wrap="none">
            <a:spAutoFit/>
          </a:bodyPr>
          <a:lstStyle/>
          <a:p>
            <a:pPr lvl="0"/>
            <a:r>
              <a:rPr lang="vi-VN" sz="3600" i="1" dirty="0">
                <a:solidFill>
                  <a:srgbClr val="FF0000"/>
                </a:solidFill>
                <a:ea typeface="SimSun" panose="02010600030101010101" pitchFamily="2" charset="-122"/>
                <a:cs typeface="Arial" panose="020B0604020202020204" pitchFamily="34" charset="0"/>
              </a:rPr>
              <a:t>(1) </a:t>
            </a:r>
            <a:r>
              <a:rPr lang="en-US" sz="3600" i="1" dirty="0">
                <a:solidFill>
                  <a:srgbClr val="FF0000"/>
                </a:solidFill>
              </a:rPr>
              <a:t>Bạn nhỏ yêu những sắc màu nào?</a:t>
            </a:r>
            <a:endParaRPr lang="vi-VN" sz="3600" dirty="0">
              <a:solidFill>
                <a:srgbClr val="FF0000"/>
              </a:solidFill>
            </a:endParaRPr>
          </a:p>
        </p:txBody>
      </p:sp>
      <p:sp>
        <p:nvSpPr>
          <p:cNvPr id="5" name="Rectangle 4"/>
          <p:cNvSpPr/>
          <p:nvPr/>
        </p:nvSpPr>
        <p:spPr>
          <a:xfrm>
            <a:off x="328008" y="820674"/>
            <a:ext cx="11586902" cy="1200329"/>
          </a:xfrm>
          <a:prstGeom prst="rect">
            <a:avLst/>
          </a:prstGeom>
          <a:ln>
            <a:solidFill>
              <a:schemeClr val="tx1"/>
            </a:solidFill>
            <a:prstDash val="dash"/>
          </a:ln>
        </p:spPr>
        <p:txBody>
          <a:bodyPr wrap="square">
            <a:spAutoFit/>
          </a:bodyPr>
          <a:lstStyle/>
          <a:p>
            <a:r>
              <a:rPr lang="vi-VN" sz="3600" dirty="0">
                <a:solidFill>
                  <a:srgbClr val="0070C0"/>
                </a:solidFill>
                <a:ea typeface="SimSun" panose="02010600030101010101" pitchFamily="2" charset="-122"/>
                <a:cs typeface="Arial" panose="020B0604020202020204" pitchFamily="34" charset="0"/>
              </a:rPr>
              <a:t>- </a:t>
            </a:r>
            <a:r>
              <a:rPr lang="en-US" sz="3600" dirty="0">
                <a:solidFill>
                  <a:srgbClr val="0070C0"/>
                </a:solidFill>
              </a:rPr>
              <a:t>Bạn nhỏ yêu các sắc màu: đỏ, xanh, vàng, trắng, đen, tím, nâu.</a:t>
            </a:r>
            <a:endParaRPr lang="vi-VN" sz="3600" dirty="0">
              <a:solidFill>
                <a:srgbClr val="0070C0"/>
              </a:solidFill>
            </a:endParaRPr>
          </a:p>
        </p:txBody>
      </p:sp>
    </p:spTree>
    <p:extLst>
      <p:ext uri="{BB962C8B-B14F-4D97-AF65-F5344CB8AC3E}">
        <p14:creationId xmlns:p14="http://schemas.microsoft.com/office/powerpoint/2010/main" val="278307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0068" y="0"/>
            <a:ext cx="11665527" cy="1200329"/>
          </a:xfrm>
          <a:prstGeom prst="rect">
            <a:avLst/>
          </a:prstGeom>
        </p:spPr>
        <p:txBody>
          <a:bodyPr wrap="square">
            <a:spAutoFit/>
          </a:bodyPr>
          <a:lstStyle/>
          <a:p>
            <a:pPr lvl="0"/>
            <a:r>
              <a:rPr lang="vi-VN" sz="3200" i="1" dirty="0">
                <a:solidFill>
                  <a:srgbClr val="FF0000"/>
                </a:solidFill>
                <a:latin typeface="Arial" panose="020B0604020202020204" pitchFamily="34" charset="0"/>
                <a:ea typeface="SimSun" panose="02010600030101010101" pitchFamily="2" charset="-122"/>
                <a:cs typeface="Arial" panose="020B0604020202020204" pitchFamily="34" charset="0"/>
              </a:rPr>
              <a:t>(2) </a:t>
            </a:r>
            <a:r>
              <a:rPr lang="en-US" sz="3600" i="1" dirty="0">
                <a:solidFill>
                  <a:srgbClr val="FF0000"/>
                </a:solidFill>
                <a:latin typeface="Arial" panose="020B0604020202020204" pitchFamily="34" charset="0"/>
                <a:cs typeface="Arial" panose="020B0604020202020204" pitchFamily="34" charset="0"/>
              </a:rPr>
              <a:t>Mỗi màu sắc gợi cho bạn nhỏ liên tưởng đến những hình ảnh đẹp nào?</a:t>
            </a:r>
            <a:endParaRPr lang="vi-VN" sz="3600" dirty="0">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32352265"/>
              </p:ext>
            </p:extLst>
          </p:nvPr>
        </p:nvGraphicFramePr>
        <p:xfrm>
          <a:off x="96982" y="1171537"/>
          <a:ext cx="2273260" cy="5446980"/>
        </p:xfrm>
        <a:graphic>
          <a:graphicData uri="http://schemas.openxmlformats.org/drawingml/2006/table">
            <a:tbl>
              <a:tblPr firstRow="1" firstCol="1" bandRow="1"/>
              <a:tblGrid>
                <a:gridCol w="2273260">
                  <a:extLst>
                    <a:ext uri="{9D8B030D-6E8A-4147-A177-3AD203B41FA5}">
                      <a16:colId xmlns:a16="http://schemas.microsoft.com/office/drawing/2014/main" val="2283469808"/>
                    </a:ext>
                  </a:extLst>
                </a:gridCol>
              </a:tblGrid>
              <a:tr h="662119">
                <a:tc>
                  <a:txBody>
                    <a:bodyPr/>
                    <a:lstStyle/>
                    <a:p>
                      <a:pPr marL="80645" marR="62865" algn="ctr">
                        <a:lnSpc>
                          <a:spcPct val="150000"/>
                        </a:lnSpc>
                        <a:spcAft>
                          <a:spcPts val="0"/>
                        </a:spcAft>
                      </a:pPr>
                      <a:r>
                        <a:rPr lang="en-US" sz="3200" b="1" dirty="0">
                          <a:solidFill>
                            <a:srgbClr val="231F20"/>
                          </a:solidFill>
                          <a:effectLst/>
                          <a:latin typeface="Arial" panose="020B0604020202020204" pitchFamily="34" charset="0"/>
                          <a:ea typeface="SimSun" panose="02010600030101010101" pitchFamily="2" charset="-122"/>
                          <a:cs typeface="Arial" panose="020B0604020202020204" pitchFamily="34" charset="0"/>
                        </a:rPr>
                        <a:t>Màu</a:t>
                      </a:r>
                      <a:r>
                        <a:rPr lang="en-US" sz="3200" b="1"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 sắc</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extLst>
                  <a:ext uri="{0D108BD9-81ED-4DB2-BD59-A6C34878D82A}">
                    <a16:rowId xmlns:a16="http://schemas.microsoft.com/office/drawing/2014/main" val="1188575157"/>
                  </a:ext>
                </a:extLst>
              </a:tr>
              <a:tr h="662119">
                <a:tc>
                  <a:txBody>
                    <a:bodyPr/>
                    <a:lstStyle/>
                    <a:p>
                      <a:pPr marL="80645" marR="62865" algn="just">
                        <a:lnSpc>
                          <a:spcPct val="150000"/>
                        </a:lnSpc>
                        <a:spcAft>
                          <a:spcPts val="0"/>
                        </a:spcAft>
                      </a:pPr>
                      <a:r>
                        <a:rPr lang="en-US" sz="3200" dirty="0">
                          <a:solidFill>
                            <a:srgbClr val="FF0000"/>
                          </a:solidFill>
                          <a:effectLst/>
                          <a:latin typeface="Arial" panose="020B0604020202020204" pitchFamily="34" charset="0"/>
                          <a:ea typeface="SimSun" panose="02010600030101010101" pitchFamily="2" charset="-122"/>
                          <a:cs typeface="Arial" panose="020B0604020202020204" pitchFamily="34" charset="0"/>
                        </a:rPr>
                        <a:t>Màu </a:t>
                      </a:r>
                      <a:r>
                        <a:rPr lang="en-US" sz="3200" spc="-25" dirty="0">
                          <a:solidFill>
                            <a:srgbClr val="FF0000"/>
                          </a:solidFill>
                          <a:effectLst/>
                          <a:latin typeface="Arial" panose="020B0604020202020204" pitchFamily="34" charset="0"/>
                          <a:ea typeface="SimSun" panose="02010600030101010101" pitchFamily="2" charset="-122"/>
                          <a:cs typeface="Arial" panose="020B0604020202020204" pitchFamily="34" charset="0"/>
                        </a:rPr>
                        <a:t>đỏ</a:t>
                      </a:r>
                      <a:endParaRPr lang="vi-VN" sz="32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661270390"/>
                  </a:ext>
                </a:extLst>
              </a:tr>
              <a:tr h="662119">
                <a:tc>
                  <a:txBody>
                    <a:bodyPr/>
                    <a:lstStyle/>
                    <a:p>
                      <a:pPr marL="80645" marR="62865" algn="just">
                        <a:lnSpc>
                          <a:spcPct val="150000"/>
                        </a:lnSpc>
                        <a:spcAft>
                          <a:spcPts val="0"/>
                        </a:spcAft>
                      </a:pPr>
                      <a:r>
                        <a:rPr lang="en-US" sz="3200" dirty="0">
                          <a:solidFill>
                            <a:srgbClr val="00B050"/>
                          </a:solidFill>
                          <a:effectLst/>
                          <a:latin typeface="Arial" panose="020B0604020202020204" pitchFamily="34" charset="0"/>
                          <a:ea typeface="SimSun" panose="02010600030101010101" pitchFamily="2" charset="-122"/>
                          <a:cs typeface="Arial" panose="020B0604020202020204" pitchFamily="34" charset="0"/>
                        </a:rPr>
                        <a:t>Màu </a:t>
                      </a:r>
                      <a:r>
                        <a:rPr lang="en-US" sz="3200" spc="-20" dirty="0">
                          <a:solidFill>
                            <a:srgbClr val="00B050"/>
                          </a:solidFill>
                          <a:effectLst/>
                          <a:latin typeface="Arial" panose="020B0604020202020204" pitchFamily="34" charset="0"/>
                          <a:ea typeface="SimSun" panose="02010600030101010101" pitchFamily="2" charset="-122"/>
                          <a:cs typeface="Arial" panose="020B0604020202020204" pitchFamily="34" charset="0"/>
                        </a:rPr>
                        <a:t>xanh</a:t>
                      </a:r>
                      <a:endParaRPr lang="vi-VN" sz="3200" dirty="0">
                        <a:solidFill>
                          <a:srgbClr val="00B05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4258278384"/>
                  </a:ext>
                </a:extLst>
              </a:tr>
              <a:tr h="662119">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Màu </a:t>
                      </a:r>
                      <a:r>
                        <a:rPr lang="en-US" sz="3200" spc="-20" dirty="0">
                          <a:solidFill>
                            <a:srgbClr val="231F20"/>
                          </a:solidFill>
                          <a:effectLst/>
                          <a:latin typeface="Arial" panose="020B0604020202020204" pitchFamily="34" charset="0"/>
                          <a:ea typeface="SimSun" panose="02010600030101010101" pitchFamily="2" charset="-122"/>
                          <a:cs typeface="Arial" panose="020B0604020202020204" pitchFamily="34" charset="0"/>
                        </a:rPr>
                        <a:t>vàng</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513304339"/>
                  </a:ext>
                </a:extLst>
              </a:tr>
              <a:tr h="662119">
                <a:tc>
                  <a:txBody>
                    <a:bodyPr/>
                    <a:lstStyle/>
                    <a:p>
                      <a:pPr marL="80645" marR="62865" algn="just">
                        <a:lnSpc>
                          <a:spcPct val="150000"/>
                        </a:lnSpc>
                        <a:spcAft>
                          <a:spcPts val="0"/>
                        </a:spcAft>
                      </a:pP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Màu </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trắng</a:t>
                      </a:r>
                      <a:endParaRPr lang="vi-VN" sz="3200" dirty="0">
                        <a:solidFill>
                          <a:srgbClr val="7030A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582144214"/>
                  </a:ext>
                </a:extLst>
              </a:tr>
              <a:tr h="662119">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Màu </a:t>
                      </a:r>
                      <a:r>
                        <a:rPr lang="en-US" sz="3200"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đen</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144174509"/>
                  </a:ext>
                </a:extLst>
              </a:tr>
              <a:tr h="662119">
                <a:tc>
                  <a:txBody>
                    <a:bodyPr/>
                    <a:lstStyle/>
                    <a:p>
                      <a:pPr marL="80645" marR="62865" algn="just">
                        <a:lnSpc>
                          <a:spcPct val="150000"/>
                        </a:lnSpc>
                        <a:spcAft>
                          <a:spcPts val="0"/>
                        </a:spcAft>
                      </a:pPr>
                      <a:r>
                        <a:rPr lang="en-US" sz="3200"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rPr>
                        <a:t>Màu </a:t>
                      </a:r>
                      <a:r>
                        <a:rPr lang="en-US" sz="3200" spc="-25"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rPr>
                        <a:t>tím</a:t>
                      </a:r>
                      <a:endParaRPr lang="vi-VN" sz="3200"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625910502"/>
                  </a:ext>
                </a:extLst>
              </a:tr>
              <a:tr h="812147">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Màu </a:t>
                      </a:r>
                      <a:r>
                        <a:rPr lang="en-US" sz="3200"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nâu</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9076039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77927421"/>
              </p:ext>
            </p:extLst>
          </p:nvPr>
        </p:nvGraphicFramePr>
        <p:xfrm>
          <a:off x="2370242" y="1142273"/>
          <a:ext cx="9633072" cy="5476243"/>
        </p:xfrm>
        <a:graphic>
          <a:graphicData uri="http://schemas.openxmlformats.org/drawingml/2006/table">
            <a:tbl>
              <a:tblPr firstRow="1" firstCol="1" bandRow="1"/>
              <a:tblGrid>
                <a:gridCol w="9633072">
                  <a:extLst>
                    <a:ext uri="{9D8B030D-6E8A-4147-A177-3AD203B41FA5}">
                      <a16:colId xmlns:a16="http://schemas.microsoft.com/office/drawing/2014/main" val="1359301884"/>
                    </a:ext>
                  </a:extLst>
                </a:gridCol>
              </a:tblGrid>
              <a:tr h="698422">
                <a:tc>
                  <a:txBody>
                    <a:bodyPr/>
                    <a:lstStyle/>
                    <a:p>
                      <a:pPr marL="80645" marR="62865" algn="ctr">
                        <a:lnSpc>
                          <a:spcPct val="150000"/>
                        </a:lnSpc>
                        <a:spcAft>
                          <a:spcPts val="0"/>
                        </a:spcAft>
                      </a:pPr>
                      <a:r>
                        <a:rPr lang="en-US" sz="3200" b="1" dirty="0">
                          <a:solidFill>
                            <a:srgbClr val="231F20"/>
                          </a:solidFill>
                          <a:effectLst/>
                          <a:latin typeface="Arial" panose="020B0604020202020204" pitchFamily="34" charset="0"/>
                          <a:ea typeface="SimSun" panose="02010600030101010101" pitchFamily="2" charset="-122"/>
                          <a:cs typeface="Arial" panose="020B0604020202020204" pitchFamily="34" charset="0"/>
                        </a:rPr>
                        <a:t>Hình</a:t>
                      </a:r>
                      <a:r>
                        <a:rPr lang="en-US" sz="3200" b="1" spc="-20" dirty="0">
                          <a:solidFill>
                            <a:srgbClr val="231F20"/>
                          </a:solidFill>
                          <a:effectLst/>
                          <a:latin typeface="Arial" panose="020B0604020202020204" pitchFamily="34" charset="0"/>
                          <a:ea typeface="SimSun" panose="02010600030101010101" pitchFamily="2" charset="-122"/>
                          <a:cs typeface="Arial" panose="020B0604020202020204" pitchFamily="34" charset="0"/>
                        </a:rPr>
                        <a:t> </a:t>
                      </a:r>
                      <a:r>
                        <a:rPr lang="en-US" sz="3200" b="1"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ảnh</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extLst>
                  <a:ext uri="{0D108BD9-81ED-4DB2-BD59-A6C34878D82A}">
                    <a16:rowId xmlns:a16="http://schemas.microsoft.com/office/drawing/2014/main" val="3675061906"/>
                  </a:ext>
                </a:extLst>
              </a:tr>
              <a:tr h="664459">
                <a:tc>
                  <a:txBody>
                    <a:bodyPr/>
                    <a:lstStyle/>
                    <a:p>
                      <a:pPr marL="80645" marR="62865" algn="just">
                        <a:lnSpc>
                          <a:spcPct val="150000"/>
                        </a:lnSpc>
                        <a:spcAft>
                          <a:spcPts val="0"/>
                        </a:spcAft>
                      </a:pPr>
                      <a:r>
                        <a:rPr lang="en-US" sz="3200" dirty="0">
                          <a:solidFill>
                            <a:srgbClr val="FF0000"/>
                          </a:solidFill>
                          <a:effectLst/>
                          <a:latin typeface="Arial" panose="020B0604020202020204" pitchFamily="34" charset="0"/>
                          <a:ea typeface="SimSun" panose="02010600030101010101" pitchFamily="2" charset="-122"/>
                          <a:cs typeface="Arial" panose="020B0604020202020204" pitchFamily="34" charset="0"/>
                        </a:rPr>
                        <a:t>máu con tim, cờ</a:t>
                      </a:r>
                      <a:r>
                        <a:rPr lang="en-US" sz="3200" spc="-25" dirty="0">
                          <a:solidFill>
                            <a:srgbClr val="FF000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FF0000"/>
                          </a:solidFill>
                          <a:effectLst/>
                          <a:latin typeface="Arial" panose="020B0604020202020204" pitchFamily="34" charset="0"/>
                          <a:ea typeface="SimSun" panose="02010600030101010101" pitchFamily="2" charset="-122"/>
                          <a:cs typeface="Arial" panose="020B0604020202020204" pitchFamily="34" charset="0"/>
                        </a:rPr>
                        <a:t>Tổ quốc, khăn quàng đội </a:t>
                      </a:r>
                      <a:r>
                        <a:rPr lang="en-US" sz="3200" spc="-20" dirty="0">
                          <a:solidFill>
                            <a:srgbClr val="FF0000"/>
                          </a:solidFill>
                          <a:effectLst/>
                          <a:latin typeface="Arial" panose="020B0604020202020204" pitchFamily="34" charset="0"/>
                          <a:ea typeface="SimSun" panose="02010600030101010101" pitchFamily="2" charset="-122"/>
                          <a:cs typeface="Arial" panose="020B0604020202020204" pitchFamily="34" charset="0"/>
                        </a:rPr>
                        <a:t>viên</a:t>
                      </a:r>
                      <a:endParaRPr lang="vi-VN" sz="32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191635699"/>
                  </a:ext>
                </a:extLst>
              </a:tr>
              <a:tr h="679225">
                <a:tc>
                  <a:txBody>
                    <a:bodyPr/>
                    <a:lstStyle/>
                    <a:p>
                      <a:pPr marL="80645" marR="62865" algn="just">
                        <a:lnSpc>
                          <a:spcPct val="150000"/>
                        </a:lnSpc>
                        <a:spcAft>
                          <a:spcPts val="0"/>
                        </a:spcAft>
                      </a:pPr>
                      <a:r>
                        <a:rPr lang="en-US" sz="3200" dirty="0">
                          <a:solidFill>
                            <a:srgbClr val="00B050"/>
                          </a:solidFill>
                          <a:effectLst/>
                          <a:latin typeface="Arial" panose="020B0604020202020204" pitchFamily="34" charset="0"/>
                          <a:ea typeface="SimSun" panose="02010600030101010101" pitchFamily="2" charset="-122"/>
                          <a:cs typeface="Arial" panose="020B0604020202020204" pitchFamily="34" charset="0"/>
                        </a:rPr>
                        <a:t>cây cối đồng bằng, rừng núi; biển cả, bầu </a:t>
                      </a:r>
                      <a:r>
                        <a:rPr lang="en-US" sz="3200" spc="-20" dirty="0">
                          <a:solidFill>
                            <a:srgbClr val="00B050"/>
                          </a:solidFill>
                          <a:effectLst/>
                          <a:latin typeface="Arial" panose="020B0604020202020204" pitchFamily="34" charset="0"/>
                          <a:ea typeface="SimSun" panose="02010600030101010101" pitchFamily="2" charset="-122"/>
                          <a:cs typeface="Arial" panose="020B0604020202020204" pitchFamily="34" charset="0"/>
                        </a:rPr>
                        <a:t>trời</a:t>
                      </a:r>
                      <a:endParaRPr lang="vi-VN" sz="3200" dirty="0">
                        <a:solidFill>
                          <a:srgbClr val="00B05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093462474"/>
                  </a:ext>
                </a:extLst>
              </a:tr>
              <a:tr h="664459">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đồng lúa chín rộ, hoa cúc mùa thu, nắng rực </a:t>
                      </a:r>
                      <a:r>
                        <a:rPr lang="en-US" sz="3200"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rỡ</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91112449"/>
                  </a:ext>
                </a:extLst>
              </a:tr>
              <a:tr h="693990">
                <a:tc>
                  <a:txBody>
                    <a:bodyPr/>
                    <a:lstStyle/>
                    <a:p>
                      <a:pPr marL="80645" marR="62865" algn="just">
                        <a:lnSpc>
                          <a:spcPct val="150000"/>
                        </a:lnSpc>
                        <a:spcAft>
                          <a:spcPts val="0"/>
                        </a:spcAft>
                      </a:pP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trang</a:t>
                      </a:r>
                      <a:r>
                        <a:rPr lang="en-US" sz="3200" spc="-25"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giấy,</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hoa</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hồng</a:t>
                      </a:r>
                      <a:r>
                        <a:rPr lang="en-US" sz="3200" spc="-15"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bạch,</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tóc</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của</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spc="-25" dirty="0">
                          <a:solidFill>
                            <a:srgbClr val="7030A0"/>
                          </a:solidFill>
                          <a:effectLst/>
                          <a:latin typeface="Arial" panose="020B0604020202020204" pitchFamily="34" charset="0"/>
                          <a:ea typeface="SimSun" panose="02010600030101010101" pitchFamily="2" charset="-122"/>
                          <a:cs typeface="Arial" panose="020B0604020202020204" pitchFamily="34" charset="0"/>
                        </a:rPr>
                        <a:t>bà</a:t>
                      </a:r>
                      <a:endParaRPr lang="vi-VN" sz="3200" dirty="0">
                        <a:solidFill>
                          <a:srgbClr val="7030A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506912558"/>
                  </a:ext>
                </a:extLst>
              </a:tr>
              <a:tr h="679225">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hòn than, đôi mắt em bé, màn </a:t>
                      </a:r>
                      <a:r>
                        <a:rPr lang="en-US" sz="3200"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đêm</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187980135"/>
                  </a:ext>
                </a:extLst>
              </a:tr>
              <a:tr h="652269">
                <a:tc>
                  <a:txBody>
                    <a:bodyPr/>
                    <a:lstStyle/>
                    <a:p>
                      <a:pPr marL="80645" marR="62865" algn="just">
                        <a:lnSpc>
                          <a:spcPct val="150000"/>
                        </a:lnSpc>
                        <a:spcAft>
                          <a:spcPts val="0"/>
                        </a:spcAft>
                      </a:pPr>
                      <a:r>
                        <a:rPr lang="en-US" sz="3200"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rPr>
                        <a:t>hoa cà, hoa sim; khăn của chị, mực trên trang </a:t>
                      </a:r>
                      <a:r>
                        <a:rPr lang="en-US" sz="3200" spc="-25"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rPr>
                        <a:t>vở</a:t>
                      </a:r>
                      <a:endParaRPr lang="vi-VN" sz="3200"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906452985"/>
                  </a:ext>
                </a:extLst>
              </a:tr>
              <a:tr h="744194">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chiếc áo của mẹ, đất đai, gỗ </a:t>
                      </a:r>
                      <a:r>
                        <a:rPr lang="en-US" sz="3200" spc="-20" dirty="0">
                          <a:solidFill>
                            <a:srgbClr val="231F20"/>
                          </a:solidFill>
                          <a:effectLst/>
                          <a:latin typeface="Arial" panose="020B0604020202020204" pitchFamily="34" charset="0"/>
                          <a:ea typeface="SimSun" panose="02010600030101010101" pitchFamily="2" charset="-122"/>
                          <a:cs typeface="Arial" panose="020B0604020202020204" pitchFamily="34" charset="0"/>
                        </a:rPr>
                        <a:t>rừng</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121360282"/>
                  </a:ext>
                </a:extLst>
              </a:tr>
            </a:tbl>
          </a:graphicData>
        </a:graphic>
      </p:graphicFrame>
    </p:spTree>
    <p:extLst>
      <p:ext uri="{BB962C8B-B14F-4D97-AF65-F5344CB8AC3E}">
        <p14:creationId xmlns:p14="http://schemas.microsoft.com/office/powerpoint/2010/main" val="11587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488</Words>
  <Application>Microsoft Office PowerPoint</Application>
  <PresentationFormat>Widescreen</PresentationFormat>
  <Paragraphs>55</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SimSun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VietNam.Com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55</cp:revision>
  <dcterms:created xsi:type="dcterms:W3CDTF">2024-07-30T14:23:22Z</dcterms:created>
  <dcterms:modified xsi:type="dcterms:W3CDTF">2024-08-12T14:06:40Z</dcterms:modified>
</cp:coreProperties>
</file>