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84" r:id="rId3"/>
  </p:sldMasterIdLst>
  <p:notesMasterIdLst>
    <p:notesMasterId r:id="rId16"/>
  </p:notesMasterIdLst>
  <p:sldIdLst>
    <p:sldId id="326" r:id="rId4"/>
    <p:sldId id="341" r:id="rId5"/>
    <p:sldId id="345" r:id="rId6"/>
    <p:sldId id="346" r:id="rId7"/>
    <p:sldId id="347" r:id="rId8"/>
    <p:sldId id="319" r:id="rId9"/>
    <p:sldId id="321" r:id="rId10"/>
    <p:sldId id="348" r:id="rId11"/>
    <p:sldId id="351" r:id="rId12"/>
    <p:sldId id="349" r:id="rId13"/>
    <p:sldId id="340" r:id="rId14"/>
    <p:sldId id="35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3399"/>
    <a:srgbClr val="00FF99"/>
    <a:srgbClr val="FFFAF7"/>
    <a:srgbClr val="FF0066"/>
    <a:srgbClr val="FFFF99"/>
    <a:srgbClr val="0066FF"/>
    <a:srgbClr val="FFFF66"/>
    <a:srgbClr val="40C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483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40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0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Slide</a:t>
            </a:r>
            <a:r>
              <a:rPr lang="en-US" baseline="0" smtClean="0"/>
              <a:t> 1 này không có người dự thì cắt đi. Dạy bình thường.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02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22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ED4331-C0D3-4785-A357-4D7223E5587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61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438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603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2FE602-0FFC-4C0C-A301-A3B696B9FCB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42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53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82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25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3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0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9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0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0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7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8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9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7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1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65E838A-14B9-4B69-92F9-244A6857FD8E}" type="slidenum">
              <a:rPr lang="en-GB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4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65E838A-14B9-4B69-92F9-244A6857FD8E}" type="slidenum">
              <a:rPr lang="en-GB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2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c10.vn/doc-sach/toan-5-tap-2/1/681/8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7080" y="838200"/>
            <a:ext cx="4876800" cy="10515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6" y="2658324"/>
            <a:ext cx="3304283" cy="22896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82" y="804589"/>
            <a:ext cx="12151517" cy="1110843"/>
          </a:xfrm>
          <a:prstGeom prst="roundRect">
            <a:avLst>
              <a:gd name="adj" fmla="val 9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6692" y="961325"/>
            <a:ext cx="1736694" cy="954107"/>
            <a:chOff x="6505731" y="5068903"/>
            <a:chExt cx="1736694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6505731" y="5276538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</a:rPr>
                <a:t>S =</a:t>
              </a:r>
              <a:endParaRPr lang="en-US" sz="2800" b="1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8624" y="5068903"/>
              <a:ext cx="10038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</a:rPr>
                <a:t>a x h</a:t>
              </a:r>
            </a:p>
            <a:p>
              <a:pPr algn="ctr"/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21" name="Straight Connector 20"/>
            <p:cNvCxnSpPr>
              <a:stCxn id="30" idx="1"/>
              <a:endCxn id="30" idx="3"/>
            </p:cNvCxnSpPr>
            <p:nvPr/>
          </p:nvCxnSpPr>
          <p:spPr>
            <a:xfrm>
              <a:off x="7238624" y="5545957"/>
              <a:ext cx="1003801" cy="0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37136" y="1090891"/>
            <a:ext cx="781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( S là diện tích, a là độ dài đáy, h là chiều cao)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82" y="1930653"/>
            <a:ext cx="754454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1. Tính diện tích mỗi hình tam giác sau: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6194" y="2420072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a)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10738" y="2372995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c)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075" y="2420072"/>
            <a:ext cx="3506908" cy="256889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22" y="2333284"/>
            <a:ext cx="2463503" cy="2650605"/>
          </a:xfrm>
          <a:prstGeom prst="rect">
            <a:avLst/>
          </a:prstGeom>
        </p:spPr>
      </p:pic>
      <p:sp>
        <p:nvSpPr>
          <p:cNvPr id="3" name="Right Arrow 2">
            <a:hlinkClick r:id="rId6"/>
          </p:cNvPr>
          <p:cNvSpPr/>
          <p:nvPr/>
        </p:nvSpPr>
        <p:spPr>
          <a:xfrm>
            <a:off x="10880788" y="6041186"/>
            <a:ext cx="1072143" cy="64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983889"/>
            <a:ext cx="390185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7 x 4 : 2 = 14(cm</a:t>
            </a:r>
            <a:r>
              <a:rPr lang="en-US" sz="2200" b="1" baseline="30000" smtClean="0">
                <a:solidFill>
                  <a:srgbClr val="003399"/>
                </a:solidFill>
              </a:rPr>
              <a:t>2</a:t>
            </a:r>
            <a:r>
              <a:rPr lang="en-US" sz="2200" b="1" smtClean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2320" y="4958713"/>
            <a:ext cx="390185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8 x 8 : 2 = 32(dm</a:t>
            </a:r>
            <a:r>
              <a:rPr lang="en-US" sz="2200" b="1" baseline="30000" smtClean="0">
                <a:solidFill>
                  <a:srgbClr val="003399"/>
                </a:solidFill>
              </a:rPr>
              <a:t>2</a:t>
            </a:r>
            <a:r>
              <a:rPr lang="en-US" sz="2200" b="1" smtClean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0724" y="4969635"/>
            <a:ext cx="390185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Diện tích hình tam giác là:</a:t>
            </a:r>
          </a:p>
          <a:p>
            <a:pPr algn="ctr"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16 : 12: 2 = 96(cm</a:t>
            </a:r>
            <a:r>
              <a:rPr lang="en-US" sz="2200" b="1" baseline="30000" smtClean="0">
                <a:solidFill>
                  <a:srgbClr val="003399"/>
                </a:solidFill>
              </a:rPr>
              <a:t>2</a:t>
            </a:r>
            <a:r>
              <a:rPr lang="en-US" sz="2200" b="1" smtClean="0">
                <a:solidFill>
                  <a:srgbClr val="00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7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1" grpId="0"/>
      <p:bldP spid="83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3214" y="2987040"/>
            <a:ext cx="5947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</a:rPr>
              <a:t>GIÁO VIÊN:…………………………. </a:t>
            </a:r>
          </a:p>
          <a:p>
            <a:pPr algn="ctr"/>
            <a:r>
              <a:rPr lang="en-US" sz="2800" b="1" smtClean="0">
                <a:solidFill>
                  <a:srgbClr val="0033CC"/>
                </a:solidFill>
              </a:rPr>
              <a:t>Môn : Toán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64507" y="254080"/>
            <a:ext cx="5164875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VŨ THƯ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100" kern="120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lang="en-US" sz="21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 HỌC SONG LÃNG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75819" y="1764506"/>
            <a:ext cx="8566547" cy="3782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các thây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đã về dự giờ thăm lớp!</a:t>
            </a:r>
            <a:endParaRPr lang="en-US" sz="27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hnny-Gu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482" y="804589"/>
            <a:ext cx="12151517" cy="1110843"/>
          </a:xfrm>
          <a:prstGeom prst="roundRect">
            <a:avLst>
              <a:gd name="adj" fmla="val 9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6692" y="961325"/>
            <a:ext cx="1736694" cy="954107"/>
            <a:chOff x="6505731" y="5068903"/>
            <a:chExt cx="1736694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6505731" y="5276538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</a:rPr>
                <a:t>S =</a:t>
              </a:r>
              <a:endParaRPr lang="en-US" sz="2800" b="1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8624" y="5068903"/>
              <a:ext cx="10038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</a:rPr>
                <a:t>a x h</a:t>
              </a:r>
            </a:p>
            <a:p>
              <a:pPr algn="ctr"/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21" name="Straight Connector 20"/>
            <p:cNvCxnSpPr>
              <a:stCxn id="30" idx="1"/>
              <a:endCxn id="30" idx="3"/>
            </p:cNvCxnSpPr>
            <p:nvPr/>
          </p:nvCxnSpPr>
          <p:spPr>
            <a:xfrm>
              <a:off x="7238624" y="5545957"/>
              <a:ext cx="1003801" cy="0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37136" y="1090891"/>
            <a:ext cx="781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( S là diện tích, a là độ dài đáy, h là chiều cao)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2649" y="2445052"/>
            <a:ext cx="2588927" cy="2573494"/>
          </a:xfrm>
          <a:custGeom>
            <a:avLst/>
            <a:gdLst>
              <a:gd name="connsiteX0" fmla="*/ 0 w 5186596"/>
              <a:gd name="connsiteY0" fmla="*/ 3192904 h 3192904"/>
              <a:gd name="connsiteX1" fmla="*/ 1738859 w 5186596"/>
              <a:gd name="connsiteY1" fmla="*/ 0 h 3192904"/>
              <a:gd name="connsiteX2" fmla="*/ 5186596 w 5186596"/>
              <a:gd name="connsiteY2" fmla="*/ 3192904 h 3192904"/>
              <a:gd name="connsiteX3" fmla="*/ 0 w 5186596"/>
              <a:gd name="connsiteY3" fmla="*/ 3192904 h 31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96" h="3192904">
                <a:moveTo>
                  <a:pt x="0" y="3192904"/>
                </a:moveTo>
                <a:lnTo>
                  <a:pt x="1738859" y="0"/>
                </a:lnTo>
                <a:lnTo>
                  <a:pt x="5186596" y="3192904"/>
                </a:lnTo>
                <a:lnTo>
                  <a:pt x="0" y="3192904"/>
                </a:lnTo>
                <a:close/>
              </a:path>
            </a:pathLst>
          </a:custGeom>
          <a:solidFill>
            <a:srgbClr val="00FF99">
              <a:alpha val="65882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410143" y="2445052"/>
            <a:ext cx="9720" cy="25734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70303" y="4778275"/>
            <a:ext cx="254330" cy="2402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5213879" flipV="1">
            <a:off x="1124782" y="3597340"/>
            <a:ext cx="109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7cm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1015" y="5116523"/>
            <a:ext cx="137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4 cm</a:t>
            </a:r>
            <a:endParaRPr lang="en-US" sz="280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11301" y="5155418"/>
            <a:ext cx="2620275" cy="24100"/>
          </a:xfrm>
          <a:prstGeom prst="straightConnector1">
            <a:avLst/>
          </a:prstGeom>
          <a:ln w="28575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482" y="1930653"/>
            <a:ext cx="7544541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1. Tính diện tích mỗi hình tam giác sau:</a:t>
            </a:r>
            <a:endParaRPr lang="en-US" sz="2800" b="1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530045" y="2445052"/>
            <a:ext cx="0" cy="2579080"/>
          </a:xfrm>
          <a:prstGeom prst="straightConnector1">
            <a:avLst/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3627628" y="2462541"/>
            <a:ext cx="3283976" cy="2559161"/>
          </a:xfrm>
          <a:custGeom>
            <a:avLst/>
            <a:gdLst>
              <a:gd name="connsiteX0" fmla="*/ 0 w 5186596"/>
              <a:gd name="connsiteY0" fmla="*/ 3192904 h 3192904"/>
              <a:gd name="connsiteX1" fmla="*/ 1738859 w 5186596"/>
              <a:gd name="connsiteY1" fmla="*/ 0 h 3192904"/>
              <a:gd name="connsiteX2" fmla="*/ 5186596 w 5186596"/>
              <a:gd name="connsiteY2" fmla="*/ 3192904 h 3192904"/>
              <a:gd name="connsiteX3" fmla="*/ 0 w 5186596"/>
              <a:gd name="connsiteY3" fmla="*/ 3192904 h 31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96" h="3192904">
                <a:moveTo>
                  <a:pt x="0" y="3192904"/>
                </a:moveTo>
                <a:lnTo>
                  <a:pt x="1738859" y="0"/>
                </a:lnTo>
                <a:lnTo>
                  <a:pt x="5186596" y="3192904"/>
                </a:lnTo>
                <a:lnTo>
                  <a:pt x="0" y="3192904"/>
                </a:lnTo>
                <a:close/>
              </a:path>
            </a:pathLst>
          </a:custGeom>
          <a:solidFill>
            <a:srgbClr val="00FF99">
              <a:alpha val="65882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789770" y="2462542"/>
            <a:ext cx="9720" cy="25734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789770" y="4795765"/>
            <a:ext cx="254330" cy="2402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5400000" flipV="1">
            <a:off x="4874828" y="3614830"/>
            <a:ext cx="109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8dm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69392" y="5074279"/>
            <a:ext cx="137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8 dm</a:t>
            </a:r>
            <a:endParaRPr lang="en-US" sz="2800">
              <a:solidFill>
                <a:srgbClr val="00206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596463" y="5141625"/>
            <a:ext cx="3388955" cy="25776"/>
          </a:xfrm>
          <a:prstGeom prst="straightConnector1">
            <a:avLst/>
          </a:prstGeom>
          <a:ln w="28575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624862" y="2462542"/>
            <a:ext cx="0" cy="2579080"/>
          </a:xfrm>
          <a:prstGeom prst="straightConnector1">
            <a:avLst/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8094689" y="2443395"/>
            <a:ext cx="3717560" cy="2548328"/>
          </a:xfrm>
          <a:custGeom>
            <a:avLst/>
            <a:gdLst>
              <a:gd name="connsiteX0" fmla="*/ 0 w 3717560"/>
              <a:gd name="connsiteY0" fmla="*/ 0 h 2548328"/>
              <a:gd name="connsiteX1" fmla="*/ 1199213 w 3717560"/>
              <a:gd name="connsiteY1" fmla="*/ 2533338 h 2548328"/>
              <a:gd name="connsiteX2" fmla="*/ 3717560 w 3717560"/>
              <a:gd name="connsiteY2" fmla="*/ 2548328 h 2548328"/>
              <a:gd name="connsiteX3" fmla="*/ 0 w 3717560"/>
              <a:gd name="connsiteY3" fmla="*/ 0 h 254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560" h="2548328">
                <a:moveTo>
                  <a:pt x="0" y="0"/>
                </a:moveTo>
                <a:lnTo>
                  <a:pt x="1199213" y="2533338"/>
                </a:lnTo>
                <a:lnTo>
                  <a:pt x="3717560" y="2548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085760" y="2420072"/>
            <a:ext cx="9720" cy="25734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100750" y="4738305"/>
            <a:ext cx="254330" cy="2402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8079698" y="4976734"/>
            <a:ext cx="1214204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920852" y="2435062"/>
            <a:ext cx="0" cy="2579080"/>
          </a:xfrm>
          <a:prstGeom prst="straightConnector1">
            <a:avLst/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 flipV="1">
            <a:off x="7185805" y="3587350"/>
            <a:ext cx="109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16dm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44139" y="5014142"/>
            <a:ext cx="137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12 cm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6194" y="2420072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a)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29477" y="2342618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b)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62506" y="2333284"/>
            <a:ext cx="53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c)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8" grpId="0"/>
      <p:bldP spid="39" grpId="0"/>
      <p:bldP spid="45" grpId="0" animBg="1"/>
      <p:bldP spid="57" grpId="0" animBg="1"/>
      <p:bldP spid="59" grpId="0" animBg="1"/>
      <p:bldP spid="60" grpId="0"/>
      <p:bldP spid="61" grpId="0"/>
      <p:bldP spid="67" grpId="0" animBg="1"/>
      <p:bldP spid="69" grpId="0" animBg="1"/>
      <p:bldP spid="79" grpId="0"/>
      <p:bldP spid="80" grpId="0"/>
      <p:bldP spid="81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0" y="749597"/>
            <a:ext cx="12192000" cy="5920409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>
            <a:lum bright="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263279"/>
            <a:ext cx="49672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448843"/>
            <a:ext cx="3127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593306"/>
            <a:ext cx="3127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312443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7">
            <a:extLst>
              <a:ext uri="{FF2B5EF4-FFF2-40B4-BE49-F238E27FC236}">
                <a16:creationId xmlns:a16="http://schemas.microsoft.com/office/drawing/2014/main" xmlns="" id="{2FCCDBF1-0C14-484B-9569-EE4E47AB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054" y="918047"/>
            <a:ext cx="3408947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 smtClean="0">
                <a:solidFill>
                  <a:srgbClr val="FFFF00"/>
                </a:solidFill>
                <a:ea typeface="+mn-ea"/>
                <a:cs typeface="+mn-cs"/>
              </a:rPr>
              <a:t>Trò 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chơi </a:t>
            </a:r>
            <a:r>
              <a:rPr lang="en-GB" altLang="en-US" sz="2400" b="1" kern="1200" smtClean="0">
                <a:solidFill>
                  <a:srgbClr val="FFFF00"/>
                </a:solidFill>
                <a:ea typeface="+mn-ea"/>
                <a:cs typeface="+mn-cs"/>
              </a:rPr>
              <a:t>“</a:t>
            </a:r>
            <a:r>
              <a:rPr lang="en-GB" altLang="en-US" sz="2400" b="1" i="1" kern="1200" smtClean="0">
                <a:solidFill>
                  <a:srgbClr val="FFFF00"/>
                </a:solidFill>
                <a:ea typeface="+mn-ea"/>
                <a:cs typeface="+mn-cs"/>
              </a:rPr>
              <a:t>Gọi thuyền</a:t>
            </a:r>
            <a:r>
              <a:rPr lang="en-GB" altLang="en-US" sz="2400" b="1" kern="1200" smtClean="0">
                <a:solidFill>
                  <a:srgbClr val="FFFF00"/>
                </a:solidFill>
                <a:ea typeface="+mn-ea"/>
                <a:cs typeface="+mn-cs"/>
              </a:rPr>
              <a:t>”</a:t>
            </a:r>
            <a:endParaRPr lang="en-GB" altLang="en-US" sz="2400" b="1" kern="120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8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8" name="AutoShape 84"/>
          <p:cNvSpPr>
            <a:spLocks noChangeArrowheads="1"/>
          </p:cNvSpPr>
          <p:nvPr/>
        </p:nvSpPr>
        <p:spPr bwMode="auto">
          <a:xfrm rot="-5400000">
            <a:off x="644958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9" name="AutoShape 85"/>
          <p:cNvSpPr>
            <a:spLocks noChangeArrowheads="1"/>
          </p:cNvSpPr>
          <p:nvPr/>
        </p:nvSpPr>
        <p:spPr bwMode="auto">
          <a:xfrm rot="-10618418">
            <a:off x="115724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30" name="AutoShape 86"/>
          <p:cNvSpPr>
            <a:spLocks noChangeArrowheads="1"/>
          </p:cNvSpPr>
          <p:nvPr/>
        </p:nvSpPr>
        <p:spPr bwMode="auto">
          <a:xfrm>
            <a:off x="166921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31" name="Rectangle 30"/>
          <p:cNvSpPr/>
          <p:nvPr/>
        </p:nvSpPr>
        <p:spPr>
          <a:xfrm>
            <a:off x="875665" y="68412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02054" y="49629"/>
            <a:ext cx="3485105" cy="64889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9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5027338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Khởi động: 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  <a:cs typeface="+mn-cs"/>
              </a:rPr>
              <a:t>gọi thuyền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  <a:cs typeface="+mn-cs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  <a:cs typeface="+mn-cs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1015" y="1983143"/>
            <a:ext cx="1650298" cy="1131705"/>
            <a:chOff x="648206" y="1833993"/>
            <a:chExt cx="2579427" cy="15977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8206" y="3415705"/>
              <a:ext cx="2579427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V="1">
              <a:off x="648206" y="1833993"/>
              <a:ext cx="900753" cy="1597754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535311" y="1833993"/>
              <a:ext cx="1692322" cy="1597754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211544" y="1991749"/>
            <a:ext cx="2131730" cy="1115354"/>
            <a:chOff x="3834063" y="1824944"/>
            <a:chExt cx="3331907" cy="157466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5785" y="3398399"/>
              <a:ext cx="2579427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850105" y="1844751"/>
              <a:ext cx="736438" cy="1554862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834063" y="1824944"/>
              <a:ext cx="3331907" cy="1573455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673817" y="1952786"/>
            <a:ext cx="1733195" cy="1125252"/>
            <a:chOff x="2025862" y="406359"/>
            <a:chExt cx="1427985" cy="9989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025862" y="1383307"/>
              <a:ext cx="1427985" cy="0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 flipV="1">
              <a:off x="2046772" y="415909"/>
              <a:ext cx="0" cy="989403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2025862" y="406359"/>
              <a:ext cx="1427985" cy="983713"/>
            </a:xfrm>
            <a:prstGeom prst="line">
              <a:avLst/>
            </a:prstGeom>
            <a:noFill/>
            <a:ln w="38100" cap="flat" cmpd="sng" algn="ctr">
              <a:solidFill>
                <a:srgbClr val="003399"/>
              </a:solidFill>
              <a:prstDash val="soli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927021" y="33063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5808" y="33063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0886" y="332273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Hình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0825" y="4034636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2600" kern="1200" smtClean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1. Hình nào là tam giác nhọn?</a:t>
            </a:r>
            <a:endParaRPr lang="en-US" sz="2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7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5027338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Khởi động: 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</a:rPr>
              <a:t>gọi thuyền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35" y="1670490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 smtClean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2. Đường cao của tam giác ABC là: </a:t>
            </a:r>
            <a:endParaRPr lang="en-US" sz="2600" b="1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96551" y="2474697"/>
            <a:ext cx="2845244" cy="2179871"/>
            <a:chOff x="413486" y="1283755"/>
            <a:chExt cx="2845244" cy="2179871"/>
          </a:xfrm>
        </p:grpSpPr>
        <p:grpSp>
          <p:nvGrpSpPr>
            <p:cNvPr id="28" name="Group 27"/>
            <p:cNvGrpSpPr/>
            <p:nvPr/>
          </p:nvGrpSpPr>
          <p:grpSpPr>
            <a:xfrm>
              <a:off x="819385" y="1702702"/>
              <a:ext cx="2082550" cy="1378784"/>
              <a:chOff x="648206" y="1833993"/>
              <a:chExt cx="2579427" cy="159775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8206" y="3415705"/>
                <a:ext cx="257942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48206" y="1833993"/>
                <a:ext cx="900753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5311" y="1833993"/>
                <a:ext cx="1692322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1376471" y="1283755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486" y="2990130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8422" y="2968413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C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43421" y="1715190"/>
              <a:ext cx="116208" cy="1378784"/>
              <a:chOff x="1543421" y="1715190"/>
              <a:chExt cx="116208" cy="1378784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543421" y="1715190"/>
                <a:ext cx="0" cy="1378784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grpSp>
            <p:nvGrpSpPr>
              <p:cNvPr id="35" name="Group 34"/>
              <p:cNvGrpSpPr/>
              <p:nvPr/>
            </p:nvGrpSpPr>
            <p:grpSpPr>
              <a:xfrm>
                <a:off x="1552575" y="2966078"/>
                <a:ext cx="107054" cy="124933"/>
                <a:chOff x="1609725" y="2956553"/>
                <a:chExt cx="107054" cy="124933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609725" y="2956553"/>
                  <a:ext cx="107054" cy="572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716779" y="2956553"/>
                  <a:ext cx="0" cy="12493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1404000" y="3063516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H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48044" y="4923917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a) AB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7806" y="4923917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b</a:t>
            </a:r>
            <a:r>
              <a:rPr lang="en-US" sz="2600" b="1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) AC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7065" y="4923300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c</a:t>
            </a:r>
            <a:r>
              <a:rPr lang="en-US" sz="2600" b="1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) AH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8426" y="4923300"/>
            <a:ext cx="126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d) BC</a:t>
            </a:r>
            <a:endParaRPr lang="en-US" sz="2600" b="1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387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1" grpId="1"/>
      <p:bldP spid="42" grpId="0"/>
      <p:bldP spid="42" grpId="1"/>
      <p:bldP spid="43" grpId="0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3581690" y="836713"/>
            <a:ext cx="5027338" cy="461665"/>
          </a:xfrm>
          <a:prstGeom prst="rect">
            <a:avLst/>
          </a:prstGeom>
          <a:solidFill>
            <a:srgbClr val="FF66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Khởi động: trò chơi “</a:t>
            </a:r>
            <a:r>
              <a:rPr lang="en-GB" altLang="en-US" sz="2400" b="1" i="1" kern="1200">
                <a:solidFill>
                  <a:srgbClr val="FFFF00"/>
                </a:solidFill>
                <a:ea typeface="+mn-ea"/>
              </a:rPr>
              <a:t>gọi thuyền</a:t>
            </a:r>
            <a:r>
              <a:rPr lang="en-GB" altLang="en-US" sz="2400" b="1" kern="1200">
                <a:solidFill>
                  <a:srgbClr val="FFFF00"/>
                </a:solidFill>
                <a:ea typeface="+mn-ea"/>
              </a:rPr>
              <a:t>”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9485" y="0"/>
            <a:ext cx="12052515" cy="6669361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ea typeface="+mn-ea"/>
            </a:endParaRPr>
          </a:p>
        </p:txBody>
      </p:sp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 bwMode="auto">
          <a:xfrm>
            <a:off x="11422251" y="6158146"/>
            <a:ext cx="387652" cy="400110"/>
          </a:xfrm>
          <a:prstGeom prst="actionButtonReturn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kern="120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35" y="1670490"/>
            <a:ext cx="7377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b="1" kern="1200" smtClean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3.  Tam giác ABC có mấy đường cao?</a:t>
            </a:r>
            <a:endParaRPr lang="en-US" sz="2600" b="1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84" y="2208234"/>
            <a:ext cx="2845244" cy="2106485"/>
            <a:chOff x="4396551" y="2474697"/>
            <a:chExt cx="2845244" cy="2106485"/>
          </a:xfrm>
        </p:grpSpPr>
        <p:grpSp>
          <p:nvGrpSpPr>
            <p:cNvPr id="28" name="Group 27"/>
            <p:cNvGrpSpPr/>
            <p:nvPr/>
          </p:nvGrpSpPr>
          <p:grpSpPr>
            <a:xfrm>
              <a:off x="4802450" y="2893644"/>
              <a:ext cx="2082550" cy="1378784"/>
              <a:chOff x="648206" y="1833993"/>
              <a:chExt cx="2579427" cy="159775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8206" y="3415705"/>
                <a:ext cx="257942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48206" y="1833993"/>
                <a:ext cx="900753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5311" y="1833993"/>
                <a:ext cx="1692322" cy="159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99"/>
                </a:solidFill>
                <a:prstDash val="solid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5359536" y="2474697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 smtClean="0">
                  <a:solidFill>
                    <a:srgbClr val="003399"/>
                  </a:solidFill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96551" y="4181072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 smtClean="0">
                  <a:solidFill>
                    <a:srgbClr val="003399"/>
                  </a:solidFill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01487" y="4159355"/>
              <a:ext cx="34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 smtClean="0">
                  <a:solidFill>
                    <a:srgbClr val="003399"/>
                  </a:solidFill>
                </a:rPr>
                <a:t>C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21303" y="2289248"/>
            <a:ext cx="5243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a) Có 1 đường cao.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2157" y="2927489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b</a:t>
            </a:r>
            <a:r>
              <a:rPr lang="en-US" sz="2600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) Có 2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5430" y="3445502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c) Có 3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5430" y="4068497"/>
            <a:ext cx="4696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2600" kern="1200" smtClean="0">
                <a:solidFill>
                  <a:srgbClr val="003399"/>
                </a:solidFill>
                <a:latin typeface="UTM Avo" panose="02040603050506020204" pitchFamily="18" charset="0"/>
                <a:ea typeface="+mn-ea"/>
              </a:rPr>
              <a:t>d) Có 4 đường cao </a:t>
            </a:r>
            <a:endParaRPr lang="en-US" sz="2600" kern="1200" dirty="0">
              <a:solidFill>
                <a:srgbClr val="003399"/>
              </a:solidFill>
              <a:latin typeface="UTM Avo" panose="02040603050506020204" pitchFamily="18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3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2" grpId="0"/>
      <p:bldP spid="25" grpId="0"/>
      <p:bldP spid="25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xmlns="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27451" y="2324565"/>
            <a:ext cx="5686426" cy="6102506"/>
          </a:xfrm>
          <a:prstGeom prst="rect">
            <a:avLst/>
          </a:prstGeom>
        </p:spPr>
      </p:pic>
      <p:pic>
        <p:nvPicPr>
          <p:cNvPr id="8" name="Picture 7" descr="6131d3148657a26e1bfe386e7ba65811.png">
            <a:hlinkClick r:id="" action="ppaction://noaction"/>
            <a:extLst>
              <a:ext uri="{FF2B5EF4-FFF2-40B4-BE49-F238E27FC236}">
                <a16:creationId xmlns:a16="http://schemas.microsoft.com/office/drawing/2014/main" xmlns="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36" y="3760724"/>
            <a:ext cx="1477299" cy="2774682"/>
          </a:xfrm>
          <a:prstGeom prst="rect">
            <a:avLst/>
          </a:prstGeom>
        </p:spPr>
      </p:pic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9004" y="629706"/>
            <a:ext cx="11642054" cy="231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51: DIỆN TÍCH </a:t>
            </a:r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HÌNH TAM GIÁC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(tiết 1)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437" y="1584068"/>
            <a:ext cx="4818112" cy="3692470"/>
          </a:xfrm>
          <a:prstGeom prst="rect">
            <a:avLst/>
          </a:prstGeom>
        </p:spPr>
      </p:pic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4" name="10-Point Star 43"/>
          <p:cNvSpPr/>
          <p:nvPr/>
        </p:nvSpPr>
        <p:spPr>
          <a:xfrm>
            <a:off x="10461126" y="972812"/>
            <a:ext cx="1343025" cy="914400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smtClean="0">
                <a:solidFill>
                  <a:srgbClr val="000099"/>
                </a:solidFill>
              </a:rPr>
              <a:t>S.</a:t>
            </a:r>
            <a:r>
              <a:rPr lang="en-US" sz="3600" b="1">
                <a:solidFill>
                  <a:srgbClr val="000099"/>
                </a:solidFill>
              </a:rPr>
              <a:t>5</a:t>
            </a:r>
            <a:endParaRPr lang="en-US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2215"/>
              </p:ext>
            </p:extLst>
          </p:nvPr>
        </p:nvGraphicFramePr>
        <p:xfrm>
          <a:off x="989169" y="1413441"/>
          <a:ext cx="5183808" cy="322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68"/>
                <a:gridCol w="863968"/>
                <a:gridCol w="863968"/>
                <a:gridCol w="863968"/>
                <a:gridCol w="863968"/>
                <a:gridCol w="863968"/>
              </a:tblGrid>
              <a:tr h="805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</a:tr>
              <a:tr h="805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</a:tr>
              <a:tr h="805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</a:tr>
              <a:tr h="805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01665" y="1383054"/>
            <a:ext cx="5186244" cy="3254644"/>
            <a:chOff x="349086" y="1567764"/>
            <a:chExt cx="5186244" cy="325464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49086" y="1596325"/>
              <a:ext cx="1712189" cy="319265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32713" y="1567764"/>
              <a:ext cx="3502617" cy="32546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9086" y="4804474"/>
              <a:ext cx="518380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049300" y="806954"/>
            <a:ext cx="102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003399"/>
                </a:solidFill>
              </a:rPr>
              <a:t>1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627" y="1584068"/>
            <a:ext cx="7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003399"/>
                </a:solidFill>
              </a:rPr>
              <a:t>1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94818" y="1003718"/>
            <a:ext cx="36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4274" y="4393706"/>
            <a:ext cx="36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8600" y="4467214"/>
            <a:ext cx="36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C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22" name="Left Bracket 21"/>
          <p:cNvSpPr/>
          <p:nvPr/>
        </p:nvSpPr>
        <p:spPr>
          <a:xfrm rot="16200000" flipH="1">
            <a:off x="1296336" y="861620"/>
            <a:ext cx="255457" cy="839455"/>
          </a:xfrm>
          <a:prstGeom prst="leftBracket">
            <a:avLst>
              <a:gd name="adj" fmla="val 1667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/>
          <p:cNvSpPr/>
          <p:nvPr/>
        </p:nvSpPr>
        <p:spPr>
          <a:xfrm rot="10800000" flipH="1">
            <a:off x="784841" y="1423960"/>
            <a:ext cx="204510" cy="779594"/>
          </a:xfrm>
          <a:prstGeom prst="leftBracket">
            <a:avLst>
              <a:gd name="adj" fmla="val 1667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ào-các-bạn-Các-bạ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3" grpId="0"/>
      <p:bldP spid="24" grpId="0"/>
      <p:bldP spid="25" grpId="0"/>
      <p:bldP spid="26" grpId="0"/>
      <p:bldP spid="27" grpId="0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561301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616159"/>
            <a:ext cx="12151516" cy="6206756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91357" y="-13445"/>
            <a:ext cx="140615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Toán:</a:t>
            </a:r>
            <a:endParaRPr lang="en-US" sz="35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1683" y="-7923"/>
            <a:ext cx="510107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tam giác</a:t>
            </a:r>
            <a:endParaRPr lang="en-US" sz="35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3626" y="543384"/>
            <a:ext cx="832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Thảo luận về hai cách tính của hai bạn Châu và Duy: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08341"/>
              </p:ext>
            </p:extLst>
          </p:nvPr>
        </p:nvGraphicFramePr>
        <p:xfrm>
          <a:off x="989169" y="1713241"/>
          <a:ext cx="4339938" cy="2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323"/>
                <a:gridCol w="723323"/>
                <a:gridCol w="723323"/>
                <a:gridCol w="723323"/>
                <a:gridCol w="723323"/>
                <a:gridCol w="723323"/>
              </a:tblGrid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00064" y="1273538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22" y="4296199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1509" y="4462674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C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79235" y="1713298"/>
            <a:ext cx="4342274" cy="2813734"/>
          </a:xfrm>
          <a:custGeom>
            <a:avLst/>
            <a:gdLst>
              <a:gd name="connsiteX0" fmla="*/ 0 w 5186596"/>
              <a:gd name="connsiteY0" fmla="*/ 3192904 h 3192904"/>
              <a:gd name="connsiteX1" fmla="*/ 1738859 w 5186596"/>
              <a:gd name="connsiteY1" fmla="*/ 0 h 3192904"/>
              <a:gd name="connsiteX2" fmla="*/ 5186596 w 5186596"/>
              <a:gd name="connsiteY2" fmla="*/ 3192904 h 3192904"/>
              <a:gd name="connsiteX3" fmla="*/ 0 w 5186596"/>
              <a:gd name="connsiteY3" fmla="*/ 3192904 h 31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96" h="3192904">
                <a:moveTo>
                  <a:pt x="0" y="3192904"/>
                </a:moveTo>
                <a:lnTo>
                  <a:pt x="1738859" y="0"/>
                </a:lnTo>
                <a:lnTo>
                  <a:pt x="5186596" y="3192904"/>
                </a:lnTo>
                <a:lnTo>
                  <a:pt x="0" y="3192904"/>
                </a:lnTo>
                <a:close/>
              </a:path>
            </a:pathLst>
          </a:custGeom>
          <a:solidFill>
            <a:srgbClr val="00FF99">
              <a:alpha val="65882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41715" y="909641"/>
            <a:ext cx="2414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3399"/>
                </a:solidFill>
              </a:rPr>
              <a:t>Cách của Châu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2352" y="783356"/>
            <a:ext cx="24233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3399"/>
                </a:solidFill>
              </a:rPr>
              <a:t>Cách của Duy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521" y="3120165"/>
            <a:ext cx="4344988" cy="140686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37629" y="1735204"/>
            <a:ext cx="1" cy="27918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69967" y="4467517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204" y="2862844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6498" y="2922832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9087" y="2649852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67191" y="3153664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4913" y="3111517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G</a:t>
            </a:r>
          </a:p>
        </p:txBody>
      </p:sp>
      <p:sp>
        <p:nvSpPr>
          <p:cNvPr id="77" name="Curved Right Arrow 76"/>
          <p:cNvSpPr/>
          <p:nvPr/>
        </p:nvSpPr>
        <p:spPr>
          <a:xfrm rot="2315653">
            <a:off x="1077580" y="1950933"/>
            <a:ext cx="678490" cy="1736548"/>
          </a:xfrm>
          <a:prstGeom prst="curvedRightArrow">
            <a:avLst>
              <a:gd name="adj1" fmla="val 25698"/>
              <a:gd name="adj2" fmla="val 78163"/>
              <a:gd name="adj3" fmla="val 526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Curved Right Arrow 97"/>
          <p:cNvSpPr/>
          <p:nvPr/>
        </p:nvSpPr>
        <p:spPr>
          <a:xfrm rot="17946227" flipH="1">
            <a:off x="3686265" y="1796580"/>
            <a:ext cx="691864" cy="1990306"/>
          </a:xfrm>
          <a:prstGeom prst="curvedRightArrow">
            <a:avLst>
              <a:gd name="adj1" fmla="val 25000"/>
              <a:gd name="adj2" fmla="val 68182"/>
              <a:gd name="adj3" fmla="val 520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8012"/>
              </p:ext>
            </p:extLst>
          </p:nvPr>
        </p:nvGraphicFramePr>
        <p:xfrm>
          <a:off x="6732901" y="1627495"/>
          <a:ext cx="4339938" cy="2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323"/>
                <a:gridCol w="723323"/>
                <a:gridCol w="723323"/>
                <a:gridCol w="723323"/>
                <a:gridCol w="723323"/>
                <a:gridCol w="723323"/>
              </a:tblGrid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8013700" y="1187793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19554" y="4210453"/>
            <a:ext cx="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065241" y="4376928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</a:rPr>
              <a:t>C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6722967" y="1627552"/>
            <a:ext cx="4342274" cy="2813734"/>
          </a:xfrm>
          <a:custGeom>
            <a:avLst/>
            <a:gdLst>
              <a:gd name="connsiteX0" fmla="*/ 0 w 5186596"/>
              <a:gd name="connsiteY0" fmla="*/ 3192904 h 3192904"/>
              <a:gd name="connsiteX1" fmla="*/ 1738859 w 5186596"/>
              <a:gd name="connsiteY1" fmla="*/ 0 h 3192904"/>
              <a:gd name="connsiteX2" fmla="*/ 5186596 w 5186596"/>
              <a:gd name="connsiteY2" fmla="*/ 3192904 h 3192904"/>
              <a:gd name="connsiteX3" fmla="*/ 0 w 5186596"/>
              <a:gd name="connsiteY3" fmla="*/ 3192904 h 31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96" h="3192904">
                <a:moveTo>
                  <a:pt x="0" y="3192904"/>
                </a:moveTo>
                <a:lnTo>
                  <a:pt x="1738859" y="0"/>
                </a:lnTo>
                <a:lnTo>
                  <a:pt x="5186596" y="3192904"/>
                </a:lnTo>
                <a:lnTo>
                  <a:pt x="0" y="3192904"/>
                </a:lnTo>
                <a:close/>
              </a:path>
            </a:pathLst>
          </a:custGeom>
          <a:solidFill>
            <a:srgbClr val="00FF99">
              <a:alpha val="65882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720253" y="1634412"/>
            <a:ext cx="4344988" cy="28068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8181361" y="1649458"/>
            <a:ext cx="1" cy="27918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013699" y="4396761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36240" y="1206218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28197" y="1195422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66225" y="4814705"/>
            <a:ext cx="5360628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Diện tích hình tam giác ABC bằng diện tích hình chữ nhật BNMC và bằng: </a:t>
            </a:r>
          </a:p>
          <a:p>
            <a:pPr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    6 x (4 : 2 ) = 6 x 4 : 2 = 12 (cm</a:t>
            </a:r>
            <a:r>
              <a:rPr lang="en-US" sz="2200" b="1" baseline="30000" smtClean="0">
                <a:solidFill>
                  <a:srgbClr val="003399"/>
                </a:solidFill>
              </a:rPr>
              <a:t>2</a:t>
            </a:r>
            <a:r>
              <a:rPr lang="en-US" sz="2200" b="1" smtClean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536240" y="4735115"/>
            <a:ext cx="5770685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Diện tích hình tam giác ABC bằng   </a:t>
            </a:r>
          </a:p>
          <a:p>
            <a:pPr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 diện tích hình chữ nhật BCDE</a:t>
            </a:r>
          </a:p>
          <a:p>
            <a:pPr>
              <a:lnSpc>
                <a:spcPct val="114000"/>
              </a:lnSpc>
            </a:pPr>
            <a:r>
              <a:rPr lang="en-US" sz="2200" b="1" smtClean="0">
                <a:solidFill>
                  <a:srgbClr val="003399"/>
                </a:solidFill>
              </a:rPr>
              <a:t> và bằng: (6 x 4) : 2 = 6 x 4 : 2 = 12 (cm</a:t>
            </a:r>
            <a:r>
              <a:rPr lang="en-US" sz="2200" b="1" baseline="30000" smtClean="0">
                <a:solidFill>
                  <a:srgbClr val="003399"/>
                </a:solidFill>
              </a:rPr>
              <a:t>2</a:t>
            </a:r>
            <a:r>
              <a:rPr lang="en-US" sz="2200" b="1" smtClean="0">
                <a:solidFill>
                  <a:srgbClr val="003399"/>
                </a:solidFill>
              </a:rPr>
              <a:t>)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11202921" y="4627593"/>
            <a:ext cx="312661" cy="769441"/>
            <a:chOff x="296543" y="1248175"/>
            <a:chExt cx="312661" cy="769441"/>
          </a:xfrm>
        </p:grpSpPr>
        <p:sp>
          <p:nvSpPr>
            <p:cNvPr id="118" name="TextBox 117"/>
            <p:cNvSpPr txBox="1"/>
            <p:nvPr/>
          </p:nvSpPr>
          <p:spPr>
            <a:xfrm>
              <a:off x="296543" y="1248175"/>
              <a:ext cx="3126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solidFill>
                    <a:srgbClr val="003399"/>
                  </a:solidFill>
                </a:rPr>
                <a:t>1</a:t>
              </a:r>
            </a:p>
            <a:p>
              <a:r>
                <a:rPr lang="en-US" sz="2200" b="1">
                  <a:solidFill>
                    <a:srgbClr val="003399"/>
                  </a:solidFill>
                </a:rPr>
                <a:t>2</a:t>
              </a:r>
              <a:endParaRPr lang="en-US" sz="2200" b="1" smtClean="0">
                <a:solidFill>
                  <a:srgbClr val="003399"/>
                </a:solidFill>
              </a:endParaRPr>
            </a:p>
          </p:txBody>
        </p:sp>
        <p:cxnSp>
          <p:nvCxnSpPr>
            <p:cNvPr id="120" name="Straight Connector 119"/>
            <p:cNvCxnSpPr>
              <a:stCxn id="118" idx="1"/>
              <a:endCxn id="118" idx="3"/>
            </p:cNvCxnSpPr>
            <p:nvPr/>
          </p:nvCxnSpPr>
          <p:spPr>
            <a:xfrm>
              <a:off x="296543" y="1632896"/>
              <a:ext cx="312661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86145" y="6016976"/>
            <a:ext cx="1101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Trong cách tính của Châu và Duy, các số 6 và 4 biểu thị cho độ dài các đoạn thẳng nào?</a:t>
            </a:r>
          </a:p>
        </p:txBody>
      </p:sp>
    </p:spTree>
    <p:extLst>
      <p:ext uri="{BB962C8B-B14F-4D97-AF65-F5344CB8AC3E}">
        <p14:creationId xmlns:p14="http://schemas.microsoft.com/office/powerpoint/2010/main" val="10782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5" grpId="0"/>
      <p:bldP spid="26" grpId="0"/>
      <p:bldP spid="27" grpId="0"/>
      <p:bldP spid="7" grpId="0" animBg="1"/>
      <p:bldP spid="29" grpId="0" animBg="1"/>
      <p:bldP spid="30" grpId="0" animBg="1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77" grpId="0" animBg="1"/>
      <p:bldP spid="98" grpId="0" animBg="1"/>
      <p:bldP spid="100" grpId="0"/>
      <p:bldP spid="101" grpId="0"/>
      <p:bldP spid="102" grpId="0"/>
      <p:bldP spid="103" grpId="0" animBg="1"/>
      <p:bldP spid="104" grpId="0" animBg="1"/>
      <p:bldP spid="106" grpId="0"/>
      <p:bldP spid="114" grpId="0"/>
      <p:bldP spid="115" grpId="0"/>
      <p:bldP spid="116" grpId="0"/>
      <p:bldP spid="117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482" y="804588"/>
            <a:ext cx="12151517" cy="4195959"/>
          </a:xfrm>
          <a:prstGeom prst="roundRect">
            <a:avLst>
              <a:gd name="adj" fmla="val 9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40482" y="20706"/>
            <a:ext cx="12151517" cy="764936"/>
          </a:xfrm>
          <a:prstGeom prst="plaque">
            <a:avLst>
              <a:gd name="adj" fmla="val 14157"/>
            </a:avLst>
          </a:prstGeom>
          <a:noFill/>
          <a:ln w="571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483" y="739879"/>
            <a:ext cx="12151516" cy="6083035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5400000">
            <a:off x="11593296" y="-32626"/>
            <a:ext cx="113110" cy="23455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-10618418">
            <a:off x="11929029" y="391235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718289" y="141206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5" name="AutoShape 84"/>
          <p:cNvSpPr>
            <a:spLocks noChangeArrowheads="1"/>
          </p:cNvSpPr>
          <p:nvPr/>
        </p:nvSpPr>
        <p:spPr bwMode="auto">
          <a:xfrm rot="-5400000">
            <a:off x="1076034" y="-10345"/>
            <a:ext cx="113109" cy="235744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 rot="-10618418">
            <a:off x="546800" y="368869"/>
            <a:ext cx="179785" cy="161925"/>
          </a:xfrm>
          <a:prstGeom prst="star4">
            <a:avLst>
              <a:gd name="adj" fmla="val 995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597997" y="62881"/>
            <a:ext cx="364331" cy="273844"/>
          </a:xfrm>
          <a:prstGeom prst="sun">
            <a:avLst>
              <a:gd name="adj" fmla="val 2739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>
            <a:off x="2204795" y="91485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Toán:</a:t>
            </a:r>
            <a:endParaRPr lang="en-US" sz="4000" b="1">
              <a:ln w="9525">
                <a:solidFill>
                  <a:srgbClr val="FFFFFF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030" y="97007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Diện tích hình tam giác</a:t>
            </a:r>
            <a:endParaRPr lang="en-US" sz="4000" b="1">
              <a:ln w="9525">
                <a:solidFill>
                  <a:srgbClr val="FFFFFF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33874" y="2170956"/>
            <a:ext cx="1736694" cy="954107"/>
            <a:chOff x="6505731" y="5068903"/>
            <a:chExt cx="1736694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6505731" y="5276538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</a:rPr>
                <a:t>S =</a:t>
              </a:r>
              <a:endParaRPr lang="en-US" sz="2800" b="1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8624" y="5068903"/>
              <a:ext cx="10038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</a:rPr>
                <a:t>a x h</a:t>
              </a:r>
            </a:p>
            <a:p>
              <a:pPr algn="ctr"/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21" name="Straight Connector 20"/>
            <p:cNvCxnSpPr>
              <a:stCxn id="30" idx="1"/>
              <a:endCxn id="30" idx="3"/>
            </p:cNvCxnSpPr>
            <p:nvPr/>
          </p:nvCxnSpPr>
          <p:spPr>
            <a:xfrm>
              <a:off x="7238624" y="5545957"/>
              <a:ext cx="1003801" cy="0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904513" y="3789523"/>
            <a:ext cx="781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( S là diện tích, a là độ dài đáy, h là chiều cao)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925" y="967727"/>
            <a:ext cx="1183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Muốn tính diện tích hình tam giác, ta lấy độ dài đáy nhân với chiều cao tương ứng ( cùng đơn vị đo) rồi chia cho 2</a:t>
            </a:r>
            <a:endParaRPr lang="en-US" sz="280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2332" y="1980474"/>
            <a:ext cx="3502760" cy="3020074"/>
            <a:chOff x="511301" y="2584910"/>
            <a:chExt cx="3502760" cy="3020074"/>
          </a:xfrm>
        </p:grpSpPr>
        <p:sp>
          <p:nvSpPr>
            <p:cNvPr id="42" name="Freeform 41"/>
            <p:cNvSpPr/>
            <p:nvPr/>
          </p:nvSpPr>
          <p:spPr>
            <a:xfrm>
              <a:off x="542649" y="2584910"/>
              <a:ext cx="3455914" cy="2433635"/>
            </a:xfrm>
            <a:custGeom>
              <a:avLst/>
              <a:gdLst>
                <a:gd name="connsiteX0" fmla="*/ 0 w 5186596"/>
                <a:gd name="connsiteY0" fmla="*/ 3192904 h 3192904"/>
                <a:gd name="connsiteX1" fmla="*/ 1738859 w 5186596"/>
                <a:gd name="connsiteY1" fmla="*/ 0 h 3192904"/>
                <a:gd name="connsiteX2" fmla="*/ 5186596 w 5186596"/>
                <a:gd name="connsiteY2" fmla="*/ 3192904 h 3192904"/>
                <a:gd name="connsiteX3" fmla="*/ 0 w 5186596"/>
                <a:gd name="connsiteY3" fmla="*/ 3192904 h 319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6596" h="3192904">
                  <a:moveTo>
                    <a:pt x="0" y="3192904"/>
                  </a:moveTo>
                  <a:lnTo>
                    <a:pt x="1738859" y="0"/>
                  </a:lnTo>
                  <a:lnTo>
                    <a:pt x="5186596" y="3192904"/>
                  </a:lnTo>
                  <a:lnTo>
                    <a:pt x="0" y="3192904"/>
                  </a:lnTo>
                  <a:close/>
                </a:path>
              </a:pathLst>
            </a:custGeom>
            <a:solidFill>
              <a:srgbClr val="00FF99">
                <a:alpha val="65882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Connector 43"/>
            <p:cNvCxnSpPr>
              <a:stCxn id="42" idx="1"/>
            </p:cNvCxnSpPr>
            <p:nvPr/>
          </p:nvCxnSpPr>
          <p:spPr>
            <a:xfrm flipH="1">
              <a:off x="1689110" y="2584910"/>
              <a:ext cx="12169" cy="24336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681745" y="4778275"/>
              <a:ext cx="254330" cy="24027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0800000" flipV="1">
              <a:off x="1610409" y="3648260"/>
              <a:ext cx="471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002060"/>
                  </a:solidFill>
                </a:rPr>
                <a:t>h</a:t>
              </a: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15280" y="5081764"/>
              <a:ext cx="379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</a:rPr>
                <a:t>a</a:t>
              </a:r>
              <a:endParaRPr lang="en-US" sz="2800">
                <a:solidFill>
                  <a:srgbClr val="00206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11301" y="5160936"/>
              <a:ext cx="3502760" cy="18583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5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130"/>
  <p:tag name="TIMING" val="|2.537|1.789|1.293|1.655"/>
  <p:tag name="ISPRING_CUSTOM_TIMING_USED" val="1"/>
  <p:tag name="ISPRING_SLIDE_ID_2" val="{9C7C6F71-9499-43A3-95C3-FAAF0AC70379}"/>
  <p:tag name="GENSWF_SLIDE_TITLE" val="khởi động"/>
  <p:tag name="ISPRING_SLIDE_INDENT_LEVEL" val="0"/>
  <p:tag name="ISPRING_PRESENTER_ID" val="{221A526D-ED27-4FA6-B62A-7579440105F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7F7206D-0390-411A-A3CD-907E2A71B66E}"/>
  <p:tag name="ISPRING_SLIDE_INDENT_LEVEL" val="0"/>
  <p:tag name="ISPRING_PRESENTER_ID" val="{221A526D-ED27-4FA6-B62A-7579440105F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543</Words>
  <Application>Microsoft Office PowerPoint</Application>
  <PresentationFormat>Custom</PresentationFormat>
  <Paragraphs>117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CTY REDSTAR</cp:lastModifiedBy>
  <cp:revision>129</cp:revision>
  <dcterms:modified xsi:type="dcterms:W3CDTF">2025-01-21T01:09:16Z</dcterms:modified>
</cp:coreProperties>
</file>