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2"/>
  </p:notesMasterIdLst>
  <p:sldIdLst>
    <p:sldId id="326" r:id="rId2"/>
    <p:sldId id="319" r:id="rId3"/>
    <p:sldId id="321" r:id="rId4"/>
    <p:sldId id="322" r:id="rId5"/>
    <p:sldId id="323" r:id="rId6"/>
    <p:sldId id="324" r:id="rId7"/>
    <p:sldId id="325" r:id="rId8"/>
    <p:sldId id="327" r:id="rId9"/>
    <p:sldId id="328" r:id="rId10"/>
    <p:sldId id="330" r:id="rId11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0033CC"/>
    <a:srgbClr val="FF0066"/>
    <a:srgbClr val="0066FF"/>
    <a:srgbClr val="FFFF66"/>
    <a:srgbClr val="FFFAF7"/>
    <a:srgbClr val="40C1D3"/>
    <a:srgbClr val="E832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09" autoAdjust="0"/>
    <p:restoredTop sz="84919" autoAdjust="0"/>
  </p:normalViewPr>
  <p:slideViewPr>
    <p:cSldViewPr snapToGrid="0">
      <p:cViewPr varScale="1">
        <p:scale>
          <a:sx n="62" d="100"/>
          <a:sy n="62" d="100"/>
        </p:scale>
        <p:origin x="-942" y="-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289440978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680553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1202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425342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018270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351130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86268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mtClean="0"/>
              <a:t>Bài</a:t>
            </a:r>
            <a:r>
              <a:rPr lang="en-US" baseline="0" smtClean="0"/>
              <a:t> 1 a/: 1hs đọc và nêu yêu cầu bài . 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en-US" baseline="0" smtClean="0"/>
              <a:t>Yêu cầu hs là việc nhóm 2. ( trong nhóm 6 : 2 em trao đổi 1 hình tam giác). Trong đó có 3 nhóm làm bảng phụ ( hoặc phiếu để chiếu hắt bài lên màn hình)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en-US" baseline="0" smtClean="0"/>
              <a:t>3 nhóm lần lượt báo cáo trên lớp. Lớp nhận xét=&gt; Gv chốt đáp án.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en-US" baseline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369423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mtClean="0"/>
              <a:t>Bài</a:t>
            </a:r>
            <a:r>
              <a:rPr lang="en-US" baseline="0" smtClean="0"/>
              <a:t> 1 b/: 1hs đọc và nêu yêu cầu bài . 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en-US" baseline="0" smtClean="0"/>
              <a:t>Quan sát các tam giác ở câu a, em hãy chi ra tam giác vuông, tam giác nhọn, tam giác tù?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en-US" baseline="0" smtClean="0"/>
              <a:t>1HSTL =&gt; HS khác nhận xét.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baseline="0" smtClean="0"/>
              <a:t>- Làm thế nào để các em xác định được tam giác vuông, tam giác nhọn, tam giác tù?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Tx/>
              <a:buNone/>
              <a:tabLst/>
              <a:defRPr/>
            </a:pPr>
            <a:r>
              <a:rPr lang="en-US" baseline="0" smtClean="0"/>
              <a:t>1HSTL =&gt; HS khác nhận xét. (GV hoặc HS có thể dung thước đo độ để kiểm tra trên màn hình) – lớp quan sát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en-US" baseline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812129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mtClean="0"/>
              <a:t>Bài</a:t>
            </a:r>
            <a:r>
              <a:rPr lang="en-US" baseline="0" smtClean="0"/>
              <a:t> 2a/: 1hs đọc và nêu yêu cầu bài .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aseline="0" smtClean="0"/>
              <a:t>? Tam giác đều có đặc điểm gì? ( có 3 cạnh bằng nhau, 3 góc bằng nhau và bằng 60</a:t>
            </a:r>
            <a:r>
              <a:rPr lang="en-US" baseline="30000" smtClean="0"/>
              <a:t>0</a:t>
            </a:r>
            <a:r>
              <a:rPr lang="en-US" baseline="0" smtClean="0"/>
              <a:t>)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aseline="0" smtClean="0"/>
              <a:t>TL N2: 2 hs dùng thước đo độ dài và rút ra nhận xét  =&gt;kết luận.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aseline="0" smtClean="0"/>
              <a:t>Gọi hs báo cáo =&gt; lớp nhận xét . Kết luận: Tam giác DEG là tam giác đều.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aseline="0" smtClean="0"/>
              <a:t>Các em có nhận xét gì về độ dài các cạnh tam giác MNP? ( có cạnh MN = MP)=&gt; Giáo viên giới thiệu thêm: Tam giác mà có 2 cạnh bằng nhau thì được gọi là tam giác cân.</a:t>
            </a:r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444023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mtClean="0"/>
              <a:t>Bài</a:t>
            </a:r>
            <a:r>
              <a:rPr lang="en-US" baseline="0" smtClean="0"/>
              <a:t> 2b/: 1hs đọc và nêu yêu cầu bài .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aseline="0" smtClean="0"/>
              <a:t>Góc trong tam giác đều là bao nhiêu?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aseline="0" smtClean="0"/>
              <a:t>TL N2: 2 hs dùng thước đo độ và rút ra nhận xét  =&gt;kết luận.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aseline="0" smtClean="0"/>
              <a:t>Gọi hs báo cáo =&gt; lớp nhận xét . Kết luận: Tam giác DEG là tam giác đều.</a:t>
            </a:r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612291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png"/><Relationship Id="rId3" Type="http://schemas.openxmlformats.org/officeDocument/2006/relationships/image" Target="../media/image6.jpg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3f7e749c750b79cbde134e7bcf00a140.png">
            <a:extLst>
              <a:ext uri="{FF2B5EF4-FFF2-40B4-BE49-F238E27FC236}">
                <a16:creationId xmlns:a16="http://schemas.microsoft.com/office/drawing/2014/main" xmlns="" id="{EC52F0ED-4BE8-77AE-849B-BB61C09D84DF}"/>
              </a:ext>
            </a:extLst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-1182195" y="547031"/>
            <a:ext cx="5686426" cy="6102506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6873" y="132589"/>
            <a:ext cx="5097154" cy="6513230"/>
          </a:xfrm>
          <a:prstGeom prst="rect">
            <a:avLst/>
          </a:prstGeom>
          <a:ln>
            <a:solidFill>
              <a:srgbClr val="FF0000"/>
            </a:solidFill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9FFD71C9-E11C-1516-4D8D-3AFE2CD15D99}"/>
              </a:ext>
            </a:extLst>
          </p:cNvPr>
          <p:cNvSpPr txBox="1"/>
          <p:nvPr/>
        </p:nvSpPr>
        <p:spPr>
          <a:xfrm>
            <a:off x="777923" y="447128"/>
            <a:ext cx="26810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TM Avo" panose="02040603050506020204" pitchFamily="18" charset="0"/>
              </a:rPr>
              <a:t>TOÁN </a:t>
            </a:r>
            <a:r>
              <a:rPr lang="en-US" sz="440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TM Avo" panose="02040603050506020204" pitchFamily="18" charset="0"/>
              </a:rPr>
              <a:t>5</a:t>
            </a:r>
            <a:endParaRPr lang="en-US" sz="440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UTM Avo" panose="020406030505060202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E749AAE4-AAE8-4F14-B963-C4BD00694A92}"/>
              </a:ext>
            </a:extLst>
          </p:cNvPr>
          <p:cNvSpPr/>
          <p:nvPr/>
        </p:nvSpPr>
        <p:spPr>
          <a:xfrm>
            <a:off x="1661018" y="1093459"/>
            <a:ext cx="132784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TM Avo" panose="02040603050506020204" pitchFamily="18" charset="0"/>
                <a:cs typeface="Arial" panose="020B0604020202020204" pitchFamily="34" charset="0"/>
              </a:rPr>
              <a:t>Tập</a:t>
            </a:r>
            <a:r>
              <a:rPr lang="en-US" sz="320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TM Avo" panose="02040603050506020204" pitchFamily="18" charset="0"/>
                <a:cs typeface="Arial" panose="020B0604020202020204" pitchFamily="34" charset="0"/>
              </a:rPr>
              <a:t> </a:t>
            </a:r>
            <a:r>
              <a:rPr lang="en-US" sz="320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TM Avo" panose="02040603050506020204" pitchFamily="18" charset="0"/>
                <a:cs typeface="Arial" panose="020B0604020202020204" pitchFamily="34" charset="0"/>
              </a:rPr>
              <a:t>2</a:t>
            </a:r>
            <a:endParaRPr lang="en-US" sz="3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UTM Avo" panose="02040603050506020204" pitchFamily="18" charset="0"/>
              <a:cs typeface="Arial" panose="020B0604020202020204" pitchFamily="34" charset="0"/>
            </a:endParaRPr>
          </a:p>
        </p:txBody>
      </p:sp>
      <p:pic>
        <p:nvPicPr>
          <p:cNvPr id="8" name="Picture 7" descr="6131d3148657a26e1bfe386e7ba65811.png">
            <a:hlinkClick r:id="" action="ppaction://noaction"/>
            <a:extLst>
              <a:ext uri="{FF2B5EF4-FFF2-40B4-BE49-F238E27FC236}">
                <a16:creationId xmlns:a16="http://schemas.microsoft.com/office/drawing/2014/main" xmlns="" id="{0FD02E19-0F91-6C96-D091-10D91752AD69}"/>
              </a:ext>
            </a:extLst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146547" y="3795623"/>
            <a:ext cx="1477299" cy="2348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0716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7000" b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17" name="Picture 13" descr="Cove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3464" y="4746625"/>
            <a:ext cx="4397375" cy="2101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6" name="Picture 12" descr="Cove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3464" y="4213226"/>
            <a:ext cx="4397375" cy="1217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5" name="Picture 11" descr="Cover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2863" y="2862263"/>
            <a:ext cx="3871912" cy="2227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4" name="Picture 10" descr="Cover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4725" y="3128964"/>
            <a:ext cx="4129088" cy="1184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3" name="Picture 9" descr="Cover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2864" y="2786063"/>
            <a:ext cx="3813175" cy="90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2" name="Picture 8" descr="Cover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8500" y="1160463"/>
            <a:ext cx="4605338" cy="1276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1" name="Picture 7" descr="Cover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2864" y="1819275"/>
            <a:ext cx="3629025" cy="1576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0" name="Picture 6" descr="Cover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4314" y="-107950"/>
            <a:ext cx="5030787" cy="1327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09" name="Picture 5" descr="Cover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2864" y="742951"/>
            <a:ext cx="3095625" cy="2652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08" name="Picture 4" descr="Cover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5288" y="2370139"/>
            <a:ext cx="2286000" cy="1552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0" y="219284"/>
            <a:ext cx="508504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Toán: Hình tam giác</a:t>
            </a:r>
            <a:endParaRPr lang="en-US" sz="4000" b="1" cap="none" spc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14716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1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1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1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1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3f7e749c750b79cbde134e7bcf00a140.png">
            <a:extLst>
              <a:ext uri="{FF2B5EF4-FFF2-40B4-BE49-F238E27FC236}">
                <a16:creationId xmlns:a16="http://schemas.microsoft.com/office/drawing/2014/main" xmlns="" id="{EC52F0ED-4BE8-77AE-849B-BB61C09D84DF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-1027451" y="2324565"/>
            <a:ext cx="5686426" cy="6102506"/>
          </a:xfrm>
          <a:prstGeom prst="rect">
            <a:avLst/>
          </a:prstGeom>
        </p:spPr>
      </p:pic>
      <p:pic>
        <p:nvPicPr>
          <p:cNvPr id="8" name="Picture 7" descr="6131d3148657a26e1bfe386e7ba65811.png">
            <a:hlinkClick r:id="" action="ppaction://noaction"/>
            <a:extLst>
              <a:ext uri="{FF2B5EF4-FFF2-40B4-BE49-F238E27FC236}">
                <a16:creationId xmlns:a16="http://schemas.microsoft.com/office/drawing/2014/main" xmlns="" id="{0FD02E19-0F91-6C96-D091-10D91752AD69}"/>
              </a:ext>
            </a:extLst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932036" y="3760724"/>
            <a:ext cx="1477299" cy="2774682"/>
          </a:xfrm>
          <a:prstGeom prst="rect">
            <a:avLst/>
          </a:prstGeom>
        </p:spPr>
      </p:pic>
      <p:sp>
        <p:nvSpPr>
          <p:cNvPr id="9" name="Google Shape;54;p1">
            <a:extLst>
              <a:ext uri="{FF2B5EF4-FFF2-40B4-BE49-F238E27FC236}">
                <a16:creationId xmlns:a16="http://schemas.microsoft.com/office/drawing/2014/main" xmlns="" id="{D2B0C381-AC83-477C-A42B-612BDE63DE3C}"/>
              </a:ext>
            </a:extLst>
          </p:cNvPr>
          <p:cNvSpPr txBox="1">
            <a:spLocks/>
          </p:cNvSpPr>
          <p:nvPr/>
        </p:nvSpPr>
        <p:spPr>
          <a:xfrm>
            <a:off x="139004" y="319740"/>
            <a:ext cx="11642054" cy="34409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lnSpc>
                <a:spcPct val="150000"/>
              </a:lnSpc>
              <a:buSzPts val="990"/>
              <a:buFont typeface="Arial"/>
              <a:buNone/>
            </a:pPr>
            <a:r>
              <a:rPr lang="en-US" sz="5200" b="1" err="1">
                <a:solidFill>
                  <a:srgbClr val="002060"/>
                </a:solidFill>
                <a:latin typeface="UTM Avo" panose="02040603050506020204" pitchFamily="18" charset="0"/>
              </a:rPr>
              <a:t>Tuần</a:t>
            </a:r>
            <a:r>
              <a:rPr lang="en-US" sz="5200" b="1">
                <a:solidFill>
                  <a:srgbClr val="002060"/>
                </a:solidFill>
                <a:latin typeface="UTM Avo" panose="02040603050506020204" pitchFamily="18" charset="0"/>
              </a:rPr>
              <a:t> </a:t>
            </a:r>
            <a:r>
              <a:rPr lang="en-US" sz="5200" b="1" smtClean="0">
                <a:solidFill>
                  <a:srgbClr val="002060"/>
                </a:solidFill>
                <a:latin typeface="UTM Avo" panose="02040603050506020204" pitchFamily="18" charset="0"/>
              </a:rPr>
              <a:t>19</a:t>
            </a:r>
            <a:endParaRPr lang="en-US" sz="5200" b="1" dirty="0">
              <a:solidFill>
                <a:srgbClr val="002060"/>
              </a:solidFill>
              <a:latin typeface="UTM Avo" panose="02040603050506020204" pitchFamily="18" charset="0"/>
            </a:endParaRPr>
          </a:p>
          <a:p>
            <a:pPr algn="ctr" defTabSz="914377">
              <a:lnSpc>
                <a:spcPct val="150000"/>
              </a:lnSpc>
              <a:defRPr/>
            </a:pPr>
            <a:r>
              <a:rPr lang="en-US" b="1" err="1">
                <a:solidFill>
                  <a:srgbClr val="FF0000"/>
                </a:solidFill>
                <a:latin typeface="UTM Avo" panose="02040603050506020204" pitchFamily="18" charset="0"/>
                <a:cs typeface="Arial" panose="020B0604020202020204" pitchFamily="34" charset="0"/>
              </a:rPr>
              <a:t>Bài</a:t>
            </a:r>
            <a:r>
              <a:rPr lang="en-US" b="1">
                <a:solidFill>
                  <a:srgbClr val="FF0000"/>
                </a:solidFill>
                <a:latin typeface="UTM Avo" panose="02040603050506020204" pitchFamily="18" charset="0"/>
                <a:cs typeface="Arial" panose="020B0604020202020204" pitchFamily="34" charset="0"/>
              </a:rPr>
              <a:t> </a:t>
            </a:r>
            <a:r>
              <a:rPr lang="en-US" b="1" smtClean="0">
                <a:solidFill>
                  <a:srgbClr val="FF0000"/>
                </a:solidFill>
                <a:latin typeface="UTM Avo" panose="02040603050506020204" pitchFamily="18" charset="0"/>
                <a:cs typeface="Arial" panose="020B0604020202020204" pitchFamily="34" charset="0"/>
              </a:rPr>
              <a:t>50: </a:t>
            </a:r>
            <a:r>
              <a:rPr lang="en-US" b="1" smtClean="0">
                <a:solidFill>
                  <a:srgbClr val="FF0000"/>
                </a:solidFill>
                <a:latin typeface="UTM Avo" panose="02040603050506020204" pitchFamily="18" charset="0"/>
              </a:rPr>
              <a:t>HÌNH TAM GIÁC</a:t>
            </a:r>
          </a:p>
          <a:p>
            <a:pPr algn="ctr" defTabSz="914377">
              <a:lnSpc>
                <a:spcPct val="150000"/>
              </a:lnSpc>
              <a:defRPr/>
            </a:pPr>
            <a:r>
              <a:rPr lang="en-US" b="1" smtClean="0">
                <a:solidFill>
                  <a:srgbClr val="FF0000"/>
                </a:solidFill>
                <a:latin typeface="UTM Avo" panose="02040603050506020204" pitchFamily="18" charset="0"/>
                <a:cs typeface="Arial" panose="020B0604020202020204" pitchFamily="34" charset="0"/>
              </a:rPr>
              <a:t>(2 tiết)</a:t>
            </a:r>
            <a:endParaRPr lang="en-US" b="1" dirty="0">
              <a:solidFill>
                <a:srgbClr val="FF0000"/>
              </a:solidFill>
              <a:latin typeface="UTM Avo" panose="0204060305050602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2208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ed Rectangle 10"/>
          <p:cNvSpPr/>
          <p:nvPr/>
        </p:nvSpPr>
        <p:spPr>
          <a:xfrm>
            <a:off x="3706680" y="967727"/>
            <a:ext cx="4154430" cy="1003478"/>
          </a:xfrm>
          <a:prstGeom prst="roundRect">
            <a:avLst/>
          </a:prstGeom>
          <a:solidFill>
            <a:srgbClr val="FF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Khởi động</a:t>
            </a:r>
            <a:endParaRPr lang="en-US" sz="4400" b="1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6" name="AutoShape 90"/>
          <p:cNvSpPr>
            <a:spLocks noChangeArrowheads="1"/>
          </p:cNvSpPr>
          <p:nvPr/>
        </p:nvSpPr>
        <p:spPr bwMode="auto">
          <a:xfrm>
            <a:off x="40482" y="20706"/>
            <a:ext cx="12151517" cy="764936"/>
          </a:xfrm>
          <a:prstGeom prst="plaque">
            <a:avLst>
              <a:gd name="adj" fmla="val 14157"/>
            </a:avLst>
          </a:prstGeom>
          <a:noFill/>
          <a:ln w="57150" cmpd="thickThin">
            <a:solidFill>
              <a:srgbClr val="FF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500"/>
          </a:p>
        </p:txBody>
      </p:sp>
      <p:sp>
        <p:nvSpPr>
          <p:cNvPr id="10" name="AutoShape 4"/>
          <p:cNvSpPr>
            <a:spLocks noChangeArrowheads="1"/>
          </p:cNvSpPr>
          <p:nvPr/>
        </p:nvSpPr>
        <p:spPr bwMode="auto">
          <a:xfrm>
            <a:off x="40483" y="739879"/>
            <a:ext cx="12151516" cy="6083035"/>
          </a:xfrm>
          <a:prstGeom prst="roundRect">
            <a:avLst>
              <a:gd name="adj" fmla="val 4245"/>
            </a:avLst>
          </a:prstGeom>
          <a:noFill/>
          <a:ln w="41275" cmpd="thickThin">
            <a:solidFill>
              <a:srgbClr val="FF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500"/>
          </a:p>
        </p:txBody>
      </p:sp>
      <p:sp>
        <p:nvSpPr>
          <p:cNvPr id="12" name="AutoShape 7"/>
          <p:cNvSpPr>
            <a:spLocks noChangeArrowheads="1"/>
          </p:cNvSpPr>
          <p:nvPr/>
        </p:nvSpPr>
        <p:spPr bwMode="auto">
          <a:xfrm rot="-5400000">
            <a:off x="11593296" y="-32626"/>
            <a:ext cx="113110" cy="234553"/>
          </a:xfrm>
          <a:prstGeom prst="star4">
            <a:avLst>
              <a:gd name="adj" fmla="val 10000"/>
            </a:avLst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500"/>
          </a:p>
        </p:txBody>
      </p:sp>
      <p:sp>
        <p:nvSpPr>
          <p:cNvPr id="13" name="AutoShape 8"/>
          <p:cNvSpPr>
            <a:spLocks noChangeArrowheads="1"/>
          </p:cNvSpPr>
          <p:nvPr/>
        </p:nvSpPr>
        <p:spPr bwMode="auto">
          <a:xfrm rot="-10618418">
            <a:off x="11929029" y="391235"/>
            <a:ext cx="179785" cy="161925"/>
          </a:xfrm>
          <a:prstGeom prst="star4">
            <a:avLst>
              <a:gd name="adj" fmla="val 9954"/>
            </a:avLst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500"/>
          </a:p>
        </p:txBody>
      </p:sp>
      <p:sp>
        <p:nvSpPr>
          <p:cNvPr id="14" name="AutoShape 9"/>
          <p:cNvSpPr>
            <a:spLocks noChangeArrowheads="1"/>
          </p:cNvSpPr>
          <p:nvPr/>
        </p:nvSpPr>
        <p:spPr bwMode="auto">
          <a:xfrm>
            <a:off x="11718289" y="141206"/>
            <a:ext cx="364331" cy="273844"/>
          </a:xfrm>
          <a:prstGeom prst="sun">
            <a:avLst>
              <a:gd name="adj" fmla="val 27394"/>
            </a:avLst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500"/>
          </a:p>
        </p:txBody>
      </p:sp>
      <p:sp>
        <p:nvSpPr>
          <p:cNvPr id="15" name="AutoShape 84"/>
          <p:cNvSpPr>
            <a:spLocks noChangeArrowheads="1"/>
          </p:cNvSpPr>
          <p:nvPr/>
        </p:nvSpPr>
        <p:spPr bwMode="auto">
          <a:xfrm rot="-5400000">
            <a:off x="644958" y="-10345"/>
            <a:ext cx="113109" cy="235744"/>
          </a:xfrm>
          <a:prstGeom prst="star4">
            <a:avLst>
              <a:gd name="adj" fmla="val 10000"/>
            </a:avLst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500"/>
          </a:p>
        </p:txBody>
      </p:sp>
      <p:sp>
        <p:nvSpPr>
          <p:cNvPr id="16" name="AutoShape 85"/>
          <p:cNvSpPr>
            <a:spLocks noChangeArrowheads="1"/>
          </p:cNvSpPr>
          <p:nvPr/>
        </p:nvSpPr>
        <p:spPr bwMode="auto">
          <a:xfrm rot="-10618418">
            <a:off x="115724" y="368869"/>
            <a:ext cx="179785" cy="161925"/>
          </a:xfrm>
          <a:prstGeom prst="star4">
            <a:avLst>
              <a:gd name="adj" fmla="val 9954"/>
            </a:avLst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500"/>
          </a:p>
        </p:txBody>
      </p:sp>
      <p:sp>
        <p:nvSpPr>
          <p:cNvPr id="17" name="AutoShape 86"/>
          <p:cNvSpPr>
            <a:spLocks noChangeArrowheads="1"/>
          </p:cNvSpPr>
          <p:nvPr/>
        </p:nvSpPr>
        <p:spPr bwMode="auto">
          <a:xfrm>
            <a:off x="166921" y="62881"/>
            <a:ext cx="364331" cy="273844"/>
          </a:xfrm>
          <a:prstGeom prst="sun">
            <a:avLst>
              <a:gd name="adj" fmla="val 27394"/>
            </a:avLst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500"/>
          </a:p>
        </p:txBody>
      </p:sp>
      <p:sp>
        <p:nvSpPr>
          <p:cNvPr id="2" name="Rectangle 1"/>
          <p:cNvSpPr/>
          <p:nvPr/>
        </p:nvSpPr>
        <p:spPr>
          <a:xfrm>
            <a:off x="3382669" y="91485"/>
            <a:ext cx="1579278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Toán:</a:t>
            </a:r>
            <a:endParaRPr lang="en-US" sz="4000" b="1" cap="none" spc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1009934" y="3942037"/>
            <a:ext cx="2579427" cy="0"/>
          </a:xfrm>
          <a:prstGeom prst="line">
            <a:avLst/>
          </a:prstGeom>
          <a:ln w="38100"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V="1">
            <a:off x="1009934" y="2344283"/>
            <a:ext cx="900753" cy="1597754"/>
          </a:xfrm>
          <a:prstGeom prst="line">
            <a:avLst/>
          </a:prstGeom>
          <a:ln w="38100"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1897039" y="2344283"/>
            <a:ext cx="1692322" cy="1597754"/>
          </a:xfrm>
          <a:prstGeom prst="line">
            <a:avLst/>
          </a:prstGeom>
          <a:ln w="38100"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8" name="Group 37"/>
          <p:cNvGrpSpPr/>
          <p:nvPr/>
        </p:nvGrpSpPr>
        <p:grpSpPr>
          <a:xfrm>
            <a:off x="3538109" y="3755035"/>
            <a:ext cx="404517" cy="400110"/>
            <a:chOff x="3550466" y="3594394"/>
            <a:chExt cx="404517" cy="400110"/>
          </a:xfrm>
        </p:grpSpPr>
        <p:sp>
          <p:nvSpPr>
            <p:cNvPr id="32" name="TextBox 31"/>
            <p:cNvSpPr txBox="1"/>
            <p:nvPr/>
          </p:nvSpPr>
          <p:spPr>
            <a:xfrm>
              <a:off x="3614675" y="3594394"/>
              <a:ext cx="34030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smtClean="0">
                  <a:solidFill>
                    <a:srgbClr val="C00000"/>
                  </a:solidFill>
                </a:rPr>
                <a:t>C</a:t>
              </a:r>
              <a:endParaRPr lang="en-US" sz="2000" b="1">
                <a:solidFill>
                  <a:srgbClr val="C00000"/>
                </a:solidFill>
              </a:endParaRPr>
            </a:p>
          </p:txBody>
        </p:sp>
        <p:sp>
          <p:nvSpPr>
            <p:cNvPr id="35" name="Oval 34"/>
            <p:cNvSpPr/>
            <p:nvPr/>
          </p:nvSpPr>
          <p:spPr>
            <a:xfrm>
              <a:off x="3550466" y="3735004"/>
              <a:ext cx="77790" cy="89119"/>
            </a:xfrm>
            <a:prstGeom prst="ellipse">
              <a:avLst/>
            </a:prstGeom>
            <a:solidFill>
              <a:srgbClr val="0033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661387" y="3732661"/>
            <a:ext cx="400772" cy="400110"/>
            <a:chOff x="661387" y="3572020"/>
            <a:chExt cx="400772" cy="400110"/>
          </a:xfrm>
        </p:grpSpPr>
        <p:sp>
          <p:nvSpPr>
            <p:cNvPr id="30" name="TextBox 29"/>
            <p:cNvSpPr txBox="1"/>
            <p:nvPr/>
          </p:nvSpPr>
          <p:spPr>
            <a:xfrm>
              <a:off x="661387" y="3572020"/>
              <a:ext cx="34030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smtClean="0">
                  <a:solidFill>
                    <a:srgbClr val="C00000"/>
                  </a:solidFill>
                </a:rPr>
                <a:t>B</a:t>
              </a:r>
              <a:endParaRPr lang="en-US" sz="2000" b="1">
                <a:solidFill>
                  <a:srgbClr val="C00000"/>
                </a:solidFill>
              </a:endParaRPr>
            </a:p>
          </p:txBody>
        </p:sp>
        <p:sp>
          <p:nvSpPr>
            <p:cNvPr id="36" name="Oval 35"/>
            <p:cNvSpPr/>
            <p:nvPr/>
          </p:nvSpPr>
          <p:spPr>
            <a:xfrm>
              <a:off x="984369" y="3714406"/>
              <a:ext cx="77790" cy="89119"/>
            </a:xfrm>
            <a:prstGeom prst="ellipse">
              <a:avLst/>
            </a:prstGeom>
            <a:solidFill>
              <a:srgbClr val="0033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1728176" y="1988544"/>
            <a:ext cx="340308" cy="435141"/>
            <a:chOff x="1740533" y="1827903"/>
            <a:chExt cx="340308" cy="435141"/>
          </a:xfrm>
        </p:grpSpPr>
        <p:sp>
          <p:nvSpPr>
            <p:cNvPr id="31" name="TextBox 30"/>
            <p:cNvSpPr txBox="1"/>
            <p:nvPr/>
          </p:nvSpPr>
          <p:spPr>
            <a:xfrm>
              <a:off x="1740533" y="1827903"/>
              <a:ext cx="34030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smtClean="0">
                  <a:solidFill>
                    <a:srgbClr val="C00000"/>
                  </a:solidFill>
                </a:rPr>
                <a:t>A</a:t>
              </a:r>
              <a:endParaRPr lang="en-US" sz="2000" b="1">
                <a:solidFill>
                  <a:srgbClr val="C00000"/>
                </a:solidFill>
              </a:endParaRPr>
            </a:p>
          </p:txBody>
        </p:sp>
        <p:sp>
          <p:nvSpPr>
            <p:cNvPr id="37" name="Oval 36"/>
            <p:cNvSpPr/>
            <p:nvPr/>
          </p:nvSpPr>
          <p:spPr>
            <a:xfrm>
              <a:off x="1890532" y="2173925"/>
              <a:ext cx="77790" cy="89119"/>
            </a:xfrm>
            <a:prstGeom prst="ellipse">
              <a:avLst/>
            </a:prstGeom>
            <a:solidFill>
              <a:srgbClr val="0033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1" name="Snip Diagonal Corner Rectangle 40"/>
          <p:cNvSpPr/>
          <p:nvPr/>
        </p:nvSpPr>
        <p:spPr>
          <a:xfrm>
            <a:off x="4867639" y="2286952"/>
            <a:ext cx="5758249" cy="3089189"/>
          </a:xfrm>
          <a:prstGeom prst="snip2DiagRect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4906534" y="2286952"/>
            <a:ext cx="5189241" cy="29731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400" smtClean="0">
                <a:solidFill>
                  <a:srgbClr val="0033CC"/>
                </a:solidFill>
              </a:rPr>
              <a:t>Hình tam giác ABC có: </a:t>
            </a:r>
          </a:p>
          <a:p>
            <a:pPr marL="285750" indent="-285750">
              <a:lnSpc>
                <a:spcPct val="130000"/>
              </a:lnSpc>
              <a:buFontTx/>
              <a:buChar char="-"/>
            </a:pPr>
            <a:r>
              <a:rPr lang="en-US" sz="2400" smtClean="0">
                <a:solidFill>
                  <a:srgbClr val="0033CC"/>
                </a:solidFill>
              </a:rPr>
              <a:t>3 đỉnh: A; B; C</a:t>
            </a:r>
          </a:p>
          <a:p>
            <a:pPr marL="285750" indent="-285750">
              <a:lnSpc>
                <a:spcPct val="130000"/>
              </a:lnSpc>
              <a:buFontTx/>
              <a:buChar char="-"/>
            </a:pPr>
            <a:r>
              <a:rPr lang="en-US" sz="2400" smtClean="0">
                <a:solidFill>
                  <a:srgbClr val="0033CC"/>
                </a:solidFill>
              </a:rPr>
              <a:t>3 cạnh AB; AC; BC</a:t>
            </a:r>
          </a:p>
          <a:p>
            <a:pPr marL="285750" indent="-285750">
              <a:lnSpc>
                <a:spcPct val="130000"/>
              </a:lnSpc>
              <a:buFontTx/>
              <a:buChar char="-"/>
            </a:pPr>
            <a:r>
              <a:rPr lang="en-US" sz="2400" smtClean="0">
                <a:solidFill>
                  <a:srgbClr val="0033CC"/>
                </a:solidFill>
              </a:rPr>
              <a:t>3 góc: Góc đỉnh A, cạnh AB và AC</a:t>
            </a:r>
          </a:p>
          <a:p>
            <a:pPr>
              <a:lnSpc>
                <a:spcPct val="130000"/>
              </a:lnSpc>
            </a:pPr>
            <a:r>
              <a:rPr lang="en-US" sz="2400" smtClean="0">
                <a:solidFill>
                  <a:srgbClr val="0033CC"/>
                </a:solidFill>
              </a:rPr>
              <a:t>	   Góc đỉnh B, cạnh BA và BC</a:t>
            </a:r>
          </a:p>
          <a:p>
            <a:pPr>
              <a:lnSpc>
                <a:spcPct val="130000"/>
              </a:lnSpc>
            </a:pPr>
            <a:r>
              <a:rPr lang="en-US" sz="2400" smtClean="0">
                <a:solidFill>
                  <a:srgbClr val="0033CC"/>
                </a:solidFill>
              </a:rPr>
              <a:t>              Góc đỉnh C, cạnh CA và CB</a:t>
            </a:r>
            <a:endParaRPr lang="en-US" sz="2400">
              <a:solidFill>
                <a:srgbClr val="0033CC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4828332" y="97007"/>
            <a:ext cx="354776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Hình tam giác</a:t>
            </a:r>
            <a:endParaRPr lang="en-US" sz="4000" b="1" cap="none" spc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44" name="10-Point Star 43"/>
          <p:cNvSpPr/>
          <p:nvPr/>
        </p:nvSpPr>
        <p:spPr>
          <a:xfrm>
            <a:off x="10461126" y="972812"/>
            <a:ext cx="1343025" cy="914400"/>
          </a:xfrm>
          <a:prstGeom prst="star10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400" b="1" smtClean="0">
                <a:solidFill>
                  <a:srgbClr val="000099"/>
                </a:solidFill>
              </a:rPr>
              <a:t>S.</a:t>
            </a:r>
            <a:r>
              <a:rPr lang="en-US" sz="3600" b="1" smtClean="0">
                <a:solidFill>
                  <a:srgbClr val="000099"/>
                </a:solidFill>
              </a:rPr>
              <a:t>4</a:t>
            </a:r>
            <a:endParaRPr lang="en-US" sz="3600" b="1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0569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3" grpId="0"/>
      <p:bldP spid="4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90"/>
          <p:cNvSpPr>
            <a:spLocks noChangeArrowheads="1"/>
          </p:cNvSpPr>
          <p:nvPr/>
        </p:nvSpPr>
        <p:spPr bwMode="auto">
          <a:xfrm>
            <a:off x="40482" y="20706"/>
            <a:ext cx="12151517" cy="764936"/>
          </a:xfrm>
          <a:prstGeom prst="plaque">
            <a:avLst>
              <a:gd name="adj" fmla="val 14157"/>
            </a:avLst>
          </a:prstGeom>
          <a:noFill/>
          <a:ln w="57150" cmpd="thickThin">
            <a:solidFill>
              <a:srgbClr val="FF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500"/>
          </a:p>
        </p:txBody>
      </p:sp>
      <p:sp>
        <p:nvSpPr>
          <p:cNvPr id="10" name="AutoShape 4"/>
          <p:cNvSpPr>
            <a:spLocks noChangeArrowheads="1"/>
          </p:cNvSpPr>
          <p:nvPr/>
        </p:nvSpPr>
        <p:spPr bwMode="auto">
          <a:xfrm>
            <a:off x="40483" y="739879"/>
            <a:ext cx="12151516" cy="6083035"/>
          </a:xfrm>
          <a:prstGeom prst="roundRect">
            <a:avLst>
              <a:gd name="adj" fmla="val 4245"/>
            </a:avLst>
          </a:prstGeom>
          <a:noFill/>
          <a:ln w="41275" cmpd="thickThin">
            <a:solidFill>
              <a:srgbClr val="FF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500"/>
          </a:p>
        </p:txBody>
      </p:sp>
      <p:sp>
        <p:nvSpPr>
          <p:cNvPr id="12" name="AutoShape 7"/>
          <p:cNvSpPr>
            <a:spLocks noChangeArrowheads="1"/>
          </p:cNvSpPr>
          <p:nvPr/>
        </p:nvSpPr>
        <p:spPr bwMode="auto">
          <a:xfrm rot="-5400000">
            <a:off x="11593296" y="-32626"/>
            <a:ext cx="113110" cy="234553"/>
          </a:xfrm>
          <a:prstGeom prst="star4">
            <a:avLst>
              <a:gd name="adj" fmla="val 10000"/>
            </a:avLst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500"/>
          </a:p>
        </p:txBody>
      </p:sp>
      <p:sp>
        <p:nvSpPr>
          <p:cNvPr id="13" name="AutoShape 8"/>
          <p:cNvSpPr>
            <a:spLocks noChangeArrowheads="1"/>
          </p:cNvSpPr>
          <p:nvPr/>
        </p:nvSpPr>
        <p:spPr bwMode="auto">
          <a:xfrm rot="-10618418">
            <a:off x="11929029" y="391235"/>
            <a:ext cx="179785" cy="161925"/>
          </a:xfrm>
          <a:prstGeom prst="star4">
            <a:avLst>
              <a:gd name="adj" fmla="val 9954"/>
            </a:avLst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500"/>
          </a:p>
        </p:txBody>
      </p:sp>
      <p:sp>
        <p:nvSpPr>
          <p:cNvPr id="14" name="AutoShape 9"/>
          <p:cNvSpPr>
            <a:spLocks noChangeArrowheads="1"/>
          </p:cNvSpPr>
          <p:nvPr/>
        </p:nvSpPr>
        <p:spPr bwMode="auto">
          <a:xfrm>
            <a:off x="11718289" y="141206"/>
            <a:ext cx="364331" cy="273844"/>
          </a:xfrm>
          <a:prstGeom prst="sun">
            <a:avLst>
              <a:gd name="adj" fmla="val 27394"/>
            </a:avLst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500"/>
          </a:p>
        </p:txBody>
      </p:sp>
      <p:sp>
        <p:nvSpPr>
          <p:cNvPr id="15" name="AutoShape 84"/>
          <p:cNvSpPr>
            <a:spLocks noChangeArrowheads="1"/>
          </p:cNvSpPr>
          <p:nvPr/>
        </p:nvSpPr>
        <p:spPr bwMode="auto">
          <a:xfrm rot="-5400000">
            <a:off x="644958" y="-10345"/>
            <a:ext cx="113109" cy="235744"/>
          </a:xfrm>
          <a:prstGeom prst="star4">
            <a:avLst>
              <a:gd name="adj" fmla="val 10000"/>
            </a:avLst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500"/>
          </a:p>
        </p:txBody>
      </p:sp>
      <p:sp>
        <p:nvSpPr>
          <p:cNvPr id="16" name="AutoShape 85"/>
          <p:cNvSpPr>
            <a:spLocks noChangeArrowheads="1"/>
          </p:cNvSpPr>
          <p:nvPr/>
        </p:nvSpPr>
        <p:spPr bwMode="auto">
          <a:xfrm rot="-10618418">
            <a:off x="115724" y="368869"/>
            <a:ext cx="179785" cy="161925"/>
          </a:xfrm>
          <a:prstGeom prst="star4">
            <a:avLst>
              <a:gd name="adj" fmla="val 9954"/>
            </a:avLst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500"/>
          </a:p>
        </p:txBody>
      </p:sp>
      <p:sp>
        <p:nvSpPr>
          <p:cNvPr id="17" name="AutoShape 86"/>
          <p:cNvSpPr>
            <a:spLocks noChangeArrowheads="1"/>
          </p:cNvSpPr>
          <p:nvPr/>
        </p:nvSpPr>
        <p:spPr bwMode="auto">
          <a:xfrm>
            <a:off x="166921" y="62881"/>
            <a:ext cx="364331" cy="273844"/>
          </a:xfrm>
          <a:prstGeom prst="sun">
            <a:avLst>
              <a:gd name="adj" fmla="val 27394"/>
            </a:avLst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500"/>
          </a:p>
        </p:txBody>
      </p:sp>
      <p:sp>
        <p:nvSpPr>
          <p:cNvPr id="2" name="Rectangle 1"/>
          <p:cNvSpPr/>
          <p:nvPr/>
        </p:nvSpPr>
        <p:spPr>
          <a:xfrm>
            <a:off x="3382669" y="91485"/>
            <a:ext cx="1579278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Toán:</a:t>
            </a:r>
            <a:endParaRPr lang="en-US" sz="4000" b="1" cap="none" spc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grpSp>
        <p:nvGrpSpPr>
          <p:cNvPr id="47" name="Group 46"/>
          <p:cNvGrpSpPr/>
          <p:nvPr/>
        </p:nvGrpSpPr>
        <p:grpSpPr>
          <a:xfrm>
            <a:off x="639539" y="1844751"/>
            <a:ext cx="2579427" cy="1597754"/>
            <a:chOff x="648206" y="1833993"/>
            <a:chExt cx="2579427" cy="1597754"/>
          </a:xfrm>
        </p:grpSpPr>
        <p:cxnSp>
          <p:nvCxnSpPr>
            <p:cNvPr id="4" name="Straight Connector 3"/>
            <p:cNvCxnSpPr/>
            <p:nvPr/>
          </p:nvCxnSpPr>
          <p:spPr>
            <a:xfrm>
              <a:off x="648206" y="3415705"/>
              <a:ext cx="2579427" cy="0"/>
            </a:xfrm>
            <a:prstGeom prst="line">
              <a:avLst/>
            </a:prstGeom>
            <a:ln w="38100">
              <a:solidFill>
                <a:srgbClr val="0033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flipV="1">
              <a:off x="648206" y="1833993"/>
              <a:ext cx="900753" cy="1597754"/>
            </a:xfrm>
            <a:prstGeom prst="line">
              <a:avLst/>
            </a:prstGeom>
            <a:ln w="38100">
              <a:solidFill>
                <a:srgbClr val="0033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1535311" y="1833993"/>
              <a:ext cx="1692322" cy="1597754"/>
            </a:xfrm>
            <a:prstGeom prst="line">
              <a:avLst/>
            </a:prstGeom>
            <a:ln w="38100">
              <a:solidFill>
                <a:srgbClr val="0033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TextBox 41"/>
          <p:cNvSpPr txBox="1"/>
          <p:nvPr/>
        </p:nvSpPr>
        <p:spPr>
          <a:xfrm>
            <a:off x="251080" y="941757"/>
            <a:ext cx="7678705" cy="5583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600" b="1" smtClean="0">
                <a:solidFill>
                  <a:srgbClr val="0033CC"/>
                </a:solidFill>
              </a:rPr>
              <a:t>1. Tam giác nhọn. Tam giác tù. Tam giác vuông</a:t>
            </a:r>
            <a:endParaRPr lang="en-US" sz="2600" b="1">
              <a:solidFill>
                <a:srgbClr val="0033CC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4828332" y="97007"/>
            <a:ext cx="354776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Hình tam giác</a:t>
            </a:r>
            <a:endParaRPr lang="en-US" sz="4000" b="1" cap="none" spc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grpSp>
        <p:nvGrpSpPr>
          <p:cNvPr id="46" name="Group 45"/>
          <p:cNvGrpSpPr/>
          <p:nvPr/>
        </p:nvGrpSpPr>
        <p:grpSpPr>
          <a:xfrm>
            <a:off x="3834063" y="1824944"/>
            <a:ext cx="3331907" cy="1574669"/>
            <a:chOff x="3834063" y="1824944"/>
            <a:chExt cx="3331907" cy="1574669"/>
          </a:xfrm>
        </p:grpSpPr>
        <p:cxnSp>
          <p:nvCxnSpPr>
            <p:cNvPr id="29" name="Straight Connector 28"/>
            <p:cNvCxnSpPr/>
            <p:nvPr/>
          </p:nvCxnSpPr>
          <p:spPr>
            <a:xfrm>
              <a:off x="4575785" y="3398399"/>
              <a:ext cx="2579427" cy="0"/>
            </a:xfrm>
            <a:prstGeom prst="line">
              <a:avLst/>
            </a:prstGeom>
            <a:ln w="38100">
              <a:solidFill>
                <a:srgbClr val="0033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Connector 4"/>
            <p:cNvCxnSpPr/>
            <p:nvPr/>
          </p:nvCxnSpPr>
          <p:spPr>
            <a:xfrm flipH="1" flipV="1">
              <a:off x="3850105" y="1844751"/>
              <a:ext cx="736438" cy="1554862"/>
            </a:xfrm>
            <a:prstGeom prst="line">
              <a:avLst/>
            </a:prstGeom>
            <a:ln w="38100">
              <a:solidFill>
                <a:srgbClr val="0033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3834063" y="1824944"/>
              <a:ext cx="3331907" cy="1573455"/>
            </a:xfrm>
            <a:prstGeom prst="line">
              <a:avLst/>
            </a:prstGeom>
            <a:ln w="38100">
              <a:solidFill>
                <a:srgbClr val="0033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Group 44"/>
          <p:cNvGrpSpPr/>
          <p:nvPr/>
        </p:nvGrpSpPr>
        <p:grpSpPr>
          <a:xfrm>
            <a:off x="8376098" y="1835702"/>
            <a:ext cx="2708997" cy="1573455"/>
            <a:chOff x="8376098" y="1835702"/>
            <a:chExt cx="2708997" cy="1573455"/>
          </a:xfrm>
        </p:grpSpPr>
        <p:cxnSp>
          <p:nvCxnSpPr>
            <p:cNvPr id="18" name="Straight Connector 17"/>
            <p:cNvCxnSpPr/>
            <p:nvPr/>
          </p:nvCxnSpPr>
          <p:spPr>
            <a:xfrm>
              <a:off x="8376099" y="3398399"/>
              <a:ext cx="2708996" cy="0"/>
            </a:xfrm>
            <a:prstGeom prst="line">
              <a:avLst/>
            </a:prstGeom>
            <a:ln w="38100">
              <a:solidFill>
                <a:srgbClr val="0033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V="1">
              <a:off x="8386857" y="1835702"/>
              <a:ext cx="0" cy="1573455"/>
            </a:xfrm>
            <a:prstGeom prst="line">
              <a:avLst/>
            </a:prstGeom>
            <a:ln w="38100">
              <a:solidFill>
                <a:srgbClr val="0033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8376099" y="1844751"/>
              <a:ext cx="2708996" cy="1564406"/>
            </a:xfrm>
            <a:prstGeom prst="line">
              <a:avLst/>
            </a:prstGeom>
            <a:ln w="38100">
              <a:solidFill>
                <a:srgbClr val="0033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Elbow Connector 23"/>
            <p:cNvCxnSpPr/>
            <p:nvPr/>
          </p:nvCxnSpPr>
          <p:spPr>
            <a:xfrm>
              <a:off x="8376098" y="3193663"/>
              <a:ext cx="421094" cy="200526"/>
            </a:xfrm>
            <a:prstGeom prst="bentConnector3">
              <a:avLst/>
            </a:prstGeom>
            <a:ln w="28575">
              <a:solidFill>
                <a:srgbClr val="0033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TextBox 29"/>
          <p:cNvSpPr txBox="1"/>
          <p:nvPr/>
        </p:nvSpPr>
        <p:spPr>
          <a:xfrm>
            <a:off x="352252" y="3469268"/>
            <a:ext cx="30304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smtClean="0">
                <a:solidFill>
                  <a:srgbClr val="003399"/>
                </a:solidFill>
                <a:latin typeface="+mj-lt"/>
                <a:cs typeface="Calibri" panose="020F0502020204030204" pitchFamily="34" charset="0"/>
              </a:rPr>
              <a:t>Hình 1</a:t>
            </a:r>
            <a:endParaRPr lang="en-US" sz="2400" i="1">
              <a:solidFill>
                <a:srgbClr val="003399"/>
              </a:solidFill>
              <a:latin typeface="+mj-lt"/>
              <a:cs typeface="Calibri" panose="020F050202020403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135553" y="3484530"/>
            <a:ext cx="30304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smtClean="0">
                <a:solidFill>
                  <a:srgbClr val="003399"/>
                </a:solidFill>
                <a:latin typeface="+mj-lt"/>
                <a:cs typeface="Calibri" panose="020F0502020204030204" pitchFamily="34" charset="0"/>
              </a:rPr>
              <a:t>Hình 2</a:t>
            </a:r>
            <a:endParaRPr lang="en-US" sz="2400" i="1">
              <a:solidFill>
                <a:srgbClr val="003399"/>
              </a:solidFill>
              <a:latin typeface="+mj-lt"/>
              <a:cs typeface="Calibri" panose="020F050202020403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230623" y="3430188"/>
            <a:ext cx="30304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smtClean="0">
                <a:solidFill>
                  <a:srgbClr val="003399"/>
                </a:solidFill>
                <a:latin typeface="+mj-lt"/>
                <a:cs typeface="Calibri" panose="020F0502020204030204" pitchFamily="34" charset="0"/>
              </a:rPr>
              <a:t>Hình 3</a:t>
            </a:r>
            <a:endParaRPr lang="en-US" sz="2400" i="1">
              <a:solidFill>
                <a:srgbClr val="003399"/>
              </a:solidFill>
              <a:latin typeface="+mj-lt"/>
              <a:cs typeface="Calibri" panose="020F0502020204030204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4135552" y="4073938"/>
            <a:ext cx="6759363" cy="2370174"/>
            <a:chOff x="4135552" y="4073938"/>
            <a:chExt cx="6759363" cy="2370174"/>
          </a:xfrm>
        </p:grpSpPr>
        <p:grpSp>
          <p:nvGrpSpPr>
            <p:cNvPr id="7" name="Group 6"/>
            <p:cNvGrpSpPr/>
            <p:nvPr/>
          </p:nvGrpSpPr>
          <p:grpSpPr>
            <a:xfrm>
              <a:off x="4135552" y="4073938"/>
              <a:ext cx="6759363" cy="2370174"/>
              <a:chOff x="4135552" y="4073938"/>
              <a:chExt cx="6759363" cy="2370174"/>
            </a:xfrm>
          </p:grpSpPr>
          <p:sp>
            <p:nvSpPr>
              <p:cNvPr id="3" name="Cloud Callout 2"/>
              <p:cNvSpPr/>
              <p:nvPr/>
            </p:nvSpPr>
            <p:spPr>
              <a:xfrm>
                <a:off x="4964655" y="4073938"/>
                <a:ext cx="5930260" cy="1651001"/>
              </a:xfrm>
              <a:prstGeom prst="cloudCallout">
                <a:avLst>
                  <a:gd name="adj1" fmla="val -45458"/>
                  <a:gd name="adj2" fmla="val 57974"/>
                </a:avLst>
              </a:prstGeom>
              <a:solidFill>
                <a:srgbClr val="0066FF"/>
              </a:solidFill>
              <a:ln>
                <a:solidFill>
                  <a:srgbClr val="FF006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/>
              </a:p>
            </p:txBody>
          </p:sp>
          <p:sp>
            <p:nvSpPr>
              <p:cNvPr id="33" name="10-Point Star 32"/>
              <p:cNvSpPr/>
              <p:nvPr/>
            </p:nvSpPr>
            <p:spPr>
              <a:xfrm>
                <a:off x="4135552" y="5529712"/>
                <a:ext cx="1297905" cy="914400"/>
              </a:xfrm>
              <a:prstGeom prst="star10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4000" b="1" smtClean="0">
                    <a:solidFill>
                      <a:srgbClr val="000099"/>
                    </a:solidFill>
                  </a:rPr>
                  <a:t>N.</a:t>
                </a:r>
                <a:r>
                  <a:rPr lang="en-US" sz="2800" b="1" smtClean="0">
                    <a:solidFill>
                      <a:srgbClr val="000099"/>
                    </a:solidFill>
                  </a:rPr>
                  <a:t>6</a:t>
                </a:r>
                <a:endParaRPr lang="en-US" sz="2000" b="1" dirty="0">
                  <a:solidFill>
                    <a:srgbClr val="000099"/>
                  </a:solidFill>
                </a:endParaRPr>
              </a:p>
            </p:txBody>
          </p:sp>
        </p:grpSp>
        <p:sp>
          <p:nvSpPr>
            <p:cNvPr id="9" name="TextBox 8"/>
            <p:cNvSpPr txBox="1"/>
            <p:nvPr/>
          </p:nvSpPr>
          <p:spPr>
            <a:xfrm>
              <a:off x="5555840" y="4382447"/>
              <a:ext cx="5103062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>
                  <a:solidFill>
                    <a:schemeClr val="bg1"/>
                  </a:solidFill>
                </a:rPr>
                <a:t>Tìm những đặc điểm giống nhau và khác nhau của 3 hình tam giác?</a:t>
              </a:r>
            </a:p>
            <a:p>
              <a:pPr algn="ctr"/>
              <a:endParaRPr lang="en-US" sz="2400" b="1">
                <a:solidFill>
                  <a:schemeClr val="bg1"/>
                </a:solidFill>
              </a:endParaRPr>
            </a:p>
          </p:txBody>
        </p:sp>
      </p:grpSp>
      <p:sp>
        <p:nvSpPr>
          <p:cNvPr id="37" name="TextBox 36"/>
          <p:cNvSpPr txBox="1"/>
          <p:nvPr/>
        </p:nvSpPr>
        <p:spPr>
          <a:xfrm>
            <a:off x="440979" y="3425781"/>
            <a:ext cx="303041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smtClean="0">
                <a:solidFill>
                  <a:srgbClr val="003399"/>
                </a:solidFill>
                <a:latin typeface="+mj-lt"/>
                <a:cs typeface="Calibri" panose="020F0502020204030204" pitchFamily="34" charset="0"/>
              </a:rPr>
              <a:t>Tam giác nhọn</a:t>
            </a:r>
          </a:p>
          <a:p>
            <a:pPr algn="ctr"/>
            <a:r>
              <a:rPr lang="en-US" sz="2400" i="1" smtClean="0">
                <a:solidFill>
                  <a:srgbClr val="003399"/>
                </a:solidFill>
                <a:latin typeface="+mj-lt"/>
                <a:cs typeface="Calibri" panose="020F0502020204030204" pitchFamily="34" charset="0"/>
              </a:rPr>
              <a:t>(Hình tam giác có ba góc nhọn)</a:t>
            </a:r>
            <a:endParaRPr lang="en-US" sz="2400" i="1">
              <a:solidFill>
                <a:srgbClr val="003399"/>
              </a:solidFill>
              <a:latin typeface="+mj-lt"/>
              <a:cs typeface="Calibri" panose="020F0502020204030204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325034" y="3429850"/>
            <a:ext cx="303041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smtClean="0">
                <a:solidFill>
                  <a:srgbClr val="003399"/>
                </a:solidFill>
                <a:latin typeface="+mj-lt"/>
                <a:cs typeface="Calibri" panose="020F0502020204030204" pitchFamily="34" charset="0"/>
              </a:rPr>
              <a:t>Tam giác tù</a:t>
            </a:r>
          </a:p>
          <a:p>
            <a:pPr algn="ctr"/>
            <a:r>
              <a:rPr lang="en-US" sz="2400" i="1" smtClean="0">
                <a:solidFill>
                  <a:srgbClr val="003399"/>
                </a:solidFill>
                <a:latin typeface="+mj-lt"/>
                <a:cs typeface="Calibri" panose="020F0502020204030204" pitchFamily="34" charset="0"/>
              </a:rPr>
              <a:t>(Hình tam giác có một góc tù)</a:t>
            </a:r>
            <a:endParaRPr lang="en-US" sz="2400" i="1">
              <a:solidFill>
                <a:srgbClr val="003399"/>
              </a:solidFill>
              <a:latin typeface="+mj-lt"/>
              <a:cs typeface="Calibri" panose="020F0502020204030204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8209089" y="3490834"/>
            <a:ext cx="303041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smtClean="0">
                <a:solidFill>
                  <a:srgbClr val="003399"/>
                </a:solidFill>
                <a:latin typeface="+mj-lt"/>
                <a:cs typeface="Calibri" panose="020F0502020204030204" pitchFamily="34" charset="0"/>
              </a:rPr>
              <a:t>Tam giác vuông</a:t>
            </a:r>
          </a:p>
          <a:p>
            <a:pPr algn="ctr"/>
            <a:r>
              <a:rPr lang="en-US" sz="2400" i="1" smtClean="0">
                <a:solidFill>
                  <a:srgbClr val="003399"/>
                </a:solidFill>
                <a:latin typeface="+mj-lt"/>
                <a:cs typeface="Calibri" panose="020F0502020204030204" pitchFamily="34" charset="0"/>
              </a:rPr>
              <a:t>(Hình tam giác có một góc vuông)</a:t>
            </a:r>
            <a:endParaRPr lang="en-US" sz="2400" i="1">
              <a:solidFill>
                <a:srgbClr val="003399"/>
              </a:solidFill>
              <a:latin typeface="+mj-lt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4424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30" grpId="0"/>
      <p:bldP spid="30" grpId="1"/>
      <p:bldP spid="31" grpId="0"/>
      <p:bldP spid="31" grpId="1"/>
      <p:bldP spid="32" grpId="0"/>
      <p:bldP spid="32" grpId="1"/>
      <p:bldP spid="37" grpId="0"/>
      <p:bldP spid="38" grpId="0"/>
      <p:bldP spid="3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90"/>
          <p:cNvSpPr>
            <a:spLocks noChangeArrowheads="1"/>
          </p:cNvSpPr>
          <p:nvPr/>
        </p:nvSpPr>
        <p:spPr bwMode="auto">
          <a:xfrm>
            <a:off x="40482" y="20706"/>
            <a:ext cx="12151517" cy="764936"/>
          </a:xfrm>
          <a:prstGeom prst="plaque">
            <a:avLst>
              <a:gd name="adj" fmla="val 14157"/>
            </a:avLst>
          </a:prstGeom>
          <a:noFill/>
          <a:ln w="57150" cmpd="thickThin">
            <a:solidFill>
              <a:srgbClr val="FF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500"/>
          </a:p>
        </p:txBody>
      </p:sp>
      <p:sp>
        <p:nvSpPr>
          <p:cNvPr id="10" name="AutoShape 4"/>
          <p:cNvSpPr>
            <a:spLocks noChangeArrowheads="1"/>
          </p:cNvSpPr>
          <p:nvPr/>
        </p:nvSpPr>
        <p:spPr bwMode="auto">
          <a:xfrm>
            <a:off x="40483" y="739879"/>
            <a:ext cx="12151516" cy="6083035"/>
          </a:xfrm>
          <a:prstGeom prst="roundRect">
            <a:avLst>
              <a:gd name="adj" fmla="val 4245"/>
            </a:avLst>
          </a:prstGeom>
          <a:noFill/>
          <a:ln w="41275" cmpd="thickThin">
            <a:solidFill>
              <a:srgbClr val="FF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500"/>
          </a:p>
        </p:txBody>
      </p:sp>
      <p:sp>
        <p:nvSpPr>
          <p:cNvPr id="12" name="AutoShape 7"/>
          <p:cNvSpPr>
            <a:spLocks noChangeArrowheads="1"/>
          </p:cNvSpPr>
          <p:nvPr/>
        </p:nvSpPr>
        <p:spPr bwMode="auto">
          <a:xfrm rot="-5400000">
            <a:off x="11593296" y="-32626"/>
            <a:ext cx="113110" cy="234553"/>
          </a:xfrm>
          <a:prstGeom prst="star4">
            <a:avLst>
              <a:gd name="adj" fmla="val 10000"/>
            </a:avLst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500"/>
          </a:p>
        </p:txBody>
      </p:sp>
      <p:sp>
        <p:nvSpPr>
          <p:cNvPr id="13" name="AutoShape 8"/>
          <p:cNvSpPr>
            <a:spLocks noChangeArrowheads="1"/>
          </p:cNvSpPr>
          <p:nvPr/>
        </p:nvSpPr>
        <p:spPr bwMode="auto">
          <a:xfrm rot="-10618418">
            <a:off x="11929029" y="391235"/>
            <a:ext cx="179785" cy="161925"/>
          </a:xfrm>
          <a:prstGeom prst="star4">
            <a:avLst>
              <a:gd name="adj" fmla="val 9954"/>
            </a:avLst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500"/>
          </a:p>
        </p:txBody>
      </p:sp>
      <p:sp>
        <p:nvSpPr>
          <p:cNvPr id="14" name="AutoShape 9"/>
          <p:cNvSpPr>
            <a:spLocks noChangeArrowheads="1"/>
          </p:cNvSpPr>
          <p:nvPr/>
        </p:nvSpPr>
        <p:spPr bwMode="auto">
          <a:xfrm>
            <a:off x="11718289" y="141206"/>
            <a:ext cx="364331" cy="273844"/>
          </a:xfrm>
          <a:prstGeom prst="sun">
            <a:avLst>
              <a:gd name="adj" fmla="val 27394"/>
            </a:avLst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500"/>
          </a:p>
        </p:txBody>
      </p:sp>
      <p:sp>
        <p:nvSpPr>
          <p:cNvPr id="15" name="AutoShape 84"/>
          <p:cNvSpPr>
            <a:spLocks noChangeArrowheads="1"/>
          </p:cNvSpPr>
          <p:nvPr/>
        </p:nvSpPr>
        <p:spPr bwMode="auto">
          <a:xfrm rot="-5400000">
            <a:off x="644958" y="-10345"/>
            <a:ext cx="113109" cy="235744"/>
          </a:xfrm>
          <a:prstGeom prst="star4">
            <a:avLst>
              <a:gd name="adj" fmla="val 10000"/>
            </a:avLst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500"/>
          </a:p>
        </p:txBody>
      </p:sp>
      <p:sp>
        <p:nvSpPr>
          <p:cNvPr id="16" name="AutoShape 85"/>
          <p:cNvSpPr>
            <a:spLocks noChangeArrowheads="1"/>
          </p:cNvSpPr>
          <p:nvPr/>
        </p:nvSpPr>
        <p:spPr bwMode="auto">
          <a:xfrm rot="-10618418">
            <a:off x="115724" y="368869"/>
            <a:ext cx="179785" cy="161925"/>
          </a:xfrm>
          <a:prstGeom prst="star4">
            <a:avLst>
              <a:gd name="adj" fmla="val 9954"/>
            </a:avLst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500"/>
          </a:p>
        </p:txBody>
      </p:sp>
      <p:sp>
        <p:nvSpPr>
          <p:cNvPr id="17" name="AutoShape 86"/>
          <p:cNvSpPr>
            <a:spLocks noChangeArrowheads="1"/>
          </p:cNvSpPr>
          <p:nvPr/>
        </p:nvSpPr>
        <p:spPr bwMode="auto">
          <a:xfrm>
            <a:off x="166921" y="62881"/>
            <a:ext cx="364331" cy="273844"/>
          </a:xfrm>
          <a:prstGeom prst="sun">
            <a:avLst>
              <a:gd name="adj" fmla="val 27394"/>
            </a:avLst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500"/>
          </a:p>
        </p:txBody>
      </p:sp>
      <p:sp>
        <p:nvSpPr>
          <p:cNvPr id="2" name="Rectangle 1"/>
          <p:cNvSpPr/>
          <p:nvPr/>
        </p:nvSpPr>
        <p:spPr>
          <a:xfrm>
            <a:off x="3382669" y="91485"/>
            <a:ext cx="1579278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Toán:</a:t>
            </a:r>
            <a:endParaRPr lang="en-US" sz="4000" b="1" cap="none" spc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grpSp>
        <p:nvGrpSpPr>
          <p:cNvPr id="47" name="Group 46"/>
          <p:cNvGrpSpPr/>
          <p:nvPr/>
        </p:nvGrpSpPr>
        <p:grpSpPr>
          <a:xfrm>
            <a:off x="639540" y="1394810"/>
            <a:ext cx="2568118" cy="1460249"/>
            <a:chOff x="648206" y="1833993"/>
            <a:chExt cx="2579427" cy="1597754"/>
          </a:xfrm>
        </p:grpSpPr>
        <p:cxnSp>
          <p:nvCxnSpPr>
            <p:cNvPr id="4" name="Straight Connector 3"/>
            <p:cNvCxnSpPr/>
            <p:nvPr/>
          </p:nvCxnSpPr>
          <p:spPr>
            <a:xfrm>
              <a:off x="648206" y="3415705"/>
              <a:ext cx="2579427" cy="0"/>
            </a:xfrm>
            <a:prstGeom prst="line">
              <a:avLst/>
            </a:prstGeom>
            <a:ln w="38100">
              <a:solidFill>
                <a:srgbClr val="0033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flipV="1">
              <a:off x="648206" y="1833993"/>
              <a:ext cx="900753" cy="1597754"/>
            </a:xfrm>
            <a:prstGeom prst="line">
              <a:avLst/>
            </a:prstGeom>
            <a:ln w="38100">
              <a:solidFill>
                <a:srgbClr val="0033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1535311" y="1833993"/>
              <a:ext cx="1692322" cy="1597754"/>
            </a:xfrm>
            <a:prstGeom prst="line">
              <a:avLst/>
            </a:prstGeom>
            <a:ln w="38100">
              <a:solidFill>
                <a:srgbClr val="0033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TextBox 41"/>
          <p:cNvSpPr txBox="1"/>
          <p:nvPr/>
        </p:nvSpPr>
        <p:spPr>
          <a:xfrm>
            <a:off x="251080" y="695016"/>
            <a:ext cx="7678705" cy="5583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600" b="1" smtClean="0">
                <a:solidFill>
                  <a:srgbClr val="0033CC"/>
                </a:solidFill>
              </a:rPr>
              <a:t>1. Tam giác nhọn. Tam giác tù. Tam giác vuông</a:t>
            </a:r>
            <a:endParaRPr lang="en-US" sz="2600" b="1">
              <a:solidFill>
                <a:srgbClr val="0033CC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4828332" y="97007"/>
            <a:ext cx="354776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Hình tam giác</a:t>
            </a:r>
            <a:endParaRPr lang="en-US" sz="4000" b="1" cap="none" spc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grpSp>
        <p:nvGrpSpPr>
          <p:cNvPr id="46" name="Group 45"/>
          <p:cNvGrpSpPr/>
          <p:nvPr/>
        </p:nvGrpSpPr>
        <p:grpSpPr>
          <a:xfrm>
            <a:off x="3834063" y="1375003"/>
            <a:ext cx="3331907" cy="1469829"/>
            <a:chOff x="3834063" y="1824944"/>
            <a:chExt cx="3331907" cy="1574669"/>
          </a:xfrm>
        </p:grpSpPr>
        <p:cxnSp>
          <p:nvCxnSpPr>
            <p:cNvPr id="29" name="Straight Connector 28"/>
            <p:cNvCxnSpPr/>
            <p:nvPr/>
          </p:nvCxnSpPr>
          <p:spPr>
            <a:xfrm>
              <a:off x="4575785" y="3398399"/>
              <a:ext cx="2579427" cy="0"/>
            </a:xfrm>
            <a:prstGeom prst="line">
              <a:avLst/>
            </a:prstGeom>
            <a:ln w="38100">
              <a:solidFill>
                <a:srgbClr val="0033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Connector 4"/>
            <p:cNvCxnSpPr/>
            <p:nvPr/>
          </p:nvCxnSpPr>
          <p:spPr>
            <a:xfrm flipH="1" flipV="1">
              <a:off x="3850105" y="1844751"/>
              <a:ext cx="736438" cy="1554862"/>
            </a:xfrm>
            <a:prstGeom prst="line">
              <a:avLst/>
            </a:prstGeom>
            <a:ln w="38100">
              <a:solidFill>
                <a:srgbClr val="0033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3834063" y="1824944"/>
              <a:ext cx="3331907" cy="1573455"/>
            </a:xfrm>
            <a:prstGeom prst="line">
              <a:avLst/>
            </a:prstGeom>
            <a:ln w="38100">
              <a:solidFill>
                <a:srgbClr val="0033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Group 44"/>
          <p:cNvGrpSpPr/>
          <p:nvPr/>
        </p:nvGrpSpPr>
        <p:grpSpPr>
          <a:xfrm>
            <a:off x="8376098" y="1385762"/>
            <a:ext cx="2708997" cy="1468696"/>
            <a:chOff x="8376098" y="1835702"/>
            <a:chExt cx="2708997" cy="1573455"/>
          </a:xfrm>
        </p:grpSpPr>
        <p:cxnSp>
          <p:nvCxnSpPr>
            <p:cNvPr id="18" name="Straight Connector 17"/>
            <p:cNvCxnSpPr/>
            <p:nvPr/>
          </p:nvCxnSpPr>
          <p:spPr>
            <a:xfrm>
              <a:off x="8376099" y="3398399"/>
              <a:ext cx="2708996" cy="0"/>
            </a:xfrm>
            <a:prstGeom prst="line">
              <a:avLst/>
            </a:prstGeom>
            <a:ln w="38100">
              <a:solidFill>
                <a:srgbClr val="0033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V="1">
              <a:off x="8386857" y="1835702"/>
              <a:ext cx="0" cy="1573455"/>
            </a:xfrm>
            <a:prstGeom prst="line">
              <a:avLst/>
            </a:prstGeom>
            <a:ln w="38100">
              <a:solidFill>
                <a:srgbClr val="0033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8376099" y="1844751"/>
              <a:ext cx="2708996" cy="1564406"/>
            </a:xfrm>
            <a:prstGeom prst="line">
              <a:avLst/>
            </a:prstGeom>
            <a:ln w="38100">
              <a:solidFill>
                <a:srgbClr val="0033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Elbow Connector 23"/>
            <p:cNvCxnSpPr/>
            <p:nvPr/>
          </p:nvCxnSpPr>
          <p:spPr>
            <a:xfrm>
              <a:off x="8376098" y="3193663"/>
              <a:ext cx="421094" cy="200526"/>
            </a:xfrm>
            <a:prstGeom prst="bentConnector3">
              <a:avLst/>
            </a:prstGeom>
            <a:ln w="28575">
              <a:solidFill>
                <a:srgbClr val="0033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8" name="TextBox 47"/>
          <p:cNvSpPr txBox="1"/>
          <p:nvPr/>
        </p:nvSpPr>
        <p:spPr>
          <a:xfrm>
            <a:off x="393312" y="2853567"/>
            <a:ext cx="30304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smtClean="0">
                <a:solidFill>
                  <a:srgbClr val="003399"/>
                </a:solidFill>
                <a:latin typeface="+mj-lt"/>
                <a:cs typeface="Calibri" panose="020F0502020204030204" pitchFamily="34" charset="0"/>
              </a:rPr>
              <a:t>Tam giác nhọn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4172308" y="2880023"/>
            <a:ext cx="30304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smtClean="0">
                <a:solidFill>
                  <a:srgbClr val="003399"/>
                </a:solidFill>
                <a:latin typeface="+mj-lt"/>
                <a:cs typeface="Calibri" panose="020F0502020204030204" pitchFamily="34" charset="0"/>
              </a:rPr>
              <a:t>Tam giác tù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8182153" y="2900512"/>
            <a:ext cx="30304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smtClean="0">
                <a:solidFill>
                  <a:srgbClr val="003399"/>
                </a:solidFill>
                <a:latin typeface="+mj-lt"/>
                <a:cs typeface="Calibri" panose="020F0502020204030204" pitchFamily="34" charset="0"/>
              </a:rPr>
              <a:t>Tam giác vuông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77499" y="3387338"/>
            <a:ext cx="2690160" cy="6124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600" b="1" smtClean="0">
                <a:solidFill>
                  <a:srgbClr val="0033CC"/>
                </a:solidFill>
              </a:rPr>
              <a:t>2. Tam giác đều</a:t>
            </a:r>
            <a:endParaRPr lang="en-US" sz="2600" b="1">
              <a:solidFill>
                <a:srgbClr val="0033CC"/>
              </a:solidFill>
            </a:endParaRPr>
          </a:p>
        </p:txBody>
      </p:sp>
      <p:sp>
        <p:nvSpPr>
          <p:cNvPr id="3" name="Isosceles Triangle 2"/>
          <p:cNvSpPr/>
          <p:nvPr/>
        </p:nvSpPr>
        <p:spPr>
          <a:xfrm>
            <a:off x="131854" y="3958104"/>
            <a:ext cx="1963412" cy="178006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Isosceles Triangle 30"/>
          <p:cNvSpPr/>
          <p:nvPr/>
        </p:nvSpPr>
        <p:spPr>
          <a:xfrm>
            <a:off x="2516919" y="4535024"/>
            <a:ext cx="1381478" cy="120314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Isosceles Triangle 31"/>
          <p:cNvSpPr/>
          <p:nvPr/>
        </p:nvSpPr>
        <p:spPr>
          <a:xfrm>
            <a:off x="4199915" y="3799528"/>
            <a:ext cx="2202076" cy="191781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6687406" y="3315233"/>
            <a:ext cx="5237473" cy="3401408"/>
            <a:chOff x="6687406" y="3315233"/>
            <a:chExt cx="5237473" cy="3401408"/>
          </a:xfrm>
        </p:grpSpPr>
        <p:sp>
          <p:nvSpPr>
            <p:cNvPr id="36" name="Cloud Callout 35"/>
            <p:cNvSpPr/>
            <p:nvPr/>
          </p:nvSpPr>
          <p:spPr>
            <a:xfrm>
              <a:off x="7212153" y="3315233"/>
              <a:ext cx="4712726" cy="2163889"/>
            </a:xfrm>
            <a:prstGeom prst="cloudCallout">
              <a:avLst>
                <a:gd name="adj1" fmla="val -45458"/>
                <a:gd name="adj2" fmla="val 57974"/>
              </a:avLst>
            </a:prstGeom>
            <a:solidFill>
              <a:srgbClr val="0066FF"/>
            </a:solidFill>
            <a:ln>
              <a:solidFill>
                <a:srgbClr val="FF00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  <p:sp>
          <p:nvSpPr>
            <p:cNvPr id="37" name="10-Point Star 36"/>
            <p:cNvSpPr/>
            <p:nvPr/>
          </p:nvSpPr>
          <p:spPr>
            <a:xfrm>
              <a:off x="6687406" y="5518180"/>
              <a:ext cx="1622292" cy="1198461"/>
            </a:xfrm>
            <a:prstGeom prst="star10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4000" b="1" smtClean="0">
                  <a:solidFill>
                    <a:srgbClr val="000099"/>
                  </a:solidFill>
                </a:rPr>
                <a:t>N.</a:t>
              </a:r>
              <a:r>
                <a:rPr lang="en-US" sz="2800" b="1" smtClean="0">
                  <a:solidFill>
                    <a:srgbClr val="000099"/>
                  </a:solidFill>
                </a:rPr>
                <a:t>6</a:t>
              </a:r>
              <a:endParaRPr lang="en-US" sz="2000" b="1" dirty="0">
                <a:solidFill>
                  <a:srgbClr val="000099"/>
                </a:solidFill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7764600" y="3763714"/>
              <a:ext cx="409126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smtClean="0">
                  <a:solidFill>
                    <a:schemeClr val="bg1"/>
                  </a:solidFill>
                </a:rPr>
                <a:t>Em hãy đo độ dài 3 cạnh, đo độ của 3 góc và đưa ra nhận xét.</a:t>
              </a:r>
              <a:endParaRPr lang="en-US" sz="2400" b="1">
                <a:solidFill>
                  <a:schemeClr val="bg1"/>
                </a:solidFill>
              </a:endParaRPr>
            </a:p>
          </p:txBody>
        </p:sp>
      </p:grpSp>
      <p:sp>
        <p:nvSpPr>
          <p:cNvPr id="39" name="TextBox 38"/>
          <p:cNvSpPr txBox="1"/>
          <p:nvPr/>
        </p:nvSpPr>
        <p:spPr>
          <a:xfrm>
            <a:off x="1594030" y="5748762"/>
            <a:ext cx="30304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smtClean="0">
                <a:solidFill>
                  <a:srgbClr val="003399"/>
                </a:solidFill>
                <a:latin typeface="+mj-lt"/>
                <a:cs typeface="Calibri" panose="020F0502020204030204" pitchFamily="34" charset="0"/>
              </a:rPr>
              <a:t>Tam giác đều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08390" y="6117410"/>
            <a:ext cx="55693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i="1" smtClean="0">
                <a:solidFill>
                  <a:srgbClr val="003399"/>
                </a:solidFill>
                <a:latin typeface="+mj-lt"/>
                <a:cs typeface="Calibri" panose="020F0502020204030204" pitchFamily="34" charset="0"/>
              </a:rPr>
              <a:t>(Hình tam giác đều có các cạnh bằng nhau, các góc bằng nhau và đều bằng 60</a:t>
            </a:r>
            <a:r>
              <a:rPr lang="en-US" sz="2000" b="1" i="1" baseline="30000" smtClean="0">
                <a:solidFill>
                  <a:srgbClr val="003399"/>
                </a:solidFill>
                <a:latin typeface="+mj-lt"/>
                <a:cs typeface="Calibri" panose="020F0502020204030204" pitchFamily="34" charset="0"/>
              </a:rPr>
              <a:t>o</a:t>
            </a:r>
            <a:r>
              <a:rPr lang="en-US" sz="2000" b="1" i="1" smtClean="0">
                <a:solidFill>
                  <a:srgbClr val="003399"/>
                </a:solidFill>
                <a:latin typeface="+mj-lt"/>
                <a:cs typeface="Calibri" panose="020F0502020204030204" pitchFamily="34" charset="0"/>
              </a:rPr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696455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" grpId="0" animBg="1"/>
      <p:bldP spid="31" grpId="0" animBg="1"/>
      <p:bldP spid="32" grpId="0" animBg="1"/>
      <p:bldP spid="39" grpId="0"/>
      <p:bldP spid="4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90"/>
          <p:cNvSpPr>
            <a:spLocks noChangeArrowheads="1"/>
          </p:cNvSpPr>
          <p:nvPr/>
        </p:nvSpPr>
        <p:spPr bwMode="auto">
          <a:xfrm>
            <a:off x="40482" y="20706"/>
            <a:ext cx="12151517" cy="764936"/>
          </a:xfrm>
          <a:prstGeom prst="plaque">
            <a:avLst>
              <a:gd name="adj" fmla="val 14157"/>
            </a:avLst>
          </a:prstGeom>
          <a:noFill/>
          <a:ln w="57150" cmpd="thickThin">
            <a:solidFill>
              <a:srgbClr val="FF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500"/>
          </a:p>
        </p:txBody>
      </p:sp>
      <p:sp>
        <p:nvSpPr>
          <p:cNvPr id="10" name="AutoShape 4"/>
          <p:cNvSpPr>
            <a:spLocks noChangeArrowheads="1"/>
          </p:cNvSpPr>
          <p:nvPr/>
        </p:nvSpPr>
        <p:spPr bwMode="auto">
          <a:xfrm>
            <a:off x="40483" y="739879"/>
            <a:ext cx="12151516" cy="6083035"/>
          </a:xfrm>
          <a:prstGeom prst="roundRect">
            <a:avLst>
              <a:gd name="adj" fmla="val 4245"/>
            </a:avLst>
          </a:prstGeom>
          <a:noFill/>
          <a:ln w="41275" cmpd="thickThin">
            <a:solidFill>
              <a:srgbClr val="FF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500"/>
          </a:p>
        </p:txBody>
      </p:sp>
      <p:sp>
        <p:nvSpPr>
          <p:cNvPr id="12" name="AutoShape 7"/>
          <p:cNvSpPr>
            <a:spLocks noChangeArrowheads="1"/>
          </p:cNvSpPr>
          <p:nvPr/>
        </p:nvSpPr>
        <p:spPr bwMode="auto">
          <a:xfrm rot="-5400000">
            <a:off x="11593296" y="-32626"/>
            <a:ext cx="113110" cy="234553"/>
          </a:xfrm>
          <a:prstGeom prst="star4">
            <a:avLst>
              <a:gd name="adj" fmla="val 10000"/>
            </a:avLst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500"/>
          </a:p>
        </p:txBody>
      </p:sp>
      <p:sp>
        <p:nvSpPr>
          <p:cNvPr id="13" name="AutoShape 8"/>
          <p:cNvSpPr>
            <a:spLocks noChangeArrowheads="1"/>
          </p:cNvSpPr>
          <p:nvPr/>
        </p:nvSpPr>
        <p:spPr bwMode="auto">
          <a:xfrm rot="-10618418">
            <a:off x="11929029" y="391235"/>
            <a:ext cx="179785" cy="161925"/>
          </a:xfrm>
          <a:prstGeom prst="star4">
            <a:avLst>
              <a:gd name="adj" fmla="val 9954"/>
            </a:avLst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500"/>
          </a:p>
        </p:txBody>
      </p:sp>
      <p:sp>
        <p:nvSpPr>
          <p:cNvPr id="14" name="AutoShape 9"/>
          <p:cNvSpPr>
            <a:spLocks noChangeArrowheads="1"/>
          </p:cNvSpPr>
          <p:nvPr/>
        </p:nvSpPr>
        <p:spPr bwMode="auto">
          <a:xfrm>
            <a:off x="11718289" y="141206"/>
            <a:ext cx="364331" cy="273844"/>
          </a:xfrm>
          <a:prstGeom prst="sun">
            <a:avLst>
              <a:gd name="adj" fmla="val 27394"/>
            </a:avLst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500"/>
          </a:p>
        </p:txBody>
      </p:sp>
      <p:sp>
        <p:nvSpPr>
          <p:cNvPr id="15" name="AutoShape 84"/>
          <p:cNvSpPr>
            <a:spLocks noChangeArrowheads="1"/>
          </p:cNvSpPr>
          <p:nvPr/>
        </p:nvSpPr>
        <p:spPr bwMode="auto">
          <a:xfrm rot="-5400000">
            <a:off x="644958" y="-10345"/>
            <a:ext cx="113109" cy="235744"/>
          </a:xfrm>
          <a:prstGeom prst="star4">
            <a:avLst>
              <a:gd name="adj" fmla="val 10000"/>
            </a:avLst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500"/>
          </a:p>
        </p:txBody>
      </p:sp>
      <p:sp>
        <p:nvSpPr>
          <p:cNvPr id="16" name="AutoShape 85"/>
          <p:cNvSpPr>
            <a:spLocks noChangeArrowheads="1"/>
          </p:cNvSpPr>
          <p:nvPr/>
        </p:nvSpPr>
        <p:spPr bwMode="auto">
          <a:xfrm rot="-10618418">
            <a:off x="115724" y="368869"/>
            <a:ext cx="179785" cy="161925"/>
          </a:xfrm>
          <a:prstGeom prst="star4">
            <a:avLst>
              <a:gd name="adj" fmla="val 9954"/>
            </a:avLst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500"/>
          </a:p>
        </p:txBody>
      </p:sp>
      <p:sp>
        <p:nvSpPr>
          <p:cNvPr id="17" name="AutoShape 86"/>
          <p:cNvSpPr>
            <a:spLocks noChangeArrowheads="1"/>
          </p:cNvSpPr>
          <p:nvPr/>
        </p:nvSpPr>
        <p:spPr bwMode="auto">
          <a:xfrm>
            <a:off x="166921" y="62881"/>
            <a:ext cx="364331" cy="273844"/>
          </a:xfrm>
          <a:prstGeom prst="sun">
            <a:avLst>
              <a:gd name="adj" fmla="val 27394"/>
            </a:avLst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500"/>
          </a:p>
        </p:txBody>
      </p:sp>
      <p:sp>
        <p:nvSpPr>
          <p:cNvPr id="2" name="Rectangle 1"/>
          <p:cNvSpPr/>
          <p:nvPr/>
        </p:nvSpPr>
        <p:spPr>
          <a:xfrm>
            <a:off x="3382669" y="91485"/>
            <a:ext cx="1579278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Toán:</a:t>
            </a:r>
            <a:endParaRPr lang="en-US" sz="4000" b="1" cap="none" spc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251080" y="695016"/>
            <a:ext cx="10748455" cy="5583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600" smtClean="0">
                <a:solidFill>
                  <a:srgbClr val="002060"/>
                </a:solidFill>
              </a:rPr>
              <a:t>1. a) Nêu tên ba góc, ba cạnh, ba đỉnh của mỗi hình tam giác dưới đây:</a:t>
            </a:r>
            <a:endParaRPr lang="en-US" sz="2600">
              <a:solidFill>
                <a:srgbClr val="002060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4828332" y="97007"/>
            <a:ext cx="354776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Hình tam giác</a:t>
            </a:r>
            <a:endParaRPr lang="en-US" sz="4000" b="1" cap="none" spc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129674" y="3243183"/>
            <a:ext cx="4264511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smtClean="0">
                <a:solidFill>
                  <a:srgbClr val="002060"/>
                </a:solidFill>
                <a:latin typeface="+mj-lt"/>
                <a:cs typeface="Calibri" panose="020F0502020204030204" pitchFamily="34" charset="0"/>
              </a:rPr>
              <a:t>+ 3 góc: </a:t>
            </a:r>
          </a:p>
          <a:p>
            <a:r>
              <a:rPr lang="en-US" sz="2200" smtClean="0">
                <a:solidFill>
                  <a:srgbClr val="002060"/>
                </a:solidFill>
                <a:latin typeface="+mj-lt"/>
                <a:cs typeface="Calibri" panose="020F0502020204030204" pitchFamily="34" charset="0"/>
              </a:rPr>
              <a:t>- Góc đỉnh A; cạnh AB và AC</a:t>
            </a:r>
          </a:p>
          <a:p>
            <a:r>
              <a:rPr lang="en-US" sz="2200" smtClean="0">
                <a:solidFill>
                  <a:srgbClr val="002060"/>
                </a:solidFill>
                <a:cs typeface="Calibri" panose="020F0502020204030204" pitchFamily="34" charset="0"/>
              </a:rPr>
              <a:t>- </a:t>
            </a:r>
            <a:r>
              <a:rPr lang="en-US" sz="2200">
                <a:solidFill>
                  <a:srgbClr val="002060"/>
                </a:solidFill>
                <a:cs typeface="Calibri" panose="020F0502020204030204" pitchFamily="34" charset="0"/>
              </a:rPr>
              <a:t>G</a:t>
            </a:r>
            <a:r>
              <a:rPr lang="en-US" sz="2200" smtClean="0">
                <a:solidFill>
                  <a:srgbClr val="002060"/>
                </a:solidFill>
                <a:cs typeface="Calibri" panose="020F0502020204030204" pitchFamily="34" charset="0"/>
              </a:rPr>
              <a:t>óc </a:t>
            </a:r>
            <a:r>
              <a:rPr lang="en-US" sz="2200">
                <a:solidFill>
                  <a:srgbClr val="002060"/>
                </a:solidFill>
                <a:cs typeface="Calibri" panose="020F0502020204030204" pitchFamily="34" charset="0"/>
              </a:rPr>
              <a:t>đỉnh </a:t>
            </a:r>
            <a:r>
              <a:rPr lang="en-US" sz="2200" smtClean="0">
                <a:solidFill>
                  <a:srgbClr val="002060"/>
                </a:solidFill>
                <a:cs typeface="Calibri" panose="020F0502020204030204" pitchFamily="34" charset="0"/>
              </a:rPr>
              <a:t>B; </a:t>
            </a:r>
            <a:r>
              <a:rPr lang="en-US" sz="2200">
                <a:solidFill>
                  <a:srgbClr val="002060"/>
                </a:solidFill>
                <a:cs typeface="Calibri" panose="020F0502020204030204" pitchFamily="34" charset="0"/>
              </a:rPr>
              <a:t>cạnh </a:t>
            </a:r>
            <a:r>
              <a:rPr lang="en-US" sz="2200" smtClean="0">
                <a:solidFill>
                  <a:srgbClr val="002060"/>
                </a:solidFill>
                <a:cs typeface="Calibri" panose="020F0502020204030204" pitchFamily="34" charset="0"/>
              </a:rPr>
              <a:t>BA </a:t>
            </a:r>
            <a:r>
              <a:rPr lang="en-US" sz="2200">
                <a:solidFill>
                  <a:srgbClr val="002060"/>
                </a:solidFill>
                <a:cs typeface="Calibri" panose="020F0502020204030204" pitchFamily="34" charset="0"/>
              </a:rPr>
              <a:t>và </a:t>
            </a:r>
            <a:r>
              <a:rPr lang="en-US" sz="2200" smtClean="0">
                <a:solidFill>
                  <a:srgbClr val="002060"/>
                </a:solidFill>
                <a:cs typeface="Calibri" panose="020F0502020204030204" pitchFamily="34" charset="0"/>
              </a:rPr>
              <a:t>BC </a:t>
            </a:r>
            <a:endParaRPr lang="en-US" sz="2200">
              <a:solidFill>
                <a:srgbClr val="002060"/>
              </a:solidFill>
              <a:cs typeface="Calibri" panose="020F0502020204030204" pitchFamily="34" charset="0"/>
            </a:endParaRPr>
          </a:p>
          <a:p>
            <a:r>
              <a:rPr lang="en-US" sz="2200" smtClean="0">
                <a:solidFill>
                  <a:srgbClr val="002060"/>
                </a:solidFill>
                <a:cs typeface="Calibri" panose="020F0502020204030204" pitchFamily="34" charset="0"/>
              </a:rPr>
              <a:t>- Góc đỉnh C; </a:t>
            </a:r>
            <a:r>
              <a:rPr lang="en-US" sz="2200">
                <a:solidFill>
                  <a:srgbClr val="002060"/>
                </a:solidFill>
                <a:cs typeface="Calibri" panose="020F0502020204030204" pitchFamily="34" charset="0"/>
              </a:rPr>
              <a:t>cạnh </a:t>
            </a:r>
            <a:r>
              <a:rPr lang="en-US" sz="2200" smtClean="0">
                <a:solidFill>
                  <a:srgbClr val="002060"/>
                </a:solidFill>
                <a:cs typeface="Calibri" panose="020F0502020204030204" pitchFamily="34" charset="0"/>
              </a:rPr>
              <a:t>CA </a:t>
            </a:r>
            <a:r>
              <a:rPr lang="en-US" sz="2200">
                <a:solidFill>
                  <a:srgbClr val="002060"/>
                </a:solidFill>
                <a:cs typeface="Calibri" panose="020F0502020204030204" pitchFamily="34" charset="0"/>
              </a:rPr>
              <a:t>và </a:t>
            </a:r>
            <a:r>
              <a:rPr lang="en-US" sz="2200" smtClean="0">
                <a:solidFill>
                  <a:srgbClr val="002060"/>
                </a:solidFill>
                <a:cs typeface="Calibri" panose="020F0502020204030204" pitchFamily="34" charset="0"/>
              </a:rPr>
              <a:t>CB </a:t>
            </a:r>
          </a:p>
          <a:p>
            <a:r>
              <a:rPr lang="en-US" sz="2200" smtClean="0">
                <a:solidFill>
                  <a:srgbClr val="002060"/>
                </a:solidFill>
                <a:cs typeface="Calibri" panose="020F0502020204030204" pitchFamily="34" charset="0"/>
              </a:rPr>
              <a:t>+ 3 cạnh là: AB; AC; BC</a:t>
            </a:r>
            <a:r>
              <a:rPr lang="en-US" sz="2200" smtClean="0">
                <a:solidFill>
                  <a:srgbClr val="002060"/>
                </a:solidFill>
                <a:latin typeface="+mj-lt"/>
                <a:cs typeface="Calibri" panose="020F0502020204030204" pitchFamily="34" charset="0"/>
              </a:rPr>
              <a:t> </a:t>
            </a:r>
          </a:p>
          <a:p>
            <a:r>
              <a:rPr lang="en-US" sz="2200" smtClean="0">
                <a:solidFill>
                  <a:srgbClr val="002060"/>
                </a:solidFill>
                <a:latin typeface="+mj-lt"/>
                <a:cs typeface="Calibri" panose="020F0502020204030204" pitchFamily="34" charset="0"/>
              </a:rPr>
              <a:t>+ 3 đỉnh:đỉnh A, đỉnh B, đỉnh C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660860" y="1194976"/>
            <a:ext cx="2900609" cy="2110172"/>
            <a:chOff x="660860" y="1194976"/>
            <a:chExt cx="2900609" cy="2110172"/>
          </a:xfrm>
        </p:grpSpPr>
        <p:grpSp>
          <p:nvGrpSpPr>
            <p:cNvPr id="46" name="Group 45"/>
            <p:cNvGrpSpPr/>
            <p:nvPr/>
          </p:nvGrpSpPr>
          <p:grpSpPr>
            <a:xfrm>
              <a:off x="819385" y="1531127"/>
              <a:ext cx="2415385" cy="1538803"/>
              <a:chOff x="3834063" y="1824944"/>
              <a:chExt cx="3331907" cy="1574669"/>
            </a:xfrm>
          </p:grpSpPr>
          <p:cxnSp>
            <p:nvCxnSpPr>
              <p:cNvPr id="29" name="Straight Connector 28"/>
              <p:cNvCxnSpPr/>
              <p:nvPr/>
            </p:nvCxnSpPr>
            <p:spPr>
              <a:xfrm>
                <a:off x="4575785" y="3398399"/>
                <a:ext cx="2579427" cy="0"/>
              </a:xfrm>
              <a:prstGeom prst="line">
                <a:avLst/>
              </a:prstGeom>
              <a:ln w="38100">
                <a:solidFill>
                  <a:srgbClr val="0033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" name="Straight Connector 4"/>
              <p:cNvCxnSpPr/>
              <p:nvPr/>
            </p:nvCxnSpPr>
            <p:spPr>
              <a:xfrm flipH="1" flipV="1">
                <a:off x="3850105" y="1844751"/>
                <a:ext cx="736438" cy="1554862"/>
              </a:xfrm>
              <a:prstGeom prst="line">
                <a:avLst/>
              </a:prstGeom>
              <a:ln w="38100">
                <a:solidFill>
                  <a:srgbClr val="0033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/>
              <p:nvPr/>
            </p:nvCxnSpPr>
            <p:spPr>
              <a:xfrm>
                <a:off x="3834063" y="1824944"/>
                <a:ext cx="3331907" cy="1573455"/>
              </a:xfrm>
              <a:prstGeom prst="line">
                <a:avLst/>
              </a:prstGeom>
              <a:ln w="38100">
                <a:solidFill>
                  <a:srgbClr val="0033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4" name="TextBox 43"/>
            <p:cNvSpPr txBox="1"/>
            <p:nvPr/>
          </p:nvSpPr>
          <p:spPr>
            <a:xfrm>
              <a:off x="992741" y="2841940"/>
              <a:ext cx="34030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smtClean="0">
                  <a:solidFill>
                    <a:srgbClr val="003399"/>
                  </a:solidFill>
                </a:rPr>
                <a:t>A</a:t>
              </a:r>
              <a:endParaRPr lang="en-US" sz="2000">
                <a:solidFill>
                  <a:srgbClr val="003399"/>
                </a:solidFill>
              </a:endParaRP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660860" y="1194976"/>
              <a:ext cx="34030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smtClean="0">
                  <a:solidFill>
                    <a:srgbClr val="003399"/>
                  </a:solidFill>
                </a:rPr>
                <a:t>B</a:t>
              </a:r>
              <a:endParaRPr lang="en-US" sz="2000">
                <a:solidFill>
                  <a:srgbClr val="003399"/>
                </a:solidFill>
              </a:endParaRP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3221161" y="2905038"/>
              <a:ext cx="34030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smtClean="0">
                  <a:solidFill>
                    <a:srgbClr val="003399"/>
                  </a:solidFill>
                </a:rPr>
                <a:t>C</a:t>
              </a:r>
              <a:endParaRPr lang="en-US" sz="2000">
                <a:solidFill>
                  <a:srgbClr val="003399"/>
                </a:solidFill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4457231" y="1294447"/>
            <a:ext cx="2843832" cy="1975046"/>
            <a:chOff x="4053877" y="1304760"/>
            <a:chExt cx="2843832" cy="1975046"/>
          </a:xfrm>
        </p:grpSpPr>
        <p:grpSp>
          <p:nvGrpSpPr>
            <p:cNvPr id="47" name="Group 46"/>
            <p:cNvGrpSpPr/>
            <p:nvPr/>
          </p:nvGrpSpPr>
          <p:grpSpPr>
            <a:xfrm>
              <a:off x="4372706" y="1660919"/>
              <a:ext cx="2224519" cy="1460249"/>
              <a:chOff x="648206" y="1833993"/>
              <a:chExt cx="2579427" cy="1597754"/>
            </a:xfrm>
          </p:grpSpPr>
          <p:cxnSp>
            <p:nvCxnSpPr>
              <p:cNvPr id="4" name="Straight Connector 3"/>
              <p:cNvCxnSpPr/>
              <p:nvPr/>
            </p:nvCxnSpPr>
            <p:spPr>
              <a:xfrm>
                <a:off x="648206" y="3415705"/>
                <a:ext cx="2579427" cy="0"/>
              </a:xfrm>
              <a:prstGeom prst="line">
                <a:avLst/>
              </a:prstGeom>
              <a:ln w="38100">
                <a:solidFill>
                  <a:srgbClr val="0033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 flipV="1">
                <a:off x="648206" y="1833993"/>
                <a:ext cx="900753" cy="1597754"/>
              </a:xfrm>
              <a:prstGeom prst="line">
                <a:avLst/>
              </a:prstGeom>
              <a:ln w="38100">
                <a:solidFill>
                  <a:srgbClr val="0033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>
                <a:off x="1535311" y="1833993"/>
                <a:ext cx="1692322" cy="1597754"/>
              </a:xfrm>
              <a:prstGeom prst="line">
                <a:avLst/>
              </a:prstGeom>
              <a:ln w="38100">
                <a:solidFill>
                  <a:srgbClr val="0033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4" name="TextBox 53"/>
            <p:cNvSpPr txBox="1"/>
            <p:nvPr/>
          </p:nvSpPr>
          <p:spPr>
            <a:xfrm>
              <a:off x="4960037" y="1304760"/>
              <a:ext cx="34030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smtClean="0">
                  <a:solidFill>
                    <a:srgbClr val="003399"/>
                  </a:solidFill>
                </a:rPr>
                <a:t>E</a:t>
              </a:r>
              <a:endParaRPr lang="en-US" sz="2000">
                <a:solidFill>
                  <a:srgbClr val="003399"/>
                </a:solidFill>
              </a:endParaRP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6557401" y="2879696"/>
              <a:ext cx="34030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smtClean="0">
                  <a:solidFill>
                    <a:srgbClr val="003399"/>
                  </a:solidFill>
                </a:rPr>
                <a:t>G</a:t>
              </a:r>
              <a:endParaRPr lang="en-US" sz="2000">
                <a:solidFill>
                  <a:srgbClr val="003399"/>
                </a:solidFill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4053877" y="2848703"/>
              <a:ext cx="34030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smtClean="0">
                  <a:solidFill>
                    <a:srgbClr val="003399"/>
                  </a:solidFill>
                </a:rPr>
                <a:t>D</a:t>
              </a:r>
              <a:endParaRPr lang="en-US" sz="2000">
                <a:solidFill>
                  <a:srgbClr val="003399"/>
                </a:solidFill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8661134" y="1397379"/>
            <a:ext cx="2958728" cy="1925739"/>
            <a:chOff x="7990369" y="1352944"/>
            <a:chExt cx="2958728" cy="1925739"/>
          </a:xfrm>
        </p:grpSpPr>
        <p:grpSp>
          <p:nvGrpSpPr>
            <p:cNvPr id="9" name="Group 8"/>
            <p:cNvGrpSpPr/>
            <p:nvPr/>
          </p:nvGrpSpPr>
          <p:grpSpPr>
            <a:xfrm>
              <a:off x="8376099" y="1601234"/>
              <a:ext cx="2187268" cy="1468696"/>
              <a:chOff x="8376099" y="1385762"/>
              <a:chExt cx="2187268" cy="1468696"/>
            </a:xfrm>
          </p:grpSpPr>
          <p:cxnSp>
            <p:nvCxnSpPr>
              <p:cNvPr id="18" name="Straight Connector 17"/>
              <p:cNvCxnSpPr/>
              <p:nvPr/>
            </p:nvCxnSpPr>
            <p:spPr>
              <a:xfrm rot="10800000" flipH="1">
                <a:off x="8376099" y="1395804"/>
                <a:ext cx="2187268" cy="0"/>
              </a:xfrm>
              <a:prstGeom prst="line">
                <a:avLst/>
              </a:prstGeom>
              <a:ln w="38100">
                <a:solidFill>
                  <a:srgbClr val="0033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/>
              <p:nvPr/>
            </p:nvCxnSpPr>
            <p:spPr>
              <a:xfrm rot="10800000" flipH="1" flipV="1">
                <a:off x="8384785" y="1385762"/>
                <a:ext cx="0" cy="1468696"/>
              </a:xfrm>
              <a:prstGeom prst="line">
                <a:avLst/>
              </a:prstGeom>
              <a:ln w="38100">
                <a:solidFill>
                  <a:srgbClr val="0033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 rot="10800000" flipH="1">
                <a:off x="8376099" y="1385762"/>
                <a:ext cx="2187268" cy="1460249"/>
              </a:xfrm>
              <a:prstGeom prst="line">
                <a:avLst/>
              </a:prstGeom>
              <a:ln w="38100">
                <a:solidFill>
                  <a:srgbClr val="0033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7" name="TextBox 56"/>
            <p:cNvSpPr txBox="1"/>
            <p:nvPr/>
          </p:nvSpPr>
          <p:spPr>
            <a:xfrm>
              <a:off x="7990369" y="1384198"/>
              <a:ext cx="34030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>
                  <a:solidFill>
                    <a:srgbClr val="0033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</a:t>
              </a: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10608789" y="1352944"/>
              <a:ext cx="34030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smtClean="0">
                  <a:solidFill>
                    <a:srgbClr val="003399"/>
                  </a:solidFill>
                </a:rPr>
                <a:t>K</a:t>
              </a:r>
              <a:endParaRPr lang="en-US" sz="2000">
                <a:solidFill>
                  <a:srgbClr val="003399"/>
                </a:solidFill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8021713" y="2878573"/>
              <a:ext cx="34030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smtClean="0">
                  <a:solidFill>
                    <a:srgbClr val="003399"/>
                  </a:solidFill>
                </a:rPr>
                <a:t>H</a:t>
              </a:r>
              <a:endParaRPr lang="en-US" sz="2000">
                <a:solidFill>
                  <a:srgbClr val="003399"/>
                </a:solidFill>
              </a:endParaRPr>
            </a:p>
          </p:txBody>
        </p:sp>
      </p:grpSp>
      <p:cxnSp>
        <p:nvCxnSpPr>
          <p:cNvPr id="25" name="Straight Connector 24"/>
          <p:cNvCxnSpPr/>
          <p:nvPr/>
        </p:nvCxnSpPr>
        <p:spPr>
          <a:xfrm>
            <a:off x="1162895" y="1194976"/>
            <a:ext cx="207187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flipV="1">
            <a:off x="3561469" y="1174298"/>
            <a:ext cx="1199645" cy="18889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flipV="1">
            <a:off x="4846999" y="1179539"/>
            <a:ext cx="1130720" cy="1182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4215626" y="3238500"/>
            <a:ext cx="4264511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smtClean="0">
                <a:solidFill>
                  <a:srgbClr val="002060"/>
                </a:solidFill>
                <a:latin typeface="+mj-lt"/>
                <a:cs typeface="Calibri" panose="020F0502020204030204" pitchFamily="34" charset="0"/>
              </a:rPr>
              <a:t>+ 3 góc: </a:t>
            </a:r>
          </a:p>
          <a:p>
            <a:r>
              <a:rPr lang="en-US" sz="2200" smtClean="0">
                <a:solidFill>
                  <a:srgbClr val="002060"/>
                </a:solidFill>
                <a:latin typeface="+mj-lt"/>
                <a:cs typeface="Calibri" panose="020F0502020204030204" pitchFamily="34" charset="0"/>
              </a:rPr>
              <a:t>- Góc đỉnh E; cạnh ED và EG</a:t>
            </a:r>
          </a:p>
          <a:p>
            <a:r>
              <a:rPr lang="en-US" sz="2200" smtClean="0">
                <a:solidFill>
                  <a:srgbClr val="002060"/>
                </a:solidFill>
                <a:cs typeface="Calibri" panose="020F0502020204030204" pitchFamily="34" charset="0"/>
              </a:rPr>
              <a:t>- </a:t>
            </a:r>
            <a:r>
              <a:rPr lang="en-US" sz="2200">
                <a:solidFill>
                  <a:srgbClr val="002060"/>
                </a:solidFill>
                <a:cs typeface="Calibri" panose="020F0502020204030204" pitchFamily="34" charset="0"/>
              </a:rPr>
              <a:t>G</a:t>
            </a:r>
            <a:r>
              <a:rPr lang="en-US" sz="2200" smtClean="0">
                <a:solidFill>
                  <a:srgbClr val="002060"/>
                </a:solidFill>
                <a:cs typeface="Calibri" panose="020F0502020204030204" pitchFamily="34" charset="0"/>
              </a:rPr>
              <a:t>óc </a:t>
            </a:r>
            <a:r>
              <a:rPr lang="en-US" sz="2200">
                <a:solidFill>
                  <a:srgbClr val="002060"/>
                </a:solidFill>
                <a:cs typeface="Calibri" panose="020F0502020204030204" pitchFamily="34" charset="0"/>
              </a:rPr>
              <a:t>đỉnh </a:t>
            </a:r>
            <a:r>
              <a:rPr lang="en-US" sz="2200" smtClean="0">
                <a:solidFill>
                  <a:srgbClr val="002060"/>
                </a:solidFill>
                <a:cs typeface="Calibri" panose="020F0502020204030204" pitchFamily="34" charset="0"/>
              </a:rPr>
              <a:t>D; </a:t>
            </a:r>
            <a:r>
              <a:rPr lang="en-US" sz="2200">
                <a:solidFill>
                  <a:srgbClr val="002060"/>
                </a:solidFill>
                <a:cs typeface="Calibri" panose="020F0502020204030204" pitchFamily="34" charset="0"/>
              </a:rPr>
              <a:t>cạnh </a:t>
            </a:r>
            <a:r>
              <a:rPr lang="en-US" sz="2200" smtClean="0">
                <a:solidFill>
                  <a:srgbClr val="002060"/>
                </a:solidFill>
                <a:cs typeface="Calibri" panose="020F0502020204030204" pitchFamily="34" charset="0"/>
              </a:rPr>
              <a:t>DE </a:t>
            </a:r>
            <a:r>
              <a:rPr lang="en-US" sz="2200">
                <a:solidFill>
                  <a:srgbClr val="002060"/>
                </a:solidFill>
                <a:cs typeface="Calibri" panose="020F0502020204030204" pitchFamily="34" charset="0"/>
              </a:rPr>
              <a:t>và </a:t>
            </a:r>
            <a:r>
              <a:rPr lang="en-US" sz="2200" smtClean="0">
                <a:solidFill>
                  <a:srgbClr val="002060"/>
                </a:solidFill>
                <a:cs typeface="Calibri" panose="020F0502020204030204" pitchFamily="34" charset="0"/>
              </a:rPr>
              <a:t>DG </a:t>
            </a:r>
            <a:endParaRPr lang="en-US" sz="2200">
              <a:solidFill>
                <a:srgbClr val="002060"/>
              </a:solidFill>
              <a:cs typeface="Calibri" panose="020F0502020204030204" pitchFamily="34" charset="0"/>
            </a:endParaRPr>
          </a:p>
          <a:p>
            <a:r>
              <a:rPr lang="en-US" sz="2200" smtClean="0">
                <a:solidFill>
                  <a:srgbClr val="002060"/>
                </a:solidFill>
                <a:cs typeface="Calibri" panose="020F0502020204030204" pitchFamily="34" charset="0"/>
              </a:rPr>
              <a:t>- Góc đỉnh G; </a:t>
            </a:r>
            <a:r>
              <a:rPr lang="en-US" sz="2200">
                <a:solidFill>
                  <a:srgbClr val="002060"/>
                </a:solidFill>
                <a:cs typeface="Calibri" panose="020F0502020204030204" pitchFamily="34" charset="0"/>
              </a:rPr>
              <a:t>cạnh </a:t>
            </a:r>
            <a:r>
              <a:rPr lang="en-US" sz="2200" smtClean="0">
                <a:solidFill>
                  <a:srgbClr val="002060"/>
                </a:solidFill>
                <a:cs typeface="Calibri" panose="020F0502020204030204" pitchFamily="34" charset="0"/>
              </a:rPr>
              <a:t>GE </a:t>
            </a:r>
            <a:r>
              <a:rPr lang="en-US" sz="2200">
                <a:solidFill>
                  <a:srgbClr val="002060"/>
                </a:solidFill>
                <a:cs typeface="Calibri" panose="020F0502020204030204" pitchFamily="34" charset="0"/>
              </a:rPr>
              <a:t>và </a:t>
            </a:r>
            <a:r>
              <a:rPr lang="en-US" sz="2200" smtClean="0">
                <a:solidFill>
                  <a:srgbClr val="002060"/>
                </a:solidFill>
                <a:cs typeface="Calibri" panose="020F0502020204030204" pitchFamily="34" charset="0"/>
              </a:rPr>
              <a:t>GD </a:t>
            </a:r>
          </a:p>
          <a:p>
            <a:r>
              <a:rPr lang="en-US" sz="2200" smtClean="0">
                <a:solidFill>
                  <a:srgbClr val="002060"/>
                </a:solidFill>
                <a:cs typeface="Calibri" panose="020F0502020204030204" pitchFamily="34" charset="0"/>
              </a:rPr>
              <a:t>+ 3 cạnh là: ED; EG; DG</a:t>
            </a:r>
            <a:r>
              <a:rPr lang="en-US" sz="2200" smtClean="0">
                <a:solidFill>
                  <a:srgbClr val="002060"/>
                </a:solidFill>
                <a:latin typeface="+mj-lt"/>
                <a:cs typeface="Calibri" panose="020F0502020204030204" pitchFamily="34" charset="0"/>
              </a:rPr>
              <a:t> </a:t>
            </a:r>
          </a:p>
          <a:p>
            <a:r>
              <a:rPr lang="en-US" sz="2200" smtClean="0">
                <a:solidFill>
                  <a:srgbClr val="002060"/>
                </a:solidFill>
                <a:latin typeface="+mj-lt"/>
                <a:cs typeface="Calibri" panose="020F0502020204030204" pitchFamily="34" charset="0"/>
              </a:rPr>
              <a:t>+ 3 đỉnh:đỉnh E, đỉnh D, đỉnh G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8163132" y="3232745"/>
            <a:ext cx="4264511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smtClean="0">
                <a:solidFill>
                  <a:srgbClr val="002060"/>
                </a:solidFill>
                <a:latin typeface="+mj-lt"/>
                <a:cs typeface="Calibri" panose="020F0502020204030204" pitchFamily="34" charset="0"/>
              </a:rPr>
              <a:t>+ 3 góc: </a:t>
            </a:r>
          </a:p>
          <a:p>
            <a:r>
              <a:rPr lang="en-US" sz="2200" smtClean="0">
                <a:solidFill>
                  <a:srgbClr val="002060"/>
                </a:solidFill>
                <a:latin typeface="+mj-lt"/>
                <a:cs typeface="Calibri" panose="020F0502020204030204" pitchFamily="34" charset="0"/>
              </a:rPr>
              <a:t>- Góc đỉnh I; cạnh IH và IK</a:t>
            </a:r>
          </a:p>
          <a:p>
            <a:r>
              <a:rPr lang="en-US" sz="2200" smtClean="0">
                <a:solidFill>
                  <a:srgbClr val="002060"/>
                </a:solidFill>
                <a:cs typeface="Calibri" panose="020F0502020204030204" pitchFamily="34" charset="0"/>
              </a:rPr>
              <a:t>- </a:t>
            </a:r>
            <a:r>
              <a:rPr lang="en-US" sz="2200">
                <a:solidFill>
                  <a:srgbClr val="002060"/>
                </a:solidFill>
                <a:cs typeface="Calibri" panose="020F0502020204030204" pitchFamily="34" charset="0"/>
              </a:rPr>
              <a:t>G</a:t>
            </a:r>
            <a:r>
              <a:rPr lang="en-US" sz="2200" smtClean="0">
                <a:solidFill>
                  <a:srgbClr val="002060"/>
                </a:solidFill>
                <a:cs typeface="Calibri" panose="020F0502020204030204" pitchFamily="34" charset="0"/>
              </a:rPr>
              <a:t>óc </a:t>
            </a:r>
            <a:r>
              <a:rPr lang="en-US" sz="2200">
                <a:solidFill>
                  <a:srgbClr val="002060"/>
                </a:solidFill>
                <a:cs typeface="Calibri" panose="020F0502020204030204" pitchFamily="34" charset="0"/>
              </a:rPr>
              <a:t>đỉnh </a:t>
            </a:r>
            <a:r>
              <a:rPr lang="en-US" sz="2200" smtClean="0">
                <a:solidFill>
                  <a:srgbClr val="002060"/>
                </a:solidFill>
                <a:cs typeface="Calibri" panose="020F0502020204030204" pitchFamily="34" charset="0"/>
              </a:rPr>
              <a:t>H; </a:t>
            </a:r>
            <a:r>
              <a:rPr lang="en-US" sz="2200">
                <a:solidFill>
                  <a:srgbClr val="002060"/>
                </a:solidFill>
                <a:cs typeface="Calibri" panose="020F0502020204030204" pitchFamily="34" charset="0"/>
              </a:rPr>
              <a:t>cạnh </a:t>
            </a:r>
            <a:r>
              <a:rPr lang="en-US" sz="2200" smtClean="0">
                <a:solidFill>
                  <a:srgbClr val="002060"/>
                </a:solidFill>
                <a:cs typeface="Calibri" panose="020F0502020204030204" pitchFamily="34" charset="0"/>
              </a:rPr>
              <a:t>HI </a:t>
            </a:r>
            <a:r>
              <a:rPr lang="en-US" sz="2200">
                <a:solidFill>
                  <a:srgbClr val="002060"/>
                </a:solidFill>
                <a:cs typeface="Calibri" panose="020F0502020204030204" pitchFamily="34" charset="0"/>
              </a:rPr>
              <a:t>và </a:t>
            </a:r>
            <a:r>
              <a:rPr lang="en-US" sz="2200" smtClean="0">
                <a:solidFill>
                  <a:srgbClr val="002060"/>
                </a:solidFill>
                <a:cs typeface="Calibri" panose="020F0502020204030204" pitchFamily="34" charset="0"/>
              </a:rPr>
              <a:t>HK </a:t>
            </a:r>
            <a:endParaRPr lang="en-US" sz="2200">
              <a:solidFill>
                <a:srgbClr val="002060"/>
              </a:solidFill>
              <a:cs typeface="Calibri" panose="020F0502020204030204" pitchFamily="34" charset="0"/>
            </a:endParaRPr>
          </a:p>
          <a:p>
            <a:r>
              <a:rPr lang="en-US" sz="2200" smtClean="0">
                <a:solidFill>
                  <a:srgbClr val="002060"/>
                </a:solidFill>
                <a:cs typeface="Calibri" panose="020F0502020204030204" pitchFamily="34" charset="0"/>
              </a:rPr>
              <a:t>- Góc đỉnh K; </a:t>
            </a:r>
            <a:r>
              <a:rPr lang="en-US" sz="2200">
                <a:solidFill>
                  <a:srgbClr val="002060"/>
                </a:solidFill>
                <a:cs typeface="Calibri" panose="020F0502020204030204" pitchFamily="34" charset="0"/>
              </a:rPr>
              <a:t>cạnh </a:t>
            </a:r>
            <a:r>
              <a:rPr lang="en-US" sz="2200" smtClean="0">
                <a:solidFill>
                  <a:srgbClr val="002060"/>
                </a:solidFill>
                <a:cs typeface="Calibri" panose="020F0502020204030204" pitchFamily="34" charset="0"/>
              </a:rPr>
              <a:t>KI </a:t>
            </a:r>
            <a:r>
              <a:rPr lang="en-US" sz="2200">
                <a:solidFill>
                  <a:srgbClr val="002060"/>
                </a:solidFill>
                <a:cs typeface="Calibri" panose="020F0502020204030204" pitchFamily="34" charset="0"/>
              </a:rPr>
              <a:t>và </a:t>
            </a:r>
            <a:r>
              <a:rPr lang="en-US" sz="2200" smtClean="0">
                <a:solidFill>
                  <a:srgbClr val="002060"/>
                </a:solidFill>
                <a:cs typeface="Calibri" panose="020F0502020204030204" pitchFamily="34" charset="0"/>
              </a:rPr>
              <a:t>KH </a:t>
            </a:r>
          </a:p>
          <a:p>
            <a:r>
              <a:rPr lang="en-US" sz="2200" smtClean="0">
                <a:solidFill>
                  <a:srgbClr val="002060"/>
                </a:solidFill>
                <a:cs typeface="Calibri" panose="020F0502020204030204" pitchFamily="34" charset="0"/>
              </a:rPr>
              <a:t>+ 3 cạnh là: IH; IK; HK</a:t>
            </a:r>
            <a:r>
              <a:rPr lang="en-US" sz="2200" smtClean="0">
                <a:solidFill>
                  <a:srgbClr val="002060"/>
                </a:solidFill>
                <a:latin typeface="+mj-lt"/>
                <a:cs typeface="Calibri" panose="020F0502020204030204" pitchFamily="34" charset="0"/>
              </a:rPr>
              <a:t> </a:t>
            </a:r>
          </a:p>
          <a:p>
            <a:r>
              <a:rPr lang="en-US" sz="2200" smtClean="0">
                <a:solidFill>
                  <a:srgbClr val="002060"/>
                </a:solidFill>
                <a:latin typeface="+mj-lt"/>
                <a:cs typeface="Calibri" panose="020F0502020204030204" pitchFamily="34" charset="0"/>
              </a:rPr>
              <a:t>+ 3 đỉnh:đỉnh I, đỉnh H, đỉnh K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129674" y="5242877"/>
            <a:ext cx="11795205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smtClean="0">
                <a:solidFill>
                  <a:srgbClr val="002060"/>
                </a:solidFill>
              </a:rPr>
              <a:t>b) Trong các hình tam giác ở câu a, hãy chỉ ra tam giác vuông, tam giác nhọn, tam giác tù.</a:t>
            </a:r>
            <a:endParaRPr lang="en-US" sz="260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3372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00"/>
                            </p:stCondLst>
                            <p:childTnLst>
                              <p:par>
                                <p:cTn id="9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5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90"/>
          <p:cNvSpPr>
            <a:spLocks noChangeArrowheads="1"/>
          </p:cNvSpPr>
          <p:nvPr/>
        </p:nvSpPr>
        <p:spPr bwMode="auto">
          <a:xfrm>
            <a:off x="40482" y="20706"/>
            <a:ext cx="12151517" cy="764936"/>
          </a:xfrm>
          <a:prstGeom prst="plaque">
            <a:avLst>
              <a:gd name="adj" fmla="val 14157"/>
            </a:avLst>
          </a:prstGeom>
          <a:noFill/>
          <a:ln w="57150" cmpd="thickThin">
            <a:solidFill>
              <a:srgbClr val="FF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500"/>
          </a:p>
        </p:txBody>
      </p:sp>
      <p:sp>
        <p:nvSpPr>
          <p:cNvPr id="10" name="AutoShape 4"/>
          <p:cNvSpPr>
            <a:spLocks noChangeArrowheads="1"/>
          </p:cNvSpPr>
          <p:nvPr/>
        </p:nvSpPr>
        <p:spPr bwMode="auto">
          <a:xfrm>
            <a:off x="40483" y="739879"/>
            <a:ext cx="12151516" cy="6083035"/>
          </a:xfrm>
          <a:prstGeom prst="roundRect">
            <a:avLst>
              <a:gd name="adj" fmla="val 4245"/>
            </a:avLst>
          </a:prstGeom>
          <a:noFill/>
          <a:ln w="41275" cmpd="thickThin">
            <a:solidFill>
              <a:srgbClr val="FF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500"/>
          </a:p>
        </p:txBody>
      </p:sp>
      <p:sp>
        <p:nvSpPr>
          <p:cNvPr id="12" name="AutoShape 7"/>
          <p:cNvSpPr>
            <a:spLocks noChangeArrowheads="1"/>
          </p:cNvSpPr>
          <p:nvPr/>
        </p:nvSpPr>
        <p:spPr bwMode="auto">
          <a:xfrm rot="-5400000">
            <a:off x="11593296" y="-32626"/>
            <a:ext cx="113110" cy="234553"/>
          </a:xfrm>
          <a:prstGeom prst="star4">
            <a:avLst>
              <a:gd name="adj" fmla="val 10000"/>
            </a:avLst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500"/>
          </a:p>
        </p:txBody>
      </p:sp>
      <p:sp>
        <p:nvSpPr>
          <p:cNvPr id="13" name="AutoShape 8"/>
          <p:cNvSpPr>
            <a:spLocks noChangeArrowheads="1"/>
          </p:cNvSpPr>
          <p:nvPr/>
        </p:nvSpPr>
        <p:spPr bwMode="auto">
          <a:xfrm rot="-10618418">
            <a:off x="11929029" y="391235"/>
            <a:ext cx="179785" cy="161925"/>
          </a:xfrm>
          <a:prstGeom prst="star4">
            <a:avLst>
              <a:gd name="adj" fmla="val 9954"/>
            </a:avLst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500"/>
          </a:p>
        </p:txBody>
      </p:sp>
      <p:sp>
        <p:nvSpPr>
          <p:cNvPr id="14" name="AutoShape 9"/>
          <p:cNvSpPr>
            <a:spLocks noChangeArrowheads="1"/>
          </p:cNvSpPr>
          <p:nvPr/>
        </p:nvSpPr>
        <p:spPr bwMode="auto">
          <a:xfrm>
            <a:off x="11718289" y="141206"/>
            <a:ext cx="364331" cy="273844"/>
          </a:xfrm>
          <a:prstGeom prst="sun">
            <a:avLst>
              <a:gd name="adj" fmla="val 27394"/>
            </a:avLst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500"/>
          </a:p>
        </p:txBody>
      </p:sp>
      <p:sp>
        <p:nvSpPr>
          <p:cNvPr id="15" name="AutoShape 84"/>
          <p:cNvSpPr>
            <a:spLocks noChangeArrowheads="1"/>
          </p:cNvSpPr>
          <p:nvPr/>
        </p:nvSpPr>
        <p:spPr bwMode="auto">
          <a:xfrm rot="-5400000">
            <a:off x="644958" y="-10345"/>
            <a:ext cx="113109" cy="235744"/>
          </a:xfrm>
          <a:prstGeom prst="star4">
            <a:avLst>
              <a:gd name="adj" fmla="val 10000"/>
            </a:avLst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500"/>
          </a:p>
        </p:txBody>
      </p:sp>
      <p:sp>
        <p:nvSpPr>
          <p:cNvPr id="16" name="AutoShape 85"/>
          <p:cNvSpPr>
            <a:spLocks noChangeArrowheads="1"/>
          </p:cNvSpPr>
          <p:nvPr/>
        </p:nvSpPr>
        <p:spPr bwMode="auto">
          <a:xfrm rot="-10618418">
            <a:off x="115724" y="368869"/>
            <a:ext cx="179785" cy="161925"/>
          </a:xfrm>
          <a:prstGeom prst="star4">
            <a:avLst>
              <a:gd name="adj" fmla="val 9954"/>
            </a:avLst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500"/>
          </a:p>
        </p:txBody>
      </p:sp>
      <p:sp>
        <p:nvSpPr>
          <p:cNvPr id="17" name="AutoShape 86"/>
          <p:cNvSpPr>
            <a:spLocks noChangeArrowheads="1"/>
          </p:cNvSpPr>
          <p:nvPr/>
        </p:nvSpPr>
        <p:spPr bwMode="auto">
          <a:xfrm>
            <a:off x="166921" y="62881"/>
            <a:ext cx="364331" cy="273844"/>
          </a:xfrm>
          <a:prstGeom prst="sun">
            <a:avLst>
              <a:gd name="adj" fmla="val 27394"/>
            </a:avLst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500"/>
          </a:p>
        </p:txBody>
      </p:sp>
      <p:sp>
        <p:nvSpPr>
          <p:cNvPr id="2" name="Rectangle 1"/>
          <p:cNvSpPr/>
          <p:nvPr/>
        </p:nvSpPr>
        <p:spPr>
          <a:xfrm>
            <a:off x="3382669" y="91485"/>
            <a:ext cx="1579278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Toán:</a:t>
            </a:r>
            <a:endParaRPr lang="en-US" sz="4000" b="1" cap="none" spc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251080" y="695016"/>
            <a:ext cx="10748455" cy="5583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600" smtClean="0">
                <a:solidFill>
                  <a:srgbClr val="002060"/>
                </a:solidFill>
              </a:rPr>
              <a:t>1. a) Nêu tên ba góc, ba cạnh, ba đỉnh của mỗi hình tam giác dưới đây:</a:t>
            </a:r>
            <a:endParaRPr lang="en-US" sz="2600">
              <a:solidFill>
                <a:srgbClr val="002060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4828332" y="97007"/>
            <a:ext cx="354776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Hình tam giác</a:t>
            </a:r>
            <a:endParaRPr lang="en-US" sz="4000" b="1" cap="none" spc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660860" y="1194976"/>
            <a:ext cx="2900609" cy="2110172"/>
            <a:chOff x="660860" y="1194976"/>
            <a:chExt cx="2900609" cy="2110172"/>
          </a:xfrm>
        </p:grpSpPr>
        <p:grpSp>
          <p:nvGrpSpPr>
            <p:cNvPr id="46" name="Group 45"/>
            <p:cNvGrpSpPr/>
            <p:nvPr/>
          </p:nvGrpSpPr>
          <p:grpSpPr>
            <a:xfrm>
              <a:off x="819385" y="1531127"/>
              <a:ext cx="2415385" cy="1538803"/>
              <a:chOff x="3834063" y="1824944"/>
              <a:chExt cx="3331907" cy="1574669"/>
            </a:xfrm>
          </p:grpSpPr>
          <p:cxnSp>
            <p:nvCxnSpPr>
              <p:cNvPr id="29" name="Straight Connector 28"/>
              <p:cNvCxnSpPr/>
              <p:nvPr/>
            </p:nvCxnSpPr>
            <p:spPr>
              <a:xfrm>
                <a:off x="4575785" y="3398399"/>
                <a:ext cx="2579427" cy="0"/>
              </a:xfrm>
              <a:prstGeom prst="line">
                <a:avLst/>
              </a:prstGeom>
              <a:ln w="38100">
                <a:solidFill>
                  <a:srgbClr val="0033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" name="Straight Connector 4"/>
              <p:cNvCxnSpPr/>
              <p:nvPr/>
            </p:nvCxnSpPr>
            <p:spPr>
              <a:xfrm flipH="1" flipV="1">
                <a:off x="3850105" y="1844751"/>
                <a:ext cx="736438" cy="1554862"/>
              </a:xfrm>
              <a:prstGeom prst="line">
                <a:avLst/>
              </a:prstGeom>
              <a:ln w="38100">
                <a:solidFill>
                  <a:srgbClr val="0033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/>
              <p:nvPr/>
            </p:nvCxnSpPr>
            <p:spPr>
              <a:xfrm>
                <a:off x="3834063" y="1824944"/>
                <a:ext cx="3331907" cy="1573455"/>
              </a:xfrm>
              <a:prstGeom prst="line">
                <a:avLst/>
              </a:prstGeom>
              <a:ln w="38100">
                <a:solidFill>
                  <a:srgbClr val="0033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4" name="TextBox 43"/>
            <p:cNvSpPr txBox="1"/>
            <p:nvPr/>
          </p:nvSpPr>
          <p:spPr>
            <a:xfrm>
              <a:off x="992741" y="2841940"/>
              <a:ext cx="34030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smtClean="0">
                  <a:solidFill>
                    <a:srgbClr val="003399"/>
                  </a:solidFill>
                </a:rPr>
                <a:t>A</a:t>
              </a:r>
              <a:endParaRPr lang="en-US" sz="2000">
                <a:solidFill>
                  <a:srgbClr val="003399"/>
                </a:solidFill>
              </a:endParaRP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660860" y="1194976"/>
              <a:ext cx="34030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smtClean="0">
                  <a:solidFill>
                    <a:srgbClr val="003399"/>
                  </a:solidFill>
                </a:rPr>
                <a:t>B</a:t>
              </a:r>
              <a:endParaRPr lang="en-US" sz="2000">
                <a:solidFill>
                  <a:srgbClr val="003399"/>
                </a:solidFill>
              </a:endParaRP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3221161" y="2905038"/>
              <a:ext cx="34030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smtClean="0">
                  <a:solidFill>
                    <a:srgbClr val="003399"/>
                  </a:solidFill>
                </a:rPr>
                <a:t>C</a:t>
              </a:r>
              <a:endParaRPr lang="en-US" sz="2000">
                <a:solidFill>
                  <a:srgbClr val="003399"/>
                </a:solidFill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4457231" y="1294447"/>
            <a:ext cx="2843832" cy="1975046"/>
            <a:chOff x="4053877" y="1304760"/>
            <a:chExt cx="2843832" cy="1975046"/>
          </a:xfrm>
        </p:grpSpPr>
        <p:grpSp>
          <p:nvGrpSpPr>
            <p:cNvPr id="47" name="Group 46"/>
            <p:cNvGrpSpPr/>
            <p:nvPr/>
          </p:nvGrpSpPr>
          <p:grpSpPr>
            <a:xfrm>
              <a:off x="4372706" y="1660919"/>
              <a:ext cx="2224519" cy="1460249"/>
              <a:chOff x="648206" y="1833993"/>
              <a:chExt cx="2579427" cy="1597754"/>
            </a:xfrm>
          </p:grpSpPr>
          <p:cxnSp>
            <p:nvCxnSpPr>
              <p:cNvPr id="4" name="Straight Connector 3"/>
              <p:cNvCxnSpPr/>
              <p:nvPr/>
            </p:nvCxnSpPr>
            <p:spPr>
              <a:xfrm>
                <a:off x="648206" y="3415705"/>
                <a:ext cx="2579427" cy="0"/>
              </a:xfrm>
              <a:prstGeom prst="line">
                <a:avLst/>
              </a:prstGeom>
              <a:ln w="38100">
                <a:solidFill>
                  <a:srgbClr val="0033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 flipV="1">
                <a:off x="648206" y="1833993"/>
                <a:ext cx="900753" cy="1597754"/>
              </a:xfrm>
              <a:prstGeom prst="line">
                <a:avLst/>
              </a:prstGeom>
              <a:ln w="38100">
                <a:solidFill>
                  <a:srgbClr val="0033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>
                <a:off x="1535311" y="1833993"/>
                <a:ext cx="1692322" cy="1597754"/>
              </a:xfrm>
              <a:prstGeom prst="line">
                <a:avLst/>
              </a:prstGeom>
              <a:ln w="38100">
                <a:solidFill>
                  <a:srgbClr val="0033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4" name="TextBox 53"/>
            <p:cNvSpPr txBox="1"/>
            <p:nvPr/>
          </p:nvSpPr>
          <p:spPr>
            <a:xfrm>
              <a:off x="4960037" y="1304760"/>
              <a:ext cx="34030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smtClean="0">
                  <a:solidFill>
                    <a:srgbClr val="003399"/>
                  </a:solidFill>
                </a:rPr>
                <a:t>E</a:t>
              </a:r>
              <a:endParaRPr lang="en-US" sz="2000">
                <a:solidFill>
                  <a:srgbClr val="003399"/>
                </a:solidFill>
              </a:endParaRP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6557401" y="2879696"/>
              <a:ext cx="34030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smtClean="0">
                  <a:solidFill>
                    <a:srgbClr val="003399"/>
                  </a:solidFill>
                </a:rPr>
                <a:t>G</a:t>
              </a:r>
              <a:endParaRPr lang="en-US" sz="2000">
                <a:solidFill>
                  <a:srgbClr val="003399"/>
                </a:solidFill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4053877" y="2848703"/>
              <a:ext cx="34030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smtClean="0">
                  <a:solidFill>
                    <a:srgbClr val="003399"/>
                  </a:solidFill>
                </a:rPr>
                <a:t>D</a:t>
              </a:r>
              <a:endParaRPr lang="en-US" sz="2000">
                <a:solidFill>
                  <a:srgbClr val="003399"/>
                </a:solidFill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8661134" y="1397379"/>
            <a:ext cx="2958728" cy="1925739"/>
            <a:chOff x="7990369" y="1352944"/>
            <a:chExt cx="2958728" cy="1925739"/>
          </a:xfrm>
        </p:grpSpPr>
        <p:grpSp>
          <p:nvGrpSpPr>
            <p:cNvPr id="9" name="Group 8"/>
            <p:cNvGrpSpPr/>
            <p:nvPr/>
          </p:nvGrpSpPr>
          <p:grpSpPr>
            <a:xfrm>
              <a:off x="8376099" y="1601234"/>
              <a:ext cx="2187268" cy="1468696"/>
              <a:chOff x="8376099" y="1385762"/>
              <a:chExt cx="2187268" cy="1468696"/>
            </a:xfrm>
          </p:grpSpPr>
          <p:cxnSp>
            <p:nvCxnSpPr>
              <p:cNvPr id="18" name="Straight Connector 17"/>
              <p:cNvCxnSpPr/>
              <p:nvPr/>
            </p:nvCxnSpPr>
            <p:spPr>
              <a:xfrm rot="10800000" flipH="1">
                <a:off x="8376099" y="1395804"/>
                <a:ext cx="2187268" cy="0"/>
              </a:xfrm>
              <a:prstGeom prst="line">
                <a:avLst/>
              </a:prstGeom>
              <a:ln w="38100">
                <a:solidFill>
                  <a:srgbClr val="0033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/>
              <p:nvPr/>
            </p:nvCxnSpPr>
            <p:spPr>
              <a:xfrm rot="10800000" flipH="1" flipV="1">
                <a:off x="8384785" y="1385762"/>
                <a:ext cx="0" cy="1468696"/>
              </a:xfrm>
              <a:prstGeom prst="line">
                <a:avLst/>
              </a:prstGeom>
              <a:ln w="38100">
                <a:solidFill>
                  <a:srgbClr val="0033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 rot="10800000" flipH="1">
                <a:off x="8376099" y="1385762"/>
                <a:ext cx="2187268" cy="1460249"/>
              </a:xfrm>
              <a:prstGeom prst="line">
                <a:avLst/>
              </a:prstGeom>
              <a:ln w="38100">
                <a:solidFill>
                  <a:srgbClr val="0033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7" name="TextBox 56"/>
            <p:cNvSpPr txBox="1"/>
            <p:nvPr/>
          </p:nvSpPr>
          <p:spPr>
            <a:xfrm>
              <a:off x="7990369" y="1384198"/>
              <a:ext cx="34030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>
                  <a:solidFill>
                    <a:srgbClr val="0033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</a:t>
              </a: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10608789" y="1352944"/>
              <a:ext cx="34030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smtClean="0">
                  <a:solidFill>
                    <a:srgbClr val="003399"/>
                  </a:solidFill>
                </a:rPr>
                <a:t>K</a:t>
              </a:r>
              <a:endParaRPr lang="en-US" sz="2000">
                <a:solidFill>
                  <a:srgbClr val="003399"/>
                </a:solidFill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8021713" y="2878573"/>
              <a:ext cx="34030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smtClean="0">
                  <a:solidFill>
                    <a:srgbClr val="003399"/>
                  </a:solidFill>
                </a:rPr>
                <a:t>H</a:t>
              </a:r>
              <a:endParaRPr lang="en-US" sz="2000">
                <a:solidFill>
                  <a:srgbClr val="003399"/>
                </a:solidFill>
              </a:endParaRPr>
            </a:p>
          </p:txBody>
        </p:sp>
      </p:grpSp>
      <p:cxnSp>
        <p:nvCxnSpPr>
          <p:cNvPr id="25" name="Straight Connector 24"/>
          <p:cNvCxnSpPr/>
          <p:nvPr/>
        </p:nvCxnSpPr>
        <p:spPr>
          <a:xfrm>
            <a:off x="1162895" y="1194976"/>
            <a:ext cx="207187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flipV="1">
            <a:off x="3561469" y="1174298"/>
            <a:ext cx="1199645" cy="18889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flipV="1">
            <a:off x="4846999" y="1179539"/>
            <a:ext cx="1130720" cy="1182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103580" y="3342827"/>
            <a:ext cx="11795205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smtClean="0">
                <a:solidFill>
                  <a:srgbClr val="002060"/>
                </a:solidFill>
              </a:rPr>
              <a:t>b) Trong các hình tam giác ở câu a, hãy chỉ ra tam giác vuông, tam giác nhọn, tam giác tù.</a:t>
            </a:r>
            <a:endParaRPr lang="en-US" sz="2600">
              <a:solidFill>
                <a:srgbClr val="002060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1162895" y="4330332"/>
            <a:ext cx="5080158" cy="1685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300" smtClean="0">
                <a:solidFill>
                  <a:srgbClr val="002060"/>
                </a:solidFill>
                <a:latin typeface="+mj-lt"/>
                <a:cs typeface="Calibri" panose="020F0502020204030204" pitchFamily="34" charset="0"/>
              </a:rPr>
              <a:t>-</a:t>
            </a:r>
            <a:r>
              <a:rPr lang="en-US" sz="2300">
                <a:solidFill>
                  <a:srgbClr val="002060"/>
                </a:solidFill>
                <a:latin typeface="+mj-lt"/>
                <a:cs typeface="Calibri" panose="020F0502020204030204" pitchFamily="34" charset="0"/>
              </a:rPr>
              <a:t>Tam giác IKH là tam giác </a:t>
            </a:r>
            <a:r>
              <a:rPr lang="en-US" sz="2300" smtClean="0">
                <a:solidFill>
                  <a:srgbClr val="002060"/>
                </a:solidFill>
                <a:latin typeface="+mj-lt"/>
                <a:cs typeface="Calibri" panose="020F0502020204030204" pitchFamily="34" charset="0"/>
              </a:rPr>
              <a:t>vuông. </a:t>
            </a:r>
          </a:p>
          <a:p>
            <a:pPr>
              <a:lnSpc>
                <a:spcPct val="150000"/>
              </a:lnSpc>
            </a:pPr>
            <a:r>
              <a:rPr lang="en-US" sz="2300" smtClean="0">
                <a:solidFill>
                  <a:srgbClr val="002060"/>
                </a:solidFill>
                <a:latin typeface="+mj-lt"/>
                <a:cs typeface="Calibri" panose="020F0502020204030204" pitchFamily="34" charset="0"/>
              </a:rPr>
              <a:t>- Tam giác EDG là tam giác nhọn.</a:t>
            </a:r>
          </a:p>
          <a:p>
            <a:pPr>
              <a:lnSpc>
                <a:spcPct val="150000"/>
              </a:lnSpc>
            </a:pPr>
            <a:r>
              <a:rPr lang="en-US" sz="2300" smtClean="0">
                <a:solidFill>
                  <a:srgbClr val="002060"/>
                </a:solidFill>
                <a:latin typeface="+mj-lt"/>
                <a:cs typeface="Calibri" panose="020F0502020204030204" pitchFamily="34" charset="0"/>
              </a:rPr>
              <a:t>- Tam </a:t>
            </a:r>
            <a:r>
              <a:rPr lang="en-US" sz="2300">
                <a:solidFill>
                  <a:srgbClr val="002060"/>
                </a:solidFill>
                <a:latin typeface="+mj-lt"/>
                <a:cs typeface="Calibri" panose="020F0502020204030204" pitchFamily="34" charset="0"/>
              </a:rPr>
              <a:t>giác ABC là tam giác tù</a:t>
            </a:r>
            <a:r>
              <a:rPr lang="en-US" sz="2300" smtClean="0">
                <a:solidFill>
                  <a:srgbClr val="002060"/>
                </a:solidFill>
                <a:latin typeface="+mj-lt"/>
                <a:cs typeface="Calibri" panose="020F0502020204030204" pitchFamily="34" charset="0"/>
              </a:rPr>
              <a:t>.</a:t>
            </a:r>
            <a:endParaRPr lang="en-US" sz="2300">
              <a:solidFill>
                <a:srgbClr val="002060"/>
              </a:solidFill>
              <a:latin typeface="+mj-lt"/>
              <a:cs typeface="Calibri" panose="020F0502020204030204" pitchFamily="34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7000579" y="3810000"/>
            <a:ext cx="2311061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9456067" y="3810000"/>
            <a:ext cx="216379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168184" y="4159179"/>
            <a:ext cx="1660616" cy="1524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6550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90"/>
          <p:cNvSpPr>
            <a:spLocks noChangeArrowheads="1"/>
          </p:cNvSpPr>
          <p:nvPr/>
        </p:nvSpPr>
        <p:spPr bwMode="auto">
          <a:xfrm>
            <a:off x="40482" y="20706"/>
            <a:ext cx="12151517" cy="764936"/>
          </a:xfrm>
          <a:prstGeom prst="plaque">
            <a:avLst>
              <a:gd name="adj" fmla="val 14157"/>
            </a:avLst>
          </a:prstGeom>
          <a:noFill/>
          <a:ln w="57150" cmpd="thickThin">
            <a:solidFill>
              <a:srgbClr val="FF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500"/>
          </a:p>
        </p:txBody>
      </p:sp>
      <p:sp>
        <p:nvSpPr>
          <p:cNvPr id="10" name="AutoShape 4"/>
          <p:cNvSpPr>
            <a:spLocks noChangeArrowheads="1"/>
          </p:cNvSpPr>
          <p:nvPr/>
        </p:nvSpPr>
        <p:spPr bwMode="auto">
          <a:xfrm>
            <a:off x="40483" y="739879"/>
            <a:ext cx="12151516" cy="6083035"/>
          </a:xfrm>
          <a:prstGeom prst="roundRect">
            <a:avLst>
              <a:gd name="adj" fmla="val 4245"/>
            </a:avLst>
          </a:prstGeom>
          <a:noFill/>
          <a:ln w="41275" cmpd="thickThin">
            <a:solidFill>
              <a:srgbClr val="FF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500"/>
          </a:p>
        </p:txBody>
      </p:sp>
      <p:sp>
        <p:nvSpPr>
          <p:cNvPr id="12" name="AutoShape 7"/>
          <p:cNvSpPr>
            <a:spLocks noChangeArrowheads="1"/>
          </p:cNvSpPr>
          <p:nvPr/>
        </p:nvSpPr>
        <p:spPr bwMode="auto">
          <a:xfrm rot="-5400000">
            <a:off x="11593296" y="-32626"/>
            <a:ext cx="113110" cy="234553"/>
          </a:xfrm>
          <a:prstGeom prst="star4">
            <a:avLst>
              <a:gd name="adj" fmla="val 10000"/>
            </a:avLst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500"/>
          </a:p>
        </p:txBody>
      </p:sp>
      <p:sp>
        <p:nvSpPr>
          <p:cNvPr id="13" name="AutoShape 8"/>
          <p:cNvSpPr>
            <a:spLocks noChangeArrowheads="1"/>
          </p:cNvSpPr>
          <p:nvPr/>
        </p:nvSpPr>
        <p:spPr bwMode="auto">
          <a:xfrm rot="-10618418">
            <a:off x="11929029" y="391235"/>
            <a:ext cx="179785" cy="161925"/>
          </a:xfrm>
          <a:prstGeom prst="star4">
            <a:avLst>
              <a:gd name="adj" fmla="val 9954"/>
            </a:avLst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500"/>
          </a:p>
        </p:txBody>
      </p:sp>
      <p:sp>
        <p:nvSpPr>
          <p:cNvPr id="14" name="AutoShape 9"/>
          <p:cNvSpPr>
            <a:spLocks noChangeArrowheads="1"/>
          </p:cNvSpPr>
          <p:nvPr/>
        </p:nvSpPr>
        <p:spPr bwMode="auto">
          <a:xfrm>
            <a:off x="11718289" y="141206"/>
            <a:ext cx="364331" cy="273844"/>
          </a:xfrm>
          <a:prstGeom prst="sun">
            <a:avLst>
              <a:gd name="adj" fmla="val 27394"/>
            </a:avLst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500"/>
          </a:p>
        </p:txBody>
      </p:sp>
      <p:sp>
        <p:nvSpPr>
          <p:cNvPr id="15" name="AutoShape 84"/>
          <p:cNvSpPr>
            <a:spLocks noChangeArrowheads="1"/>
          </p:cNvSpPr>
          <p:nvPr/>
        </p:nvSpPr>
        <p:spPr bwMode="auto">
          <a:xfrm rot="-5400000">
            <a:off x="644958" y="-10345"/>
            <a:ext cx="113109" cy="235744"/>
          </a:xfrm>
          <a:prstGeom prst="star4">
            <a:avLst>
              <a:gd name="adj" fmla="val 10000"/>
            </a:avLst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500"/>
          </a:p>
        </p:txBody>
      </p:sp>
      <p:sp>
        <p:nvSpPr>
          <p:cNvPr id="16" name="AutoShape 85"/>
          <p:cNvSpPr>
            <a:spLocks noChangeArrowheads="1"/>
          </p:cNvSpPr>
          <p:nvPr/>
        </p:nvSpPr>
        <p:spPr bwMode="auto">
          <a:xfrm rot="-10618418">
            <a:off x="115724" y="368869"/>
            <a:ext cx="179785" cy="161925"/>
          </a:xfrm>
          <a:prstGeom prst="star4">
            <a:avLst>
              <a:gd name="adj" fmla="val 9954"/>
            </a:avLst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500"/>
          </a:p>
        </p:txBody>
      </p:sp>
      <p:sp>
        <p:nvSpPr>
          <p:cNvPr id="17" name="AutoShape 86"/>
          <p:cNvSpPr>
            <a:spLocks noChangeArrowheads="1"/>
          </p:cNvSpPr>
          <p:nvPr/>
        </p:nvSpPr>
        <p:spPr bwMode="auto">
          <a:xfrm>
            <a:off x="166921" y="62881"/>
            <a:ext cx="364331" cy="273844"/>
          </a:xfrm>
          <a:prstGeom prst="sun">
            <a:avLst>
              <a:gd name="adj" fmla="val 27394"/>
            </a:avLst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500"/>
          </a:p>
        </p:txBody>
      </p:sp>
      <p:sp>
        <p:nvSpPr>
          <p:cNvPr id="2" name="Rectangle 1"/>
          <p:cNvSpPr/>
          <p:nvPr/>
        </p:nvSpPr>
        <p:spPr>
          <a:xfrm>
            <a:off x="3382669" y="91485"/>
            <a:ext cx="1579278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Toán:</a:t>
            </a:r>
            <a:endParaRPr lang="en-US" sz="4000" b="1" cap="none" spc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251080" y="695016"/>
            <a:ext cx="9895658" cy="6124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600" smtClean="0">
                <a:solidFill>
                  <a:srgbClr val="002060"/>
                </a:solidFill>
              </a:rPr>
              <a:t>2. a) Đo độ dài các cạnh của mỗi hình sau và chỉ ra tam giác đều:</a:t>
            </a:r>
            <a:endParaRPr lang="en-US" sz="2600">
              <a:solidFill>
                <a:srgbClr val="002060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4828332" y="97007"/>
            <a:ext cx="354776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Hình tam giác</a:t>
            </a:r>
            <a:endParaRPr lang="en-US" sz="4000" b="1" cap="none" spc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 flipV="1">
            <a:off x="1101935" y="1191363"/>
            <a:ext cx="2829985" cy="17883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flipV="1">
            <a:off x="7056733" y="1200304"/>
            <a:ext cx="2818787" cy="20766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Group 30"/>
          <p:cNvGrpSpPr/>
          <p:nvPr/>
        </p:nvGrpSpPr>
        <p:grpSpPr>
          <a:xfrm>
            <a:off x="479077" y="1189403"/>
            <a:ext cx="3950205" cy="2444827"/>
            <a:chOff x="479077" y="1189403"/>
            <a:chExt cx="3950205" cy="2444827"/>
          </a:xfrm>
        </p:grpSpPr>
        <p:sp>
          <p:nvSpPr>
            <p:cNvPr id="58" name="TextBox 57"/>
            <p:cNvSpPr txBox="1"/>
            <p:nvPr/>
          </p:nvSpPr>
          <p:spPr>
            <a:xfrm>
              <a:off x="2346773" y="1189403"/>
              <a:ext cx="34030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>
                  <a:solidFill>
                    <a:srgbClr val="003399"/>
                  </a:solidFill>
                </a:rPr>
                <a:t>M</a:t>
              </a:r>
            </a:p>
          </p:txBody>
        </p:sp>
        <p:sp>
          <p:nvSpPr>
            <p:cNvPr id="30" name="Isosceles Triangle 29"/>
            <p:cNvSpPr/>
            <p:nvPr/>
          </p:nvSpPr>
          <p:spPr>
            <a:xfrm>
              <a:off x="962447" y="1595900"/>
              <a:ext cx="3108960" cy="1783080"/>
            </a:xfrm>
            <a:prstGeom prst="triangle">
              <a:avLst/>
            </a:prstGeom>
            <a:solidFill>
              <a:schemeClr val="bg1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C00000"/>
                </a:solidFill>
              </a:endParaRP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479077" y="3234120"/>
              <a:ext cx="34030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smtClean="0">
                  <a:solidFill>
                    <a:srgbClr val="003399"/>
                  </a:solidFill>
                </a:rPr>
                <a:t>N</a:t>
              </a:r>
              <a:endParaRPr lang="en-US" sz="2000">
                <a:solidFill>
                  <a:srgbClr val="003399"/>
                </a:solidFill>
              </a:endParaRP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4088974" y="3228669"/>
              <a:ext cx="34030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smtClean="0">
                  <a:solidFill>
                    <a:srgbClr val="003399"/>
                  </a:solidFill>
                </a:rPr>
                <a:t>P</a:t>
              </a:r>
              <a:endParaRPr lang="en-US" sz="2000">
                <a:solidFill>
                  <a:srgbClr val="003399"/>
                </a:solidFill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6649548" y="1345844"/>
            <a:ext cx="2693124" cy="2231449"/>
            <a:chOff x="6649548" y="1345844"/>
            <a:chExt cx="2693124" cy="2231449"/>
          </a:xfrm>
        </p:grpSpPr>
        <p:sp>
          <p:nvSpPr>
            <p:cNvPr id="59" name="TextBox 58"/>
            <p:cNvSpPr txBox="1"/>
            <p:nvPr/>
          </p:nvSpPr>
          <p:spPr>
            <a:xfrm>
              <a:off x="7855222" y="1345844"/>
              <a:ext cx="34030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>
                  <a:solidFill>
                    <a:srgbClr val="003399"/>
                  </a:solidFill>
                </a:rPr>
                <a:t>E</a:t>
              </a:r>
            </a:p>
          </p:txBody>
        </p:sp>
        <p:sp>
          <p:nvSpPr>
            <p:cNvPr id="67" name="Isosceles Triangle 66"/>
            <p:cNvSpPr/>
            <p:nvPr/>
          </p:nvSpPr>
          <p:spPr>
            <a:xfrm>
              <a:off x="7056733" y="1819743"/>
              <a:ext cx="1937287" cy="1525554"/>
            </a:xfrm>
            <a:prstGeom prst="triangle">
              <a:avLst/>
            </a:prstGeom>
            <a:solidFill>
              <a:schemeClr val="bg1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6649548" y="3177183"/>
              <a:ext cx="34030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smtClean="0">
                  <a:solidFill>
                    <a:srgbClr val="003399"/>
                  </a:solidFill>
                </a:rPr>
                <a:t>D</a:t>
              </a:r>
              <a:endParaRPr lang="en-US" sz="2000">
                <a:solidFill>
                  <a:srgbClr val="003399"/>
                </a:solidFill>
              </a:endParaRP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9002364" y="3177183"/>
              <a:ext cx="34030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smtClean="0">
                  <a:solidFill>
                    <a:srgbClr val="003399"/>
                  </a:solidFill>
                </a:rPr>
                <a:t>G</a:t>
              </a:r>
              <a:endParaRPr lang="en-US" sz="2000">
                <a:solidFill>
                  <a:srgbClr val="003399"/>
                </a:solidFill>
              </a:endParaRPr>
            </a:p>
          </p:txBody>
        </p:sp>
      </p:grpSp>
      <p:sp>
        <p:nvSpPr>
          <p:cNvPr id="70" name="TextBox 69"/>
          <p:cNvSpPr txBox="1"/>
          <p:nvPr/>
        </p:nvSpPr>
        <p:spPr>
          <a:xfrm>
            <a:off x="5830139" y="3531052"/>
            <a:ext cx="4730782" cy="6124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600" smtClean="0">
                <a:solidFill>
                  <a:srgbClr val="002060"/>
                </a:solidFill>
              </a:rPr>
              <a:t>Tam giác DEG là tam giác đều</a:t>
            </a:r>
            <a:endParaRPr lang="en-US" sz="2600">
              <a:solidFill>
                <a:srgbClr val="002060"/>
              </a:solidFill>
            </a:endParaRPr>
          </a:p>
        </p:txBody>
      </p:sp>
      <p:sp>
        <p:nvSpPr>
          <p:cNvPr id="73" name="10-Point Star 72"/>
          <p:cNvSpPr/>
          <p:nvPr/>
        </p:nvSpPr>
        <p:spPr>
          <a:xfrm>
            <a:off x="9875520" y="1545899"/>
            <a:ext cx="1622292" cy="1198461"/>
          </a:xfrm>
          <a:prstGeom prst="star10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000" b="1" smtClean="0">
                <a:solidFill>
                  <a:srgbClr val="000099"/>
                </a:solidFill>
              </a:rPr>
              <a:t>N.</a:t>
            </a:r>
            <a:r>
              <a:rPr lang="en-US" sz="2800" b="1" smtClean="0">
                <a:solidFill>
                  <a:srgbClr val="000099"/>
                </a:solidFill>
              </a:rPr>
              <a:t>2</a:t>
            </a:r>
            <a:endParaRPr lang="en-US" b="1" dirty="0">
              <a:solidFill>
                <a:srgbClr val="000099"/>
              </a:solidFill>
            </a:endParaRPr>
          </a:p>
        </p:txBody>
      </p:sp>
      <p:sp>
        <p:nvSpPr>
          <p:cNvPr id="75" name="Isosceles Triangle 74"/>
          <p:cNvSpPr/>
          <p:nvPr/>
        </p:nvSpPr>
        <p:spPr>
          <a:xfrm>
            <a:off x="7052518" y="1823185"/>
            <a:ext cx="1937287" cy="1525554"/>
          </a:xfrm>
          <a:prstGeom prst="triangle">
            <a:avLst/>
          </a:prstGeom>
          <a:solidFill>
            <a:srgbClr val="FFFF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804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70" grpId="0"/>
      <p:bldP spid="73" grpId="0" animBg="1"/>
      <p:bldP spid="73" grpId="1" animBg="1"/>
      <p:bldP spid="7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Box 27"/>
          <p:cNvSpPr txBox="1"/>
          <p:nvPr/>
        </p:nvSpPr>
        <p:spPr>
          <a:xfrm>
            <a:off x="605831" y="1271593"/>
            <a:ext cx="11177063" cy="11326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600" smtClean="0">
                <a:solidFill>
                  <a:srgbClr val="002060"/>
                </a:solidFill>
              </a:rPr>
              <a:t>b) Đo các góc trong mỗi hình sau và cho biết hình tam giác đó có phải là tam giác đều hay không:</a:t>
            </a:r>
            <a:endParaRPr lang="en-US" sz="2600">
              <a:solidFill>
                <a:srgbClr val="002060"/>
              </a:solidFill>
            </a:endParaRPr>
          </a:p>
        </p:txBody>
      </p:sp>
      <p:sp>
        <p:nvSpPr>
          <p:cNvPr id="6" name="AutoShape 90"/>
          <p:cNvSpPr>
            <a:spLocks noChangeArrowheads="1"/>
          </p:cNvSpPr>
          <p:nvPr/>
        </p:nvSpPr>
        <p:spPr bwMode="auto">
          <a:xfrm>
            <a:off x="40482" y="20706"/>
            <a:ext cx="12151517" cy="764936"/>
          </a:xfrm>
          <a:prstGeom prst="plaque">
            <a:avLst>
              <a:gd name="adj" fmla="val 14157"/>
            </a:avLst>
          </a:prstGeom>
          <a:noFill/>
          <a:ln w="57150" cmpd="thickThin">
            <a:solidFill>
              <a:srgbClr val="FF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500"/>
          </a:p>
        </p:txBody>
      </p:sp>
      <p:sp>
        <p:nvSpPr>
          <p:cNvPr id="10" name="AutoShape 4"/>
          <p:cNvSpPr>
            <a:spLocks noChangeArrowheads="1"/>
          </p:cNvSpPr>
          <p:nvPr/>
        </p:nvSpPr>
        <p:spPr bwMode="auto">
          <a:xfrm>
            <a:off x="40483" y="739879"/>
            <a:ext cx="12151516" cy="6083035"/>
          </a:xfrm>
          <a:prstGeom prst="roundRect">
            <a:avLst>
              <a:gd name="adj" fmla="val 4245"/>
            </a:avLst>
          </a:prstGeom>
          <a:noFill/>
          <a:ln w="41275" cmpd="thickThin">
            <a:solidFill>
              <a:srgbClr val="FF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500"/>
          </a:p>
        </p:txBody>
      </p:sp>
      <p:sp>
        <p:nvSpPr>
          <p:cNvPr id="12" name="AutoShape 7"/>
          <p:cNvSpPr>
            <a:spLocks noChangeArrowheads="1"/>
          </p:cNvSpPr>
          <p:nvPr/>
        </p:nvSpPr>
        <p:spPr bwMode="auto">
          <a:xfrm rot="-5400000">
            <a:off x="11593296" y="-32626"/>
            <a:ext cx="113110" cy="234553"/>
          </a:xfrm>
          <a:prstGeom prst="star4">
            <a:avLst>
              <a:gd name="adj" fmla="val 10000"/>
            </a:avLst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500"/>
          </a:p>
        </p:txBody>
      </p:sp>
      <p:sp>
        <p:nvSpPr>
          <p:cNvPr id="13" name="AutoShape 8"/>
          <p:cNvSpPr>
            <a:spLocks noChangeArrowheads="1"/>
          </p:cNvSpPr>
          <p:nvPr/>
        </p:nvSpPr>
        <p:spPr bwMode="auto">
          <a:xfrm rot="-10618418">
            <a:off x="11929029" y="391235"/>
            <a:ext cx="179785" cy="161925"/>
          </a:xfrm>
          <a:prstGeom prst="star4">
            <a:avLst>
              <a:gd name="adj" fmla="val 9954"/>
            </a:avLst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500"/>
          </a:p>
        </p:txBody>
      </p:sp>
      <p:sp>
        <p:nvSpPr>
          <p:cNvPr id="14" name="AutoShape 9"/>
          <p:cNvSpPr>
            <a:spLocks noChangeArrowheads="1"/>
          </p:cNvSpPr>
          <p:nvPr/>
        </p:nvSpPr>
        <p:spPr bwMode="auto">
          <a:xfrm>
            <a:off x="11718289" y="141206"/>
            <a:ext cx="364331" cy="273844"/>
          </a:xfrm>
          <a:prstGeom prst="sun">
            <a:avLst>
              <a:gd name="adj" fmla="val 27394"/>
            </a:avLst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500"/>
          </a:p>
        </p:txBody>
      </p:sp>
      <p:sp>
        <p:nvSpPr>
          <p:cNvPr id="15" name="AutoShape 84"/>
          <p:cNvSpPr>
            <a:spLocks noChangeArrowheads="1"/>
          </p:cNvSpPr>
          <p:nvPr/>
        </p:nvSpPr>
        <p:spPr bwMode="auto">
          <a:xfrm rot="-5400000">
            <a:off x="644958" y="-10345"/>
            <a:ext cx="113109" cy="235744"/>
          </a:xfrm>
          <a:prstGeom prst="star4">
            <a:avLst>
              <a:gd name="adj" fmla="val 10000"/>
            </a:avLst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500"/>
          </a:p>
        </p:txBody>
      </p:sp>
      <p:sp>
        <p:nvSpPr>
          <p:cNvPr id="16" name="AutoShape 85"/>
          <p:cNvSpPr>
            <a:spLocks noChangeArrowheads="1"/>
          </p:cNvSpPr>
          <p:nvPr/>
        </p:nvSpPr>
        <p:spPr bwMode="auto">
          <a:xfrm rot="-10618418">
            <a:off x="115724" y="368869"/>
            <a:ext cx="179785" cy="161925"/>
          </a:xfrm>
          <a:prstGeom prst="star4">
            <a:avLst>
              <a:gd name="adj" fmla="val 9954"/>
            </a:avLst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500"/>
          </a:p>
        </p:txBody>
      </p:sp>
      <p:sp>
        <p:nvSpPr>
          <p:cNvPr id="17" name="AutoShape 86"/>
          <p:cNvSpPr>
            <a:spLocks noChangeArrowheads="1"/>
          </p:cNvSpPr>
          <p:nvPr/>
        </p:nvSpPr>
        <p:spPr bwMode="auto">
          <a:xfrm>
            <a:off x="166921" y="62881"/>
            <a:ext cx="364331" cy="273844"/>
          </a:xfrm>
          <a:prstGeom prst="sun">
            <a:avLst>
              <a:gd name="adj" fmla="val 27394"/>
            </a:avLst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FF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500"/>
          </a:p>
        </p:txBody>
      </p:sp>
      <p:sp>
        <p:nvSpPr>
          <p:cNvPr id="2" name="Rectangle 1"/>
          <p:cNvSpPr/>
          <p:nvPr/>
        </p:nvSpPr>
        <p:spPr>
          <a:xfrm>
            <a:off x="3382669" y="91485"/>
            <a:ext cx="1579278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Toán:</a:t>
            </a:r>
            <a:endParaRPr lang="en-US" sz="4000" b="1" cap="none" spc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251080" y="695016"/>
            <a:ext cx="9895658" cy="6124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600" smtClean="0">
                <a:solidFill>
                  <a:srgbClr val="002060"/>
                </a:solidFill>
              </a:rPr>
              <a:t>2. a) Đo độ dài các cạnh của mỗi hình sau và chỉ ra tam giác đều:</a:t>
            </a:r>
            <a:endParaRPr lang="en-US" sz="2600">
              <a:solidFill>
                <a:srgbClr val="002060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4828332" y="97007"/>
            <a:ext cx="354776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Hình tam giác</a:t>
            </a:r>
            <a:endParaRPr lang="en-US" sz="4000" b="1" cap="none" spc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 flipV="1">
            <a:off x="1080612" y="1801335"/>
            <a:ext cx="1599524" cy="894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6053176" y="1774838"/>
            <a:ext cx="3721443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251080" y="4832430"/>
            <a:ext cx="4786888" cy="6124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600" smtClean="0">
                <a:solidFill>
                  <a:srgbClr val="002060"/>
                </a:solidFill>
              </a:rPr>
              <a:t>Tam giác ABC là tam giác đều</a:t>
            </a:r>
            <a:endParaRPr lang="en-US" sz="2600">
              <a:solidFill>
                <a:srgbClr val="002060"/>
              </a:solidFill>
            </a:endParaRPr>
          </a:p>
        </p:txBody>
      </p:sp>
      <p:sp>
        <p:nvSpPr>
          <p:cNvPr id="73" name="10-Point Star 72"/>
          <p:cNvSpPr/>
          <p:nvPr/>
        </p:nvSpPr>
        <p:spPr>
          <a:xfrm>
            <a:off x="9990594" y="2175406"/>
            <a:ext cx="1622292" cy="1198461"/>
          </a:xfrm>
          <a:prstGeom prst="star10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000" b="1" smtClean="0">
                <a:solidFill>
                  <a:srgbClr val="000099"/>
                </a:solidFill>
              </a:rPr>
              <a:t>N.</a:t>
            </a:r>
            <a:r>
              <a:rPr lang="en-US" sz="2800" b="1" smtClean="0">
                <a:solidFill>
                  <a:srgbClr val="000099"/>
                </a:solidFill>
              </a:rPr>
              <a:t>2</a:t>
            </a:r>
            <a:endParaRPr lang="en-US" b="1" dirty="0">
              <a:solidFill>
                <a:srgbClr val="000099"/>
              </a:solidFill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>
            <a:off x="605831" y="2310867"/>
            <a:ext cx="3721443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6510712" y="4765925"/>
            <a:ext cx="4786888" cy="6124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600" smtClean="0">
                <a:solidFill>
                  <a:srgbClr val="002060"/>
                </a:solidFill>
              </a:rPr>
              <a:t>Tam giác ABC là tam giác đều</a:t>
            </a:r>
            <a:endParaRPr lang="en-US" sz="2600">
              <a:solidFill>
                <a:srgbClr val="002060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1080612" y="2326511"/>
            <a:ext cx="3147184" cy="2505919"/>
            <a:chOff x="1080612" y="2326511"/>
            <a:chExt cx="3147184" cy="2505919"/>
          </a:xfrm>
          <a:solidFill>
            <a:schemeClr val="bg1"/>
          </a:solidFill>
        </p:grpSpPr>
        <p:sp>
          <p:nvSpPr>
            <p:cNvPr id="29" name="Isosceles Triangle 28"/>
            <p:cNvSpPr/>
            <p:nvPr/>
          </p:nvSpPr>
          <p:spPr>
            <a:xfrm>
              <a:off x="1513227" y="2745610"/>
              <a:ext cx="2333818" cy="1995778"/>
            </a:xfrm>
            <a:prstGeom prst="triangle">
              <a:avLst/>
            </a:prstGeom>
            <a:grpFill/>
            <a:ln>
              <a:solidFill>
                <a:srgbClr val="00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2509982" y="2326511"/>
              <a:ext cx="340308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smtClean="0">
                  <a:solidFill>
                    <a:srgbClr val="002060"/>
                  </a:solidFill>
                </a:rPr>
                <a:t>B</a:t>
              </a:r>
              <a:endParaRPr lang="en-US" sz="2000">
                <a:solidFill>
                  <a:srgbClr val="002060"/>
                </a:solidFill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1080612" y="4413507"/>
              <a:ext cx="340308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>
                  <a:solidFill>
                    <a:srgbClr val="002060"/>
                  </a:solidFill>
                </a:rPr>
                <a:t>A</a:t>
              </a: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3887488" y="4432320"/>
              <a:ext cx="340308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smtClean="0">
                  <a:solidFill>
                    <a:srgbClr val="002060"/>
                  </a:solidFill>
                </a:rPr>
                <a:t>C</a:t>
              </a:r>
              <a:endParaRPr lang="en-US" sz="2000">
                <a:solidFill>
                  <a:srgbClr val="002060"/>
                </a:solidFill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7418467" y="2707808"/>
            <a:ext cx="2742281" cy="2105809"/>
            <a:chOff x="7143145" y="2726621"/>
            <a:chExt cx="2742281" cy="2105809"/>
          </a:xfrm>
        </p:grpSpPr>
        <p:sp>
          <p:nvSpPr>
            <p:cNvPr id="33" name="Isosceles Triangle 32"/>
            <p:cNvSpPr/>
            <p:nvPr/>
          </p:nvSpPr>
          <p:spPr>
            <a:xfrm>
              <a:off x="7552842" y="3163875"/>
              <a:ext cx="1937287" cy="1525554"/>
            </a:xfrm>
            <a:prstGeom prst="triangle">
              <a:avLst/>
            </a:prstGeom>
            <a:solidFill>
              <a:schemeClr val="bg1"/>
            </a:solidFill>
            <a:ln>
              <a:solidFill>
                <a:srgbClr val="00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8376099" y="2726621"/>
              <a:ext cx="34030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>
                  <a:solidFill>
                    <a:srgbClr val="002060"/>
                  </a:solidFill>
                </a:rPr>
                <a:t>N</a:t>
              </a: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7143145" y="4432320"/>
              <a:ext cx="34030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>
                  <a:solidFill>
                    <a:srgbClr val="002060"/>
                  </a:solidFill>
                </a:rPr>
                <a:t>M</a:t>
              </a: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9545118" y="4399068"/>
              <a:ext cx="34030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smtClean="0">
                  <a:solidFill>
                    <a:srgbClr val="002060"/>
                  </a:solidFill>
                </a:rPr>
                <a:t>P</a:t>
              </a:r>
              <a:endParaRPr lang="en-US" sz="2000">
                <a:solidFill>
                  <a:srgbClr val="00206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23690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1113</TotalTime>
  <Words>970</Words>
  <Application>Microsoft Office PowerPoint</Application>
  <PresentationFormat>Custom</PresentationFormat>
  <Paragraphs>132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Chủ đề: Quý trọng thời gian</dc:title>
  <dc:creator>Ziczac</dc:creator>
  <cp:lastModifiedBy>CTY REDSTAR</cp:lastModifiedBy>
  <cp:revision>71</cp:revision>
  <dcterms:modified xsi:type="dcterms:W3CDTF">2025-01-20T01:34:10Z</dcterms:modified>
</cp:coreProperties>
</file>