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87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73423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7858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366007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A5783D1-455F-417B-BD5D-062491349859}"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53410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5783D1-455F-417B-BD5D-062491349859}" type="datetimeFigureOut">
              <a:rPr lang="vi-VN" smtClean="0"/>
              <a:t>12/08/2024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235168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A5783D1-455F-417B-BD5D-062491349859}"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79662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A5783D1-455F-417B-BD5D-062491349859}" type="datetimeFigureOut">
              <a:rPr lang="vi-VN" smtClean="0"/>
              <a:t>12/08/2024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9144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A5783D1-455F-417B-BD5D-062491349859}" type="datetimeFigureOut">
              <a:rPr lang="vi-VN" smtClean="0"/>
              <a:t>12/08/2024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351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783D1-455F-417B-BD5D-062491349859}" type="datetimeFigureOut">
              <a:rPr lang="vi-VN" smtClean="0"/>
              <a:t>12/08/2024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6983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5783D1-455F-417B-BD5D-062491349859}"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295773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5783D1-455F-417B-BD5D-062491349859}" type="datetimeFigureOut">
              <a:rPr lang="vi-VN" smtClean="0"/>
              <a:t>12/08/2024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89C0CC-C7A1-45DD-B6A1-0A8DE628A2DD}" type="slidenum">
              <a:rPr lang="vi-VN" smtClean="0"/>
              <a:t>‹#›</a:t>
            </a:fld>
            <a:endParaRPr lang="vi-VN"/>
          </a:p>
        </p:txBody>
      </p:sp>
    </p:spTree>
    <p:extLst>
      <p:ext uri="{BB962C8B-B14F-4D97-AF65-F5344CB8AC3E}">
        <p14:creationId xmlns:p14="http://schemas.microsoft.com/office/powerpoint/2010/main" val="148338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83D1-455F-417B-BD5D-062491349859}" type="datetimeFigureOut">
              <a:rPr lang="vi-VN" smtClean="0"/>
              <a:t>12/08/2024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9C0CC-C7A1-45DD-B6A1-0A8DE628A2DD}" type="slidenum">
              <a:rPr lang="vi-VN" smtClean="0"/>
              <a:t>‹#›</a:t>
            </a:fld>
            <a:endParaRPr lang="vi-VN"/>
          </a:p>
        </p:txBody>
      </p:sp>
    </p:spTree>
    <p:extLst>
      <p:ext uri="{BB962C8B-B14F-4D97-AF65-F5344CB8AC3E}">
        <p14:creationId xmlns:p14="http://schemas.microsoft.com/office/powerpoint/2010/main" val="388553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32084" y="4212792"/>
            <a:ext cx="2365952" cy="2365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7" y="4052744"/>
            <a:ext cx="2676525" cy="2686050"/>
          </a:xfrm>
          <a:prstGeom prst="rect">
            <a:avLst/>
          </a:prstGeom>
        </p:spPr>
      </p:pic>
      <p:pic>
        <p:nvPicPr>
          <p:cNvPr id="1028" name="Picture 4" descr="Ảnh động Powerpoint CT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671744"/>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Ảnh động Powerpoint CT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66811" y="3879416"/>
            <a:ext cx="714375" cy="666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2262" y="1471044"/>
            <a:ext cx="567879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TIẾNG VIỆT – LỚP 5</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32" name="Picture 8" descr="https://lh3.googleusercontent.com/-GKFfGtwZCb0/WsHMb5IwooI/AAAAAAAABz0/ChIeV0sX1pM3Ho62hkA-wrl44_b1VaiTACHMYCw/h136/4-mau_slide_powerpoint_dep_ctu.vn_(6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06478" y="30171"/>
            <a:ext cx="2391558" cy="251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949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1596571" y="1124020"/>
            <a:ext cx="8998857" cy="2585323"/>
          </a:xfrm>
          <a:prstGeom prst="rect">
            <a:avLst/>
          </a:prstGeom>
          <a:solidFill>
            <a:schemeClr val="accent6">
              <a:lumMod val="40000"/>
              <a:lumOff val="60000"/>
            </a:schemeClr>
          </a:solidFill>
        </p:spPr>
        <p:txBody>
          <a:bodyPr wrap="square">
            <a:spAutoFit/>
          </a:bodyPr>
          <a:lstStyle/>
          <a:p>
            <a:pPr>
              <a:lnSpc>
                <a:spcPct val="150000"/>
              </a:lnSpc>
              <a:spcAft>
                <a:spcPts val="0"/>
              </a:spcAft>
            </a:pPr>
            <a:r>
              <a:rPr lang="vi-VN" sz="3600" dirty="0" smtClean="0">
                <a:latin typeface="Arial" panose="020B0604020202020204" pitchFamily="34" charset="0"/>
                <a:ea typeface="SimSun" panose="02010600030101010101" pitchFamily="2" charset="-122"/>
                <a:cs typeface="Arial" panose="020B0604020202020204" pitchFamily="34" charset="0"/>
              </a:rPr>
              <a:t>- Bài </a:t>
            </a:r>
            <a:r>
              <a:rPr lang="vi-VN" sz="3600" dirty="0">
                <a:latin typeface="Arial" panose="020B0604020202020204" pitchFamily="34" charset="0"/>
                <a:ea typeface="SimSun" panose="02010600030101010101" pitchFamily="2" charset="-122"/>
                <a:cs typeface="Arial" panose="020B0604020202020204" pitchFamily="34" charset="0"/>
              </a:rPr>
              <a:t>học hôm nay giúp các em biết được điều gì?</a:t>
            </a:r>
            <a:endParaRPr lang="vi-VN" sz="3600" dirty="0" smtClean="0">
              <a:effectLst/>
              <a:latin typeface="Arial" panose="020B0604020202020204" pitchFamily="34" charset="0"/>
              <a:ea typeface="SimSun" panose="02010600030101010101" pitchFamily="2" charset="-122"/>
              <a:cs typeface="Arial" panose="020B0604020202020204" pitchFamily="34" charset="0"/>
            </a:endParaRPr>
          </a:p>
          <a:p>
            <a:pPr>
              <a:lnSpc>
                <a:spcPct val="150000"/>
              </a:lnSpc>
              <a:spcAft>
                <a:spcPts val="0"/>
              </a:spcAft>
            </a:pPr>
            <a:r>
              <a:rPr lang="vi-VN" sz="3600" dirty="0">
                <a:latin typeface="Arial" panose="020B0604020202020204" pitchFamily="34" charset="0"/>
                <a:ea typeface="SimSun" panose="02010600030101010101" pitchFamily="2" charset="-122"/>
                <a:cs typeface="Arial" panose="020B0604020202020204" pitchFamily="34" charset="0"/>
              </a:rPr>
              <a:t>- Điều đó giúp em việc gì?</a:t>
            </a:r>
            <a:endParaRPr lang="vi-VN" sz="3600" dirty="0">
              <a:effectLst/>
              <a:latin typeface="Arial" panose="020B0604020202020204" pitchFamily="34" charset="0"/>
              <a:ea typeface="SimSun" panose="02010600030101010101" pitchFamily="2" charset="-122"/>
              <a:cs typeface="Arial" panose="020B0604020202020204" pitchFamily="34" charset="0"/>
            </a:endParaRPr>
          </a:p>
        </p:txBody>
      </p:sp>
      <p:sp>
        <p:nvSpPr>
          <p:cNvPr id="6" name="Rectangle 5"/>
          <p:cNvSpPr/>
          <p:nvPr/>
        </p:nvSpPr>
        <p:spPr>
          <a:xfrm>
            <a:off x="1596572" y="1124020"/>
            <a:ext cx="8998856" cy="2482667"/>
          </a:xfrm>
          <a:prstGeom prst="rect">
            <a:avLst/>
          </a:prstGeom>
          <a:solidFill>
            <a:schemeClr val="accent4">
              <a:lumMod val="40000"/>
              <a:lumOff val="60000"/>
            </a:schemeClr>
          </a:solidFill>
        </p:spPr>
        <p:txBody>
          <a:bodyPr wrap="square">
            <a:spAutoFit/>
          </a:bodyPr>
          <a:lstStyle/>
          <a:p>
            <a:pPr marL="571500" indent="-571500">
              <a:lnSpc>
                <a:spcPct val="150000"/>
              </a:lnSpc>
              <a:spcAft>
                <a:spcPts val="0"/>
              </a:spcAft>
              <a:buFontTx/>
              <a:buChar char="-"/>
            </a:pPr>
            <a:r>
              <a:rPr lang="vi-VN" sz="3600" dirty="0" smtClean="0">
                <a:latin typeface="Arial" panose="020B0604020202020204" pitchFamily="34" charset="0"/>
                <a:ea typeface="SimSun" panose="02010600030101010101" pitchFamily="2" charset="-122"/>
                <a:cs typeface="Arial" panose="020B0604020202020204" pitchFamily="34" charset="0"/>
              </a:rPr>
              <a:t>Về </a:t>
            </a:r>
            <a:r>
              <a:rPr lang="vi-VN" sz="3600" dirty="0">
                <a:latin typeface="Arial" panose="020B0604020202020204" pitchFamily="34" charset="0"/>
                <a:ea typeface="SimSun" panose="02010600030101010101" pitchFamily="2" charset="-122"/>
                <a:cs typeface="Arial" panose="020B0604020202020204" pitchFamily="34" charset="0"/>
              </a:rPr>
              <a:t>nhà tìm thêm những câu ghép để chia sẻ trước lớp vào tiết sau</a:t>
            </a:r>
            <a:r>
              <a:rPr lang="vi-VN" sz="3600" dirty="0" smtClean="0">
                <a:latin typeface="Arial" panose="020B0604020202020204" pitchFamily="34" charset="0"/>
                <a:ea typeface="SimSun" panose="02010600030101010101" pitchFamily="2" charset="-122"/>
                <a:cs typeface="Arial" panose="020B0604020202020204" pitchFamily="34" charset="0"/>
              </a:rPr>
              <a:t>.</a:t>
            </a:r>
          </a:p>
          <a:p>
            <a:pPr>
              <a:lnSpc>
                <a:spcPct val="150000"/>
              </a:lnSpc>
              <a:spcAft>
                <a:spcPts val="0"/>
              </a:spcAft>
            </a:pPr>
            <a:endParaRPr lang="vi-VN" sz="36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66415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076" y="321116"/>
            <a:ext cx="363272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KHỞI ĐỘNG</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2050" name="Picture 2" descr="https://lh3.googleusercontent.com/-pNdIaCXI5io/WsHPuzMGpNI/AAAAAAAACFw/vPG5u2CY6y4tl8cjjchH9e6fQcQBxa6SwCHMYCw/h136/6-mau_slide_powerpoint_dep_ctu.vn_(2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48154" y="2322731"/>
            <a:ext cx="7547552" cy="3665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0327" y="1676400"/>
            <a:ext cx="4083169"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Nào mình cùng hát</a:t>
            </a:r>
            <a:endParaRPr lang="vi-VN"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936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2510" y="4463640"/>
            <a:ext cx="4059382" cy="2514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8875" y="4510838"/>
            <a:ext cx="3906982" cy="2419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Tk55LJDFflU/WsHNwwaiKSI/AAAAAAAAB6g/jFfcR8uLDVMfXANO8wdQVpwHcT3NMu_AQCHMYCw/h136/5-mau_slide_powerpoint_dep_ctu.vn_(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85018" y="4558037"/>
            <a:ext cx="3906982" cy="2419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9328" y="844325"/>
            <a:ext cx="3494867" cy="646331"/>
          </a:xfrm>
          <a:prstGeom prst="rect">
            <a:avLst/>
          </a:prstGeom>
          <a:noFill/>
        </p:spPr>
        <p:txBody>
          <a:bodyPr wrap="none" rtlCol="0">
            <a:spAutoFit/>
          </a:bodyPr>
          <a:lstStyle/>
          <a:p>
            <a:r>
              <a:rPr lang="en-US" sz="3600" u="sng" dirty="0" smtClean="0">
                <a:solidFill>
                  <a:srgbClr val="7030A0"/>
                </a:solidFill>
                <a:latin typeface="Arial" panose="020B0604020202020204" pitchFamily="34" charset="0"/>
                <a:cs typeface="Arial" panose="020B0604020202020204" pitchFamily="34" charset="0"/>
              </a:rPr>
              <a:t>Luyện từ và câu</a:t>
            </a:r>
            <a:endParaRPr lang="vi-VN" sz="3600" u="sng"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3512244" y="1537855"/>
            <a:ext cx="4616970"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Câu đơn và câu ghép</a:t>
            </a:r>
            <a:endParaRPr lang="vi-VN"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96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655" y="0"/>
            <a:ext cx="2416046"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I. Nhận xét</a:t>
            </a:r>
            <a:endParaRPr lang="vi-VN" sz="36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59659" y="646331"/>
            <a:ext cx="11843657" cy="6124754"/>
          </a:xfrm>
          <a:prstGeom prst="rect">
            <a:avLst/>
          </a:prstGeom>
        </p:spPr>
        <p:txBody>
          <a:bodyPr wrap="square">
            <a:spAutoFit/>
          </a:bodyPr>
          <a:lstStyle/>
          <a:p>
            <a:pPr algn="just"/>
            <a:r>
              <a:rPr lang="vi-VN" sz="2800" b="0" i="1" dirty="0" smtClean="0">
                <a:solidFill>
                  <a:srgbClr val="002060"/>
                </a:solidFill>
                <a:effectLst/>
                <a:latin typeface="Arial" panose="020B0604020202020204" pitchFamily="34" charset="0"/>
                <a:cs typeface="Arial" panose="020B0604020202020204" pitchFamily="34" charset="0"/>
              </a:rPr>
              <a:t>Đọc đoạn văn sau và trả lời câu hỏi:</a:t>
            </a:r>
          </a:p>
          <a:p>
            <a:pPr algn="just"/>
            <a:r>
              <a:rPr lang="vi-VN" sz="2800" b="0" i="0" dirty="0" smtClean="0">
                <a:solidFill>
                  <a:srgbClr val="002060"/>
                </a:solidFill>
                <a:effectLst/>
                <a:latin typeface="Arial" panose="020B0604020202020204" pitchFamily="34" charset="0"/>
                <a:cs typeface="Arial" panose="020B0604020202020204" pitchFamily="34" charset="0"/>
              </a:rPr>
              <a:t>             Biển luôn thay đổi màu tuỳ theo sác mây trời. Trời xanh thẳm, biển cũng xanh thẳm như dâng cao lên, chắc nịch. Trời rải mây trắng nhạt, biển mơ màng dịu hơi sương. Trời âm u mây mưa, biển xám xịt, nặng nề.  Trời ầm ầm dông gió, biển đục ngầu, giận dữ. </a:t>
            </a:r>
          </a:p>
          <a:p>
            <a:pPr algn="just"/>
            <a:r>
              <a:rPr lang="vi-VN" sz="2800" b="0" i="0" dirty="0" smtClean="0">
                <a:solidFill>
                  <a:srgbClr val="002060"/>
                </a:solidFill>
                <a:effectLst/>
                <a:latin typeface="Arial" panose="020B0604020202020204" pitchFamily="34" charset="0"/>
                <a:cs typeface="Arial" panose="020B0604020202020204" pitchFamily="34" charset="0"/>
              </a:rPr>
              <a:t>                                                                                 </a:t>
            </a:r>
            <a:r>
              <a:rPr lang="vi-VN" sz="2800" b="0" i="1" dirty="0" smtClean="0">
                <a:solidFill>
                  <a:srgbClr val="002060"/>
                </a:solidFill>
                <a:effectLst/>
                <a:latin typeface="Arial" panose="020B0604020202020204" pitchFamily="34" charset="0"/>
                <a:cs typeface="Arial" panose="020B0604020202020204" pitchFamily="34" charset="0"/>
              </a:rPr>
              <a:t>Vũ Tú Nam </a:t>
            </a:r>
          </a:p>
          <a:p>
            <a:pPr algn="just"/>
            <a:r>
              <a:rPr lang="vi-VN" sz="2800" b="0" i="0" dirty="0" smtClean="0">
                <a:solidFill>
                  <a:srgbClr val="002060"/>
                </a:solidFill>
                <a:effectLst/>
                <a:latin typeface="Arial" panose="020B0604020202020204" pitchFamily="34" charset="0"/>
                <a:cs typeface="Arial" panose="020B0604020202020204" pitchFamily="34" charset="0"/>
              </a:rPr>
              <a:t>1. Đánh số thứ tự các câu trong đoạn văn trên; xác định chủ ngữ, vị ngữ trong từng câu. </a:t>
            </a:r>
          </a:p>
          <a:p>
            <a:pPr algn="just"/>
            <a:r>
              <a:rPr lang="vi-VN" sz="2800" b="0" i="0" dirty="0" smtClean="0">
                <a:solidFill>
                  <a:srgbClr val="002060"/>
                </a:solidFill>
                <a:effectLst/>
                <a:latin typeface="Arial" panose="020B0604020202020204" pitchFamily="34" charset="0"/>
                <a:cs typeface="Arial" panose="020B0604020202020204" pitchFamily="34" charset="0"/>
              </a:rPr>
              <a:t>2. Xếp các câu trên vào nhóm thích hợp: </a:t>
            </a:r>
          </a:p>
          <a:p>
            <a:pPr algn="just"/>
            <a:r>
              <a:rPr lang="vi-VN" sz="2800" b="0" i="0" dirty="0" smtClean="0">
                <a:solidFill>
                  <a:srgbClr val="002060"/>
                </a:solidFill>
                <a:effectLst/>
                <a:latin typeface="Arial" panose="020B0604020202020204" pitchFamily="34" charset="0"/>
                <a:cs typeface="Arial" panose="020B0604020202020204" pitchFamily="34" charset="0"/>
              </a:rPr>
              <a:t>a) Câu đơn (câu do một cụm chủ ngữ – vị ngữ tạo thành). </a:t>
            </a:r>
          </a:p>
          <a:p>
            <a:pPr algn="just"/>
            <a:r>
              <a:rPr lang="vi-VN" sz="2800" b="0" i="0" dirty="0" smtClean="0">
                <a:solidFill>
                  <a:srgbClr val="002060"/>
                </a:solidFill>
                <a:effectLst/>
                <a:latin typeface="Arial" panose="020B0604020202020204" pitchFamily="34" charset="0"/>
                <a:cs typeface="Arial" panose="020B0604020202020204" pitchFamily="34" charset="0"/>
              </a:rPr>
              <a:t>b) Câu ghép (câu do hai hoặc nhiều cụm chủ ngữ - vị ngữ ghép lại với nhau tạo thành). </a:t>
            </a:r>
          </a:p>
          <a:p>
            <a:pPr algn="just"/>
            <a:r>
              <a:rPr lang="vi-VN" sz="2800" b="0" i="0" dirty="0" smtClean="0">
                <a:solidFill>
                  <a:srgbClr val="002060"/>
                </a:solidFill>
                <a:effectLst/>
                <a:latin typeface="Arial" panose="020B0604020202020204" pitchFamily="34" charset="0"/>
                <a:cs typeface="Arial" panose="020B0604020202020204" pitchFamily="34" charset="0"/>
              </a:rPr>
              <a:t>3. Có thể tách mỗi cụm chủ ngữ – vị ngữ trong các câu ghép ở đoạn văn trên thành một câu đơn được không? Vì sao?</a:t>
            </a:r>
            <a:endParaRPr lang="vi-VN" sz="2800" dirty="0">
              <a:solidFill>
                <a:srgbClr val="002060"/>
              </a:solidFill>
              <a:latin typeface="Arial" panose="020B0604020202020204" pitchFamily="34" charset="0"/>
              <a:cs typeface="Arial" panose="020B0604020202020204" pitchFamily="34" charset="0"/>
            </a:endParaRPr>
          </a:p>
        </p:txBody>
      </p:sp>
      <p:sp>
        <p:nvSpPr>
          <p:cNvPr id="3" name="Oval 2"/>
          <p:cNvSpPr/>
          <p:nvPr/>
        </p:nvSpPr>
        <p:spPr>
          <a:xfrm>
            <a:off x="1221880" y="1016889"/>
            <a:ext cx="406400" cy="348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1</a:t>
            </a:r>
            <a:endParaRPr lang="vi-VN" dirty="0">
              <a:solidFill>
                <a:srgbClr val="FF0000"/>
              </a:solidFill>
            </a:endParaRPr>
          </a:p>
        </p:txBody>
      </p:sp>
      <p:sp>
        <p:nvSpPr>
          <p:cNvPr id="7" name="Oval 6"/>
          <p:cNvSpPr/>
          <p:nvPr/>
        </p:nvSpPr>
        <p:spPr>
          <a:xfrm>
            <a:off x="9030569" y="101599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2</a:t>
            </a:r>
            <a:endParaRPr lang="vi-VN" dirty="0">
              <a:solidFill>
                <a:srgbClr val="FF0000"/>
              </a:solidFill>
            </a:endParaRPr>
          </a:p>
        </p:txBody>
      </p:sp>
      <p:sp>
        <p:nvSpPr>
          <p:cNvPr id="8" name="Oval 7"/>
          <p:cNvSpPr/>
          <p:nvPr/>
        </p:nvSpPr>
        <p:spPr>
          <a:xfrm>
            <a:off x="8631427" y="148770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3</a:t>
            </a:r>
            <a:endParaRPr lang="vi-VN" dirty="0">
              <a:solidFill>
                <a:srgbClr val="FF0000"/>
              </a:solidFill>
            </a:endParaRPr>
          </a:p>
        </p:txBody>
      </p:sp>
      <p:sp>
        <p:nvSpPr>
          <p:cNvPr id="9" name="Oval 8"/>
          <p:cNvSpPr/>
          <p:nvPr/>
        </p:nvSpPr>
        <p:spPr>
          <a:xfrm>
            <a:off x="5981225" y="1861827"/>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4</a:t>
            </a:r>
            <a:endParaRPr lang="vi-VN" dirty="0">
              <a:solidFill>
                <a:srgbClr val="FF0000"/>
              </a:solidFill>
            </a:endParaRPr>
          </a:p>
        </p:txBody>
      </p:sp>
      <p:sp>
        <p:nvSpPr>
          <p:cNvPr id="10" name="Oval 9"/>
          <p:cNvSpPr/>
          <p:nvPr/>
        </p:nvSpPr>
        <p:spPr>
          <a:xfrm>
            <a:off x="1526678" y="2311769"/>
            <a:ext cx="345663" cy="3210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5</a:t>
            </a:r>
            <a:endParaRPr lang="vi-VN" dirty="0">
              <a:solidFill>
                <a:srgbClr val="FF0000"/>
              </a:solidFill>
            </a:endParaRPr>
          </a:p>
        </p:txBody>
      </p:sp>
    </p:spTree>
    <p:extLst>
      <p:ext uri="{BB962C8B-B14F-4D97-AF65-F5344CB8AC3E}">
        <p14:creationId xmlns:p14="http://schemas.microsoft.com/office/powerpoint/2010/main" val="3960156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597" y="0"/>
            <a:ext cx="9684061" cy="615553"/>
          </a:xfrm>
          <a:prstGeom prst="rect">
            <a:avLst/>
          </a:prstGeom>
          <a:noFill/>
        </p:spPr>
        <p:txBody>
          <a:bodyPr wrap="none" rtlCol="0">
            <a:spAutoFit/>
          </a:bodyPr>
          <a:lstStyle/>
          <a:p>
            <a:r>
              <a:rPr lang="en-US" sz="3400" dirty="0" smtClean="0">
                <a:solidFill>
                  <a:srgbClr val="FF0000"/>
                </a:solidFill>
                <a:latin typeface="Arial" panose="020B0604020202020204" pitchFamily="34" charset="0"/>
                <a:cs typeface="Arial" panose="020B0604020202020204" pitchFamily="34" charset="0"/>
              </a:rPr>
              <a:t>Câu đơn (do một cụm chủ ngữ - vị ngữ tạo thành</a:t>
            </a:r>
            <a:endParaRPr lang="vi-VN" sz="34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339144" y="1478512"/>
            <a:ext cx="11383081" cy="1138773"/>
          </a:xfrm>
          <a:prstGeom prst="rect">
            <a:avLst/>
          </a:prstGeom>
          <a:noFill/>
        </p:spPr>
        <p:txBody>
          <a:bodyPr wrap="square" rtlCol="0">
            <a:spAutoFit/>
          </a:bodyPr>
          <a:lstStyle/>
          <a:p>
            <a:r>
              <a:rPr lang="en-US" sz="3400" dirty="0" smtClean="0">
                <a:solidFill>
                  <a:srgbClr val="FF0000"/>
                </a:solidFill>
                <a:latin typeface="Arial" panose="020B0604020202020204" pitchFamily="34" charset="0"/>
                <a:cs typeface="Arial" panose="020B0604020202020204" pitchFamily="34" charset="0"/>
              </a:rPr>
              <a:t>Câu ghép (do hai hoặc nhiều cụm chủ ngữ - vị ngữ ghép lại với nhau tạo thành</a:t>
            </a:r>
            <a:endParaRPr lang="vi-VN" sz="3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03201" y="615553"/>
            <a:ext cx="10030951" cy="877163"/>
          </a:xfrm>
          <a:prstGeom prst="rect">
            <a:avLst/>
          </a:prstGeom>
        </p:spPr>
        <p:txBody>
          <a:bodyPr wrap="none">
            <a:spAutoFit/>
          </a:bodyPr>
          <a:lstStyle/>
          <a:p>
            <a:pPr marL="196850" indent="179705">
              <a:lnSpc>
                <a:spcPct val="150000"/>
              </a:lnSpc>
              <a:spcBef>
                <a:spcPts val="305"/>
              </a:spcBef>
              <a:tabLst>
                <a:tab pos="490855" algn="l"/>
              </a:tabLst>
            </a:pP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(1) Biển</a:t>
            </a:r>
            <a:r>
              <a:rPr lang="en-US" sz="3400" spc="-4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luôn</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thay</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đổi</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màu</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tuỳ</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theo</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sắc</a:t>
            </a:r>
            <a:r>
              <a:rPr lang="en-US" sz="3400" spc="-4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3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trời.</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8" name="Rectangle 7"/>
          <p:cNvSpPr/>
          <p:nvPr/>
        </p:nvSpPr>
        <p:spPr>
          <a:xfrm>
            <a:off x="178827" y="2736997"/>
            <a:ext cx="11543398" cy="1138773"/>
          </a:xfrm>
          <a:prstGeom prst="rect">
            <a:avLst/>
          </a:prstGeom>
        </p:spPr>
        <p:txBody>
          <a:bodyPr wrap="square">
            <a:spAutoFit/>
          </a:bodyPr>
          <a:lstStyle/>
          <a:p>
            <a:pPr>
              <a:spcAft>
                <a:spcPts val="0"/>
              </a:spcAft>
            </a:pP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(2) Trời</a:t>
            </a:r>
            <a:r>
              <a:rPr lang="en-US" sz="3400" spc="-45"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5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spc="-4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cũng</a:t>
            </a:r>
            <a:r>
              <a:rPr lang="en-US" sz="3400" spc="-5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như</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dâng</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cao</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lên,</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chắc</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nịch.</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9" name="Rectangle 8"/>
          <p:cNvSpPr/>
          <p:nvPr/>
        </p:nvSpPr>
        <p:spPr>
          <a:xfrm>
            <a:off x="145143" y="3981280"/>
            <a:ext cx="12192000" cy="615553"/>
          </a:xfrm>
          <a:prstGeom prst="rect">
            <a:avLst/>
          </a:prstGeom>
        </p:spPr>
        <p:txBody>
          <a:bodyPr wrap="square">
            <a:spAutoFit/>
          </a:bodyPr>
          <a:lstStyle/>
          <a:p>
            <a:pPr>
              <a:spcAft>
                <a:spcPts val="0"/>
              </a:spcAft>
            </a:pP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(3) Trời</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rải</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trắng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nhạt,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spc="-5"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mơ</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màng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dịu</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hơi</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sương.</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0" name="Rectangle 9"/>
          <p:cNvSpPr/>
          <p:nvPr/>
        </p:nvSpPr>
        <p:spPr>
          <a:xfrm>
            <a:off x="-203201" y="4702343"/>
            <a:ext cx="10972801" cy="877163"/>
          </a:xfrm>
          <a:prstGeom prst="rect">
            <a:avLst/>
          </a:prstGeom>
        </p:spPr>
        <p:txBody>
          <a:bodyPr wrap="square">
            <a:spAutoFit/>
          </a:bodyPr>
          <a:lstStyle/>
          <a:p>
            <a:pPr marL="196850" indent="179705">
              <a:lnSpc>
                <a:spcPct val="150000"/>
              </a:lnSpc>
              <a:spcBef>
                <a:spcPts val="305"/>
              </a:spcBef>
              <a:spcAft>
                <a:spcPts val="0"/>
              </a:spcAft>
              <a:tabLst>
                <a:tab pos="588645" algn="l"/>
              </a:tabLst>
            </a:pP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(4) Trời</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âm</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u</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mây</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mưa,</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xám</a:t>
            </a:r>
            <a:r>
              <a:rPr lang="en-US" sz="3400" spc="-1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xịt,</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nặng</a:t>
            </a:r>
            <a:r>
              <a:rPr lang="en-US" sz="3400" spc="-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25" dirty="0">
                <a:solidFill>
                  <a:srgbClr val="0070C0"/>
                </a:solidFill>
                <a:latin typeface="Arial" panose="020B0604020202020204" pitchFamily="34" charset="0"/>
                <a:ea typeface="SimSun" panose="02010600030101010101" pitchFamily="2" charset="-122"/>
                <a:cs typeface="Arial" panose="020B0604020202020204" pitchFamily="34" charset="0"/>
              </a:rPr>
              <a:t>nề.</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11" name="Rectangle 10"/>
          <p:cNvSpPr/>
          <p:nvPr/>
        </p:nvSpPr>
        <p:spPr>
          <a:xfrm>
            <a:off x="178827" y="5685016"/>
            <a:ext cx="11771085" cy="923330"/>
          </a:xfrm>
          <a:prstGeom prst="rect">
            <a:avLst/>
          </a:prstGeom>
        </p:spPr>
        <p:txBody>
          <a:bodyPr wrap="square">
            <a:spAutoFit/>
          </a:bodyPr>
          <a:lstStyle/>
          <a:p>
            <a:pPr lvl="0" algn="just">
              <a:lnSpc>
                <a:spcPct val="150000"/>
              </a:lnSpc>
              <a:spcBef>
                <a:spcPts val="305"/>
              </a:spcBef>
              <a:spcAft>
                <a:spcPts val="0"/>
              </a:spcAft>
              <a:tabLst>
                <a:tab pos="198120" algn="l"/>
              </a:tabLst>
            </a:pPr>
            <a:r>
              <a:rPr lang="en-US" sz="3600" dirty="0" smtClean="0">
                <a:solidFill>
                  <a:srgbClr val="0070C0"/>
                </a:solidFill>
                <a:latin typeface="Arial" panose="020B0604020202020204" pitchFamily="34" charset="0"/>
                <a:ea typeface="SimSun" panose="02010600030101010101" pitchFamily="2" charset="-122"/>
                <a:cs typeface="Arial" panose="020B0604020202020204" pitchFamily="34" charset="0"/>
              </a:rPr>
              <a:t>(5) Trời ầm </a:t>
            </a:r>
            <a:r>
              <a:rPr lang="en-US" sz="3600" dirty="0" err="1">
                <a:solidFill>
                  <a:srgbClr val="0070C0"/>
                </a:solidFill>
                <a:latin typeface="Arial" panose="020B0604020202020204" pitchFamily="34" charset="0"/>
                <a:ea typeface="SimSun" panose="02010600030101010101" pitchFamily="2" charset="-122"/>
                <a:cs typeface="Arial" panose="020B0604020202020204" pitchFamily="34" charset="0"/>
              </a:rPr>
              <a:t>ầm</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 dông gió, </a:t>
            </a:r>
            <a:r>
              <a:rPr lang="en-US" sz="3600" dirty="0" smtClean="0">
                <a:solidFill>
                  <a:srgbClr val="0070C0"/>
                </a:solidFill>
                <a:latin typeface="Arial" panose="020B0604020202020204" pitchFamily="34" charset="0"/>
                <a:ea typeface="SimSun" panose="02010600030101010101" pitchFamily="2" charset="-122"/>
                <a:cs typeface="Arial" panose="020B0604020202020204" pitchFamily="34" charset="0"/>
              </a:rPr>
              <a:t>biển đục </a:t>
            </a:r>
            <a:r>
              <a:rPr lang="en-US" sz="3600" dirty="0">
                <a:solidFill>
                  <a:srgbClr val="0070C0"/>
                </a:solidFill>
                <a:latin typeface="Arial" panose="020B0604020202020204" pitchFamily="34" charset="0"/>
                <a:ea typeface="SimSun" panose="02010600030101010101" pitchFamily="2" charset="-122"/>
                <a:cs typeface="Arial" panose="020B0604020202020204" pitchFamily="34" charset="0"/>
              </a:rPr>
              <a:t>ngầu, giận dữ. </a:t>
            </a:r>
            <a:endParaRPr lang="vi-VN" sz="36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cxnSp>
        <p:nvCxnSpPr>
          <p:cNvPr id="17" name="Straight Connector 16"/>
          <p:cNvCxnSpPr/>
          <p:nvPr/>
        </p:nvCxnSpPr>
        <p:spPr>
          <a:xfrm>
            <a:off x="943428" y="1291771"/>
            <a:ext cx="7837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3265714"/>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976914" y="3265714"/>
            <a:ext cx="899886"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943428" y="4514397"/>
            <a:ext cx="6821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457371" y="4514397"/>
            <a:ext cx="7837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914400" y="5370000"/>
            <a:ext cx="7111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920342" y="5370000"/>
            <a:ext cx="827315"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914400" y="6427068"/>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5457371" y="6427068"/>
            <a:ext cx="783772"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2074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771" y="229127"/>
            <a:ext cx="11756571" cy="4975657"/>
          </a:xfrm>
          <a:prstGeom prst="rect">
            <a:avLst/>
          </a:prstGeom>
        </p:spPr>
        <p:txBody>
          <a:bodyPr wrap="square">
            <a:spAutoFit/>
          </a:bodyPr>
          <a:lstStyle/>
          <a:p>
            <a:pPr>
              <a:lnSpc>
                <a:spcPct val="150000"/>
              </a:lnSpc>
            </a:pPr>
            <a:r>
              <a:rPr lang="vi-VN" sz="3600" dirty="0" smtClean="0"/>
              <a:t>Không thể tách mỗi cụm chủ ngữ - vị ngữ (tức là mỗi vế câu) trong các câu ghép ở đoạn văn trên thành một câu đơn, vì các vế câu diễn tả những ý có quan hệ chặt chẽ với nhau. Nếu tách mỗi vế trong câu ghép thành 1 câu đơn thì sẽ tạo nên một chuỗi câu rời rạc, không gắn kết với nhau về nghĩa.</a:t>
            </a:r>
            <a:endParaRPr lang="vi-VN" sz="3600" dirty="0"/>
          </a:p>
        </p:txBody>
      </p:sp>
      <p:sp>
        <p:nvSpPr>
          <p:cNvPr id="5" name="Rectangle 4"/>
          <p:cNvSpPr/>
          <p:nvPr/>
        </p:nvSpPr>
        <p:spPr>
          <a:xfrm>
            <a:off x="275771" y="5353029"/>
            <a:ext cx="11543398" cy="1138773"/>
          </a:xfrm>
          <a:prstGeom prst="rect">
            <a:avLst/>
          </a:prstGeom>
        </p:spPr>
        <p:txBody>
          <a:bodyPr wrap="square">
            <a:spAutoFit/>
          </a:bodyPr>
          <a:lstStyle/>
          <a:p>
            <a:pPr>
              <a:spcAft>
                <a:spcPts val="0"/>
              </a:spcAft>
            </a:pP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(2) Trời</a:t>
            </a:r>
            <a:r>
              <a:rPr lang="en-US" sz="3400" spc="-45"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5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biển</a:t>
            </a:r>
            <a:r>
              <a:rPr lang="en-US" sz="3400" spc="-4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smtClean="0">
                <a:solidFill>
                  <a:srgbClr val="0070C0"/>
                </a:solidFill>
                <a:latin typeface="Arial" panose="020B0604020202020204" pitchFamily="34" charset="0"/>
                <a:ea typeface="SimSun" panose="02010600030101010101" pitchFamily="2" charset="-122"/>
                <a:cs typeface="Arial" panose="020B0604020202020204" pitchFamily="34" charset="0"/>
              </a:rPr>
              <a:t>cũng</a:t>
            </a:r>
            <a:r>
              <a:rPr lang="en-US" sz="3400" spc="-50" dirty="0" smtClean="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xanh</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thẳm</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như</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dâng</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cao</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lên,</a:t>
            </a:r>
            <a:r>
              <a:rPr lang="en-US" sz="3400" spc="-5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dirty="0">
                <a:solidFill>
                  <a:srgbClr val="0070C0"/>
                </a:solidFill>
                <a:latin typeface="Arial" panose="020B0604020202020204" pitchFamily="34" charset="0"/>
                <a:ea typeface="SimSun" panose="02010600030101010101" pitchFamily="2" charset="-122"/>
                <a:cs typeface="Arial" panose="020B0604020202020204" pitchFamily="34" charset="0"/>
              </a:rPr>
              <a:t>chắc</a:t>
            </a:r>
            <a:r>
              <a:rPr lang="en-US" sz="3400" spc="-45"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US" sz="3400" spc="-10" dirty="0">
                <a:solidFill>
                  <a:srgbClr val="0070C0"/>
                </a:solidFill>
                <a:latin typeface="Arial" panose="020B0604020202020204" pitchFamily="34" charset="0"/>
                <a:ea typeface="SimSun" panose="02010600030101010101" pitchFamily="2" charset="-122"/>
                <a:cs typeface="Arial" panose="020B0604020202020204" pitchFamily="34" charset="0"/>
              </a:rPr>
              <a:t>nịch.</a:t>
            </a:r>
            <a:endParaRPr lang="vi-VN" sz="340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p:txBody>
      </p:sp>
      <p:cxnSp>
        <p:nvCxnSpPr>
          <p:cNvPr id="6" name="Straight Connector 5"/>
          <p:cNvCxnSpPr/>
          <p:nvPr/>
        </p:nvCxnSpPr>
        <p:spPr>
          <a:xfrm>
            <a:off x="1011344" y="5881746"/>
            <a:ext cx="812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073858" y="5881746"/>
            <a:ext cx="899886"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8609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2" y="837520"/>
            <a:ext cx="11422743" cy="4975657"/>
          </a:xfrm>
          <a:prstGeom prst="rect">
            <a:avLst/>
          </a:prstGeom>
          <a:solidFill>
            <a:schemeClr val="accent2">
              <a:lumMod val="40000"/>
              <a:lumOff val="60000"/>
            </a:schemeClr>
          </a:solidFill>
        </p:spPr>
        <p:txBody>
          <a:bodyPr wrap="square">
            <a:spAutoFit/>
          </a:bodyPr>
          <a:lstStyle/>
          <a:p>
            <a:pPr algn="just">
              <a:lnSpc>
                <a:spcPct val="150000"/>
              </a:lnSpc>
            </a:pPr>
            <a:r>
              <a:rPr lang="vi-VN" sz="3600" b="0" i="0" dirty="0" smtClean="0">
                <a:solidFill>
                  <a:srgbClr val="081C36"/>
                </a:solidFill>
                <a:effectLst/>
                <a:latin typeface="Arial" panose="020B0604020202020204" pitchFamily="34" charset="0"/>
                <a:cs typeface="Arial" panose="020B0604020202020204" pitchFamily="34" charset="0"/>
              </a:rPr>
              <a:t>1. Câu đơn là câu do một cụm chủ ngữ – vị ngữ tạo thành </a:t>
            </a:r>
          </a:p>
          <a:p>
            <a:pPr algn="just">
              <a:lnSpc>
                <a:spcPct val="150000"/>
              </a:lnSpc>
            </a:pPr>
            <a:r>
              <a:rPr lang="vi-VN" sz="3600" b="0" i="0" dirty="0" smtClean="0">
                <a:solidFill>
                  <a:srgbClr val="081C36"/>
                </a:solidFill>
                <a:effectLst/>
                <a:latin typeface="Arial" panose="020B0604020202020204" pitchFamily="34" charset="0"/>
                <a:cs typeface="Arial" panose="020B0604020202020204" pitchFamily="34" charset="0"/>
              </a:rPr>
              <a:t>2. Câu ghép là câu do hai hoặc nhiều cụm chủ ngữ – vị ngữ ghép lại với nhau tạo thành. Mỗi cụm chủ ngủ – vị ngữ được gọi là một về câu, thể hiện một ý có quan hệ chặt chẽ với những về câu khác</a:t>
            </a:r>
            <a:endParaRPr lang="vi-VN" sz="3600" dirty="0">
              <a:latin typeface="Arial" panose="020B0604020202020204" pitchFamily="34" charset="0"/>
              <a:cs typeface="Arial" panose="020B0604020202020204" pitchFamily="34" charset="0"/>
            </a:endParaRPr>
          </a:p>
        </p:txBody>
      </p:sp>
      <p:sp>
        <p:nvSpPr>
          <p:cNvPr id="5" name="Rectangle 4"/>
          <p:cNvSpPr/>
          <p:nvPr/>
        </p:nvSpPr>
        <p:spPr>
          <a:xfrm>
            <a:off x="522512" y="0"/>
            <a:ext cx="2492990" cy="646331"/>
          </a:xfrm>
          <a:prstGeom prst="rect">
            <a:avLst/>
          </a:prstGeom>
        </p:spPr>
        <p:txBody>
          <a:bodyPr wrap="none">
            <a:spAutoFit/>
          </a:bodyPr>
          <a:lstStyle/>
          <a:p>
            <a:r>
              <a:rPr lang="vi-VN" sz="3600" b="0" i="0" dirty="0" smtClean="0">
                <a:solidFill>
                  <a:srgbClr val="FF0000"/>
                </a:solidFill>
                <a:effectLst/>
                <a:latin typeface="Arial" panose="020B0604020202020204" pitchFamily="34" charset="0"/>
                <a:cs typeface="Arial" panose="020B0604020202020204" pitchFamily="34" charset="0"/>
              </a:rPr>
              <a:t>II. Bài học. </a:t>
            </a:r>
            <a:endParaRPr lang="vi-VN" sz="3600" dirty="0">
              <a:solidFill>
                <a:srgbClr val="FF0000"/>
              </a:solidFill>
              <a:latin typeface="Arial" panose="020B0604020202020204" pitchFamily="34" charset="0"/>
              <a:cs typeface="Arial" panose="020B0604020202020204" pitchFamily="34" charset="0"/>
            </a:endParaRPr>
          </a:p>
        </p:txBody>
      </p:sp>
      <p:pic>
        <p:nvPicPr>
          <p:cNvPr id="4098" name="Picture 2" descr="https://lh3.googleusercontent.com/-qok8KMC8b5M/WsHN8o0cukI/AAAAAAAAB7U/7EjPU7sDZmIS6JFBbOLOnyvjWIezD0uMgCHMYCw/h136/5-mau_slide_powerpoint_dep_ctu.vn_(4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62599"/>
            <a:ext cx="145732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3.googleusercontent.com/-qok8KMC8b5M/WsHN8o0cukI/AAAAAAAAB7U/7EjPU7sDZmIS6JFBbOLOnyvjWIezD0uMgCHMYCw/h136/5-mau_slide_powerpoint_dep_ctu.vn_(4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68000" y="5532965"/>
            <a:ext cx="1524000" cy="135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29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629" y="501191"/>
            <a:ext cx="11916228" cy="6347892"/>
          </a:xfrm>
          <a:prstGeom prst="rect">
            <a:avLst/>
          </a:prstGeom>
        </p:spPr>
        <p:txBody>
          <a:bodyPr wrap="square">
            <a:spAutoFit/>
          </a:bodyPr>
          <a:lstStyle/>
          <a:p>
            <a:pPr algn="just"/>
            <a:r>
              <a:rPr lang="vi-VN" sz="3600" u="sng" dirty="0" smtClean="0">
                <a:solidFill>
                  <a:srgbClr val="7030A0"/>
                </a:solidFill>
                <a:latin typeface="Arial" panose="020B0604020202020204" pitchFamily="34" charset="0"/>
                <a:cs typeface="Arial" panose="020B0604020202020204" pitchFamily="34" charset="0"/>
              </a:rPr>
              <a:t>Bài </a:t>
            </a:r>
            <a:r>
              <a:rPr lang="vi-VN" sz="3600" b="0" i="0" u="sng" dirty="0" smtClean="0">
                <a:solidFill>
                  <a:srgbClr val="7030A0"/>
                </a:solidFill>
                <a:effectLst/>
                <a:latin typeface="Arial" panose="020B0604020202020204" pitchFamily="34" charset="0"/>
                <a:cs typeface="Arial" panose="020B0604020202020204" pitchFamily="34" charset="0"/>
              </a:rPr>
              <a:t>1.</a:t>
            </a:r>
            <a:r>
              <a:rPr lang="vi-VN" sz="3600" b="0" i="0" dirty="0" smtClean="0">
                <a:solidFill>
                  <a:srgbClr val="7030A0"/>
                </a:solidFill>
                <a:effectLst/>
                <a:latin typeface="Arial" panose="020B0604020202020204" pitchFamily="34" charset="0"/>
                <a:cs typeface="Arial" panose="020B0604020202020204" pitchFamily="34" charset="0"/>
              </a:rPr>
              <a:t> Gạch dưới câu ghép trong đoạn văn dưới đây. Đặt dấu // giữa các vế câu trong từng câu ghép. </a:t>
            </a:r>
          </a:p>
          <a:p>
            <a:pPr algn="just"/>
            <a:endParaRPr lang="vi-VN" sz="1050" b="0" i="0" dirty="0" smtClean="0">
              <a:solidFill>
                <a:srgbClr val="081C36"/>
              </a:solidFill>
              <a:effectLst/>
              <a:latin typeface="Arial" panose="020B0604020202020204" pitchFamily="34" charset="0"/>
              <a:cs typeface="Arial" panose="020B0604020202020204" pitchFamily="34" charset="0"/>
            </a:endParaRPr>
          </a:p>
          <a:p>
            <a:pPr algn="just">
              <a:lnSpc>
                <a:spcPct val="150000"/>
              </a:lnSpc>
            </a:pPr>
            <a:r>
              <a:rPr lang="vi-VN" sz="3600" b="0" i="0" dirty="0" smtClean="0">
                <a:solidFill>
                  <a:srgbClr val="002060"/>
                </a:solidFill>
                <a:effectLst/>
                <a:latin typeface="Arial" panose="020B0604020202020204" pitchFamily="34" charset="0"/>
                <a:cs typeface="Arial" panose="020B0604020202020204" pitchFamily="34" charset="0"/>
              </a:rPr>
              <a:t>(1) Vườn cây vào đông,    lá vàng bay lả tả trên nền đất lạnh. (2) Sương giá quấn quanh ngọn những cành khô. (3) Đêm xuống,   gió bắc thổi hun hút. (4) Chú chim sâu rét. (5) Chú đâm nản lòng. (6) Chú nằm vo tròn trong cái tổ lá ngái treo đu đưa. (7) Mặt Trời đã lên cao,   chú mới ra khỏi tổ. </a:t>
            </a:r>
            <a:endParaRPr lang="vi-VN" sz="3600"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522512" y="0"/>
            <a:ext cx="2852063" cy="646331"/>
          </a:xfrm>
          <a:prstGeom prst="rect">
            <a:avLst/>
          </a:prstGeom>
        </p:spPr>
        <p:txBody>
          <a:bodyPr wrap="none">
            <a:spAutoFit/>
          </a:bodyPr>
          <a:lstStyle/>
          <a:p>
            <a:r>
              <a:rPr lang="vi-VN" sz="3600" b="0" i="0" dirty="0" smtClean="0">
                <a:solidFill>
                  <a:srgbClr val="FF0000"/>
                </a:solidFill>
                <a:effectLst/>
                <a:latin typeface="Arial" panose="020B0604020202020204" pitchFamily="34" charset="0"/>
                <a:cs typeface="Arial" panose="020B0604020202020204" pitchFamily="34" charset="0"/>
              </a:rPr>
              <a:t>III. Luyện tập</a:t>
            </a:r>
            <a:endParaRPr lang="vi-VN" sz="3600" dirty="0">
              <a:solidFill>
                <a:srgbClr val="FF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928914" y="2496456"/>
            <a:ext cx="10987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0629" y="3367313"/>
            <a:ext cx="827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61429" y="1900711"/>
            <a:ext cx="1001486" cy="769441"/>
          </a:xfrm>
          <a:prstGeom prst="rect">
            <a:avLst/>
          </a:prstGeom>
          <a:noFill/>
        </p:spPr>
        <p:txBody>
          <a:bodyPr wrap="square" rtlCol="0">
            <a:spAutoFit/>
          </a:bodyPr>
          <a:lstStyle/>
          <a:p>
            <a:r>
              <a:rPr lang="vi-VN" sz="4400" dirty="0" smtClean="0">
                <a:solidFill>
                  <a:srgbClr val="FF0000"/>
                </a:solidFill>
              </a:rPr>
              <a:t>// </a:t>
            </a:r>
            <a:endParaRPr lang="vi-VN" sz="4400" dirty="0">
              <a:solidFill>
                <a:srgbClr val="FF0000"/>
              </a:solidFill>
            </a:endParaRPr>
          </a:p>
        </p:txBody>
      </p:sp>
      <p:cxnSp>
        <p:nvCxnSpPr>
          <p:cNvPr id="15" name="Straight Connector 14"/>
          <p:cNvCxnSpPr/>
          <p:nvPr/>
        </p:nvCxnSpPr>
        <p:spPr>
          <a:xfrm>
            <a:off x="957944" y="4136571"/>
            <a:ext cx="7053942" cy="14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83429" y="3518608"/>
            <a:ext cx="1001486" cy="769441"/>
          </a:xfrm>
          <a:prstGeom prst="rect">
            <a:avLst/>
          </a:prstGeom>
          <a:noFill/>
        </p:spPr>
        <p:txBody>
          <a:bodyPr wrap="square" rtlCol="0">
            <a:spAutoFit/>
          </a:bodyPr>
          <a:lstStyle/>
          <a:p>
            <a:r>
              <a:rPr lang="vi-VN" sz="4400" dirty="0" smtClean="0">
                <a:solidFill>
                  <a:srgbClr val="FF0000"/>
                </a:solidFill>
              </a:rPr>
              <a:t>// </a:t>
            </a:r>
            <a:endParaRPr lang="vi-VN" sz="4400" dirty="0">
              <a:solidFill>
                <a:srgbClr val="FF0000"/>
              </a:solidFill>
            </a:endParaRPr>
          </a:p>
        </p:txBody>
      </p:sp>
      <p:cxnSp>
        <p:nvCxnSpPr>
          <p:cNvPr id="22" name="Straight Connector 21"/>
          <p:cNvCxnSpPr/>
          <p:nvPr/>
        </p:nvCxnSpPr>
        <p:spPr>
          <a:xfrm>
            <a:off x="5631543" y="5805714"/>
            <a:ext cx="6415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0629" y="6603999"/>
            <a:ext cx="2061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782629" y="5195098"/>
            <a:ext cx="1001486" cy="769441"/>
          </a:xfrm>
          <a:prstGeom prst="rect">
            <a:avLst/>
          </a:prstGeom>
          <a:noFill/>
        </p:spPr>
        <p:txBody>
          <a:bodyPr wrap="square" rtlCol="0">
            <a:spAutoFit/>
          </a:bodyPr>
          <a:lstStyle/>
          <a:p>
            <a:r>
              <a:rPr lang="vi-VN" sz="4400" dirty="0" smtClean="0">
                <a:solidFill>
                  <a:srgbClr val="FF0000"/>
                </a:solidFill>
              </a:rPr>
              <a:t>// </a:t>
            </a:r>
            <a:endParaRPr lang="vi-VN" sz="4400" dirty="0">
              <a:solidFill>
                <a:srgbClr val="FF0000"/>
              </a:solidFill>
            </a:endParaRPr>
          </a:p>
        </p:txBody>
      </p:sp>
    </p:spTree>
    <p:extLst>
      <p:ext uri="{BB962C8B-B14F-4D97-AF65-F5344CB8AC3E}">
        <p14:creationId xmlns:p14="http://schemas.microsoft.com/office/powerpoint/2010/main" val="3181245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99" y="193878"/>
            <a:ext cx="11930743" cy="5078313"/>
          </a:xfrm>
          <a:prstGeom prst="rect">
            <a:avLst/>
          </a:prstGeom>
        </p:spPr>
        <p:txBody>
          <a:bodyPr wrap="square">
            <a:spAutoFit/>
          </a:bodyPr>
          <a:lstStyle/>
          <a:p>
            <a:pPr>
              <a:lnSpc>
                <a:spcPct val="150000"/>
              </a:lnSpc>
            </a:pPr>
            <a:r>
              <a:rPr lang="vi-VN" sz="3600" b="0" i="0" u="sng" dirty="0" smtClean="0">
                <a:solidFill>
                  <a:srgbClr val="7030A0"/>
                </a:solidFill>
                <a:effectLst/>
                <a:latin typeface="Arial" panose="020B0604020202020204" pitchFamily="34" charset="0"/>
                <a:cs typeface="Arial" panose="020B0604020202020204" pitchFamily="34" charset="0"/>
              </a:rPr>
              <a:t>Bài 2.</a:t>
            </a:r>
            <a:r>
              <a:rPr lang="vi-VN" sz="3600" b="0" i="0" dirty="0" smtClean="0">
                <a:solidFill>
                  <a:srgbClr val="7030A0"/>
                </a:solidFill>
                <a:effectLst/>
                <a:latin typeface="Arial" panose="020B0604020202020204" pitchFamily="34" charset="0"/>
                <a:cs typeface="Arial" panose="020B0604020202020204" pitchFamily="34" charset="0"/>
              </a:rPr>
              <a:t> Viết lại đoạn văn sau, chuyển những cặp câu đơn có quan hệ chặt chẽ với nhau thành câu ghép. </a:t>
            </a:r>
          </a:p>
          <a:p>
            <a:pPr>
              <a:lnSpc>
                <a:spcPct val="150000"/>
              </a:lnSpc>
            </a:pPr>
            <a:r>
              <a:rPr lang="vi-VN" sz="3600" dirty="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         </a:t>
            </a:r>
            <a:r>
              <a:rPr lang="vi-VN" sz="3600" b="0" i="0" dirty="0" smtClean="0">
                <a:solidFill>
                  <a:srgbClr val="002060"/>
                </a:solidFill>
                <a:effectLst/>
                <a:latin typeface="Arial" panose="020B0604020202020204" pitchFamily="34" charset="0"/>
                <a:cs typeface="Arial" panose="020B0604020202020204" pitchFamily="34" charset="0"/>
              </a:rPr>
              <a:t>Tất cả các bà mẹ đều yêu thương con mình. Con rét thì mẹ lạnh. Con ngã thì mẹ đau. Con đói. Ruột gan mẹ cồn cào. Con ngoan. Mặt mẹ nở hoa. Con hư. Lòng mẹ rầu rĩ...</a:t>
            </a:r>
            <a:endParaRPr lang="vi-V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500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726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SimSun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27</cp:revision>
  <dcterms:created xsi:type="dcterms:W3CDTF">2024-08-12T14:09:21Z</dcterms:created>
  <dcterms:modified xsi:type="dcterms:W3CDTF">2024-08-12T15:27:14Z</dcterms:modified>
</cp:coreProperties>
</file>