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9144000" cx="1627662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5127">
          <p15:clr>
            <a:srgbClr val="000000"/>
          </p15:clr>
        </p15:guide>
      </p15:sldGuideLst>
    </p:ext>
    <p:ext uri="GoogleSlidesCustomDataVersion2">
      <go:slidesCustomData xmlns:go="http://customooxmlschemas.google.com/" r:id="rId16" roundtripDataSignature="AMtx7mjrxNziePuNXkexzaij4y3tNg0s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512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8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/>
          <p:nvPr>
            <p:ph idx="2" type="sldImg"/>
          </p:nvPr>
        </p:nvSpPr>
        <p:spPr>
          <a:xfrm>
            <a:off x="377825" y="685800"/>
            <a:ext cx="61023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214" name="Google Shape;21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220748" y="2840568"/>
            <a:ext cx="13835142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2441496" y="5181600"/>
            <a:ext cx="11393647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lvl="0" algn="ctr">
              <a:spcBef>
                <a:spcPts val="1020"/>
              </a:spcBef>
              <a:spcAft>
                <a:spcPts val="0"/>
              </a:spcAft>
              <a:buClr>
                <a:srgbClr val="888888"/>
              </a:buClr>
              <a:buSzPts val="5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1285742" y="5875867"/>
            <a:ext cx="13835142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64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>
            <a:off x="1285742" y="3875618"/>
            <a:ext cx="13835142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814387" y="2133600"/>
            <a:ext cx="14647862" cy="603408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 rot="5400000">
            <a:off x="19064541" y="2431448"/>
            <a:ext cx="10401300" cy="65163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 rot="5400000">
            <a:off x="5892050" y="-3953459"/>
            <a:ext cx="10401300" cy="19286120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 rot="5400000">
            <a:off x="5121274" y="-2173287"/>
            <a:ext cx="6034087" cy="14647862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3190335" y="6400800"/>
            <a:ext cx="9765983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/>
          <p:nvPr>
            <p:ph idx="2" type="pic"/>
          </p:nvPr>
        </p:nvSpPr>
        <p:spPr>
          <a:xfrm>
            <a:off x="3190335" y="817033"/>
            <a:ext cx="9765983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190335" y="7156451"/>
            <a:ext cx="9765983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13833" y="364067"/>
            <a:ext cx="5354902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6363713" y="364067"/>
            <a:ext cx="9099093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52450" lvl="0" marL="45720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indent="-508000" lvl="1" marL="9144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–"/>
              <a:defRPr sz="4400"/>
            </a:lvl2pPr>
            <a:lvl3pPr indent="-469900" lvl="2" marL="1371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indent="-4318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indent="-4318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indent="-4318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indent="-4318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indent="-4318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indent="-431800" lvl="8" marL="4114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13833" y="1913467"/>
            <a:ext cx="5354902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1pPr>
            <a:lvl2pPr indent="-228600" lvl="1" marL="9144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" type="body"/>
          </p:nvPr>
        </p:nvSpPr>
        <p:spPr>
          <a:xfrm>
            <a:off x="813832" y="2046817"/>
            <a:ext cx="7191675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59" name="Google Shape;59;p19"/>
          <p:cNvSpPr txBox="1"/>
          <p:nvPr>
            <p:ph idx="2" type="body"/>
          </p:nvPr>
        </p:nvSpPr>
        <p:spPr>
          <a:xfrm>
            <a:off x="813832" y="2899833"/>
            <a:ext cx="7191675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60" name="Google Shape;60;p19"/>
          <p:cNvSpPr txBox="1"/>
          <p:nvPr>
            <p:ph idx="3" type="body"/>
          </p:nvPr>
        </p:nvSpPr>
        <p:spPr>
          <a:xfrm>
            <a:off x="8268307" y="2046817"/>
            <a:ext cx="7194500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72625" lIns="145250" spcFirstLastPara="1" rIns="145250" wrap="square" tIns="72625">
            <a:noAutofit/>
          </a:bodyPr>
          <a:lstStyle>
            <a:lvl1pPr indent="-2286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b="1" sz="3800"/>
            </a:lvl1pPr>
            <a:lvl2pPr indent="-2286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2pPr>
            <a:lvl3pPr indent="-22860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b="1" sz="2900"/>
            </a:lvl3pPr>
            <a:lvl4pPr indent="-22860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4pPr>
            <a:lvl5pPr indent="-22860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5pPr>
            <a:lvl6pPr indent="-22860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6pPr>
            <a:lvl7pPr indent="-22860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7pPr>
            <a:lvl8pPr indent="-22860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8pPr>
            <a:lvl9pPr indent="-22860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b="1" sz="2500"/>
            </a:lvl9pPr>
          </a:lstStyle>
          <a:p/>
        </p:txBody>
      </p:sp>
      <p:sp>
        <p:nvSpPr>
          <p:cNvPr id="61" name="Google Shape;61;p19"/>
          <p:cNvSpPr txBox="1"/>
          <p:nvPr>
            <p:ph idx="4" type="body"/>
          </p:nvPr>
        </p:nvSpPr>
        <p:spPr>
          <a:xfrm>
            <a:off x="8268307" y="2899833"/>
            <a:ext cx="7194500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469900" lvl="0" marL="4572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indent="-412750" lvl="2" marL="1371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3pPr>
            <a:lvl4pPr indent="-387350" lvl="3" marL="1828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–"/>
              <a:defRPr sz="2500"/>
            </a:lvl4pPr>
            <a:lvl5pPr indent="-387350" lvl="4" marL="2286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»"/>
              <a:defRPr sz="2500"/>
            </a:lvl5pPr>
            <a:lvl6pPr indent="-387350" lvl="5" marL="27432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6pPr>
            <a:lvl7pPr indent="-387350" lvl="6" marL="32004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7pPr>
            <a:lvl8pPr indent="-387350" lvl="7" marL="36576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8pPr>
            <a:lvl9pPr indent="-387350" lvl="8" marL="41148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1449640" y="2844800"/>
            <a:ext cx="12899800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14620717" y="2844800"/>
            <a:ext cx="12902627" cy="8045451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08000" lvl="0" marL="45720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/>
            </a:lvl1pPr>
            <a:lvl2pPr indent="-469900" lvl="1" marL="9144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indent="-431800" lvl="2" marL="1371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indent="-412750" lvl="3" marL="1828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 sz="2900"/>
            </a:lvl4pPr>
            <a:lvl5pPr indent="-412750" lvl="4" marL="22860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 sz="2900"/>
            </a:lvl5pPr>
            <a:lvl6pPr indent="-412750" lvl="5" marL="27432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6pPr>
            <a:lvl7pPr indent="-412750" lvl="6" marL="32004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7pPr>
            <a:lvl8pPr indent="-412750" lvl="7" marL="36576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8pPr>
            <a:lvl9pPr indent="-412750" lvl="8" marL="411480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 sz="2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14387" y="366712"/>
            <a:ext cx="14647862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14387" y="2133600"/>
            <a:ext cx="14647862" cy="6034087"/>
          </a:xfrm>
          <a:prstGeom prst="rect">
            <a:avLst/>
          </a:prstGeom>
          <a:noFill/>
          <a:ln>
            <a:noFill/>
          </a:ln>
        </p:spPr>
        <p:txBody>
          <a:bodyPr anchorCtr="0" anchor="t" bIns="72625" lIns="145250" spcFirstLastPara="1" rIns="145250" wrap="square" tIns="72625">
            <a:noAutofit/>
          </a:bodyPr>
          <a:lstStyle>
            <a:lvl1pPr indent="-552450" lvl="0" marL="457200" marR="0" rtl="0" algn="l"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Char char="•"/>
              <a:def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0" lvl="1" marL="914400" marR="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–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14387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5561012" y="8475662"/>
            <a:ext cx="5154612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1664950" y="8475662"/>
            <a:ext cx="3797300" cy="485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72625" lIns="145250" spcFirstLastPara="1" rIns="145250" wrap="square" tIns="726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b="0" i="0" sz="19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ng"/><Relationship Id="rId4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23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24.jpg"/><Relationship Id="rId13" Type="http://schemas.openxmlformats.org/officeDocument/2006/relationships/image" Target="../media/image30.jpg"/><Relationship Id="rId1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png"/><Relationship Id="rId15" Type="http://schemas.openxmlformats.org/officeDocument/2006/relationships/image" Target="../media/image36.jpg"/><Relationship Id="rId14" Type="http://schemas.openxmlformats.org/officeDocument/2006/relationships/image" Target="../media/image35.jpg"/><Relationship Id="rId17" Type="http://schemas.openxmlformats.org/officeDocument/2006/relationships/image" Target="../media/image39.jpg"/><Relationship Id="rId16" Type="http://schemas.openxmlformats.org/officeDocument/2006/relationships/image" Target="../media/image32.jpg"/><Relationship Id="rId5" Type="http://schemas.openxmlformats.org/officeDocument/2006/relationships/image" Target="../media/image16.jpg"/><Relationship Id="rId19" Type="http://schemas.openxmlformats.org/officeDocument/2006/relationships/image" Target="../media/image33.jpg"/><Relationship Id="rId6" Type="http://schemas.openxmlformats.org/officeDocument/2006/relationships/image" Target="../media/image17.jpg"/><Relationship Id="rId18" Type="http://schemas.openxmlformats.org/officeDocument/2006/relationships/image" Target="../media/image40.jpg"/><Relationship Id="rId7" Type="http://schemas.openxmlformats.org/officeDocument/2006/relationships/image" Target="../media/image27.png"/><Relationship Id="rId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INSET3"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6512" y="6545262"/>
            <a:ext cx="2921000" cy="25606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197225" y="723900"/>
            <a:ext cx="10037762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500"/>
              <a:buFont typeface="Times New Roman"/>
              <a:buNone/>
            </a:pPr>
            <a:r>
              <a:rPr b="1" i="0" lang="en-US" sz="3500" u="none" cap="none" strike="noStrik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TIỂU HỌC ……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1917700" y="4441825"/>
            <a:ext cx="12441237" cy="1730375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Môn Toán lớp 3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Times New Roman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2479675" y="2057400"/>
            <a:ext cx="11471275" cy="199231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MỪNG QUÝ THẦY CÔ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6000"/>
              <a:buFont typeface="Times New Roman"/>
              <a:buNone/>
            </a:pPr>
            <a:r>
              <a:rPr b="1" i="0" lang="en-US" sz="60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 DỰ GIỜ THĂM LỚP</a:t>
            </a:r>
            <a:endParaRPr/>
          </a:p>
        </p:txBody>
      </p:sp>
      <p:pic>
        <p:nvPicPr>
          <p:cNvPr descr="bd21315_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07025" y="7261225"/>
            <a:ext cx="5616575" cy="204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"/>
          <p:cNvCxnSpPr/>
          <p:nvPr/>
        </p:nvCxnSpPr>
        <p:spPr>
          <a:xfrm>
            <a:off x="5407025" y="1447800"/>
            <a:ext cx="5986462" cy="0"/>
          </a:xfrm>
          <a:prstGeom prst="straightConnector1">
            <a:avLst/>
          </a:prstGeom>
          <a:noFill/>
          <a:ln cap="flat" cmpd="sng" w="25400">
            <a:solidFill>
              <a:srgbClr val="FF0066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0000">
              <a:srgbClr val="000000">
                <a:alpha val="37647"/>
              </a:srgbClr>
            </a:outerShdw>
          </a:effectLst>
        </p:spPr>
      </p:cxnSp>
      <p:pic>
        <p:nvPicPr>
          <p:cNvPr descr="BƯỚM 58" id="94" name="Google Shape;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0320000">
            <a:off x="12320587" y="6753225"/>
            <a:ext cx="1162050" cy="1516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imal-14[1]" id="95" name="Google Shape;95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420000">
            <a:off x="2049462" y="5943600"/>
            <a:ext cx="1068387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INSET2" id="96" name="Google Shape;9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14692312" y="-109537"/>
            <a:ext cx="1382712" cy="1652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h dep 10" id="268" name="Google Shape;2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12" y="219075"/>
            <a:ext cx="14416087" cy="845978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1966912" y="3657600"/>
            <a:ext cx="12649200" cy="15827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1">
                <a:ln cap="flat" cmpd="sng" w="19050">
                  <a:solidFill>
                    <a:srgbClr val="FFFF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FF0000"/>
                </a:solidFill>
                <a:latin typeface="Arial"/>
              </a:rPr>
              <a:t>XIN CHÂN THÀNH CẢM ƠN  QUÝ THẦY CÔ GIÁO VÀ CÁC EM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" y="25400"/>
            <a:ext cx="16002000" cy="8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107" name="Google Shape;107;p3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8" name="Google Shape;108;p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09" name="Google Shape;109;p3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10" name="Google Shape;110;p3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11" name="Google Shape;111;p3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1182" r="0" t="0"/>
          <a:stretch/>
        </p:blipFill>
        <p:spPr>
          <a:xfrm>
            <a:off x="1528762" y="1981200"/>
            <a:ext cx="13696950" cy="585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4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118" name="Google Shape;118;p4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19" name="Google Shape;119;p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20" name="Google Shape;120;p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21" name="Google Shape;121;p4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22" name="Google Shape;122;p4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81343" l="1181" r="24310" t="0"/>
          <a:stretch/>
        </p:blipFill>
        <p:spPr>
          <a:xfrm>
            <a:off x="1528762" y="1981200"/>
            <a:ext cx="10326687" cy="1093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b="50000" l="0" r="0" t="0"/>
          <a:stretch/>
        </p:blipFill>
        <p:spPr>
          <a:xfrm>
            <a:off x="442912" y="3584575"/>
            <a:ext cx="7604125" cy="18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 b="0" l="0" r="0" t="53776"/>
          <a:stretch/>
        </p:blipFill>
        <p:spPr>
          <a:xfrm>
            <a:off x="8672512" y="3584575"/>
            <a:ext cx="7604125" cy="168751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1970087" y="5486400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3 243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446087" y="6288087"/>
            <a:ext cx="7596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 nghìn hai trăm bốn mươi ba.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199687" y="5410200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2 354</a:t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8675687" y="6211887"/>
            <a:ext cx="7596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nghìn ba trăm năm mươi tư.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5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135" name="Google Shape;135;p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6" name="Google Shape;136;p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37" name="Google Shape;137;p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38" name="Google Shape;138;p5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39" name="Google Shape;139;p5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3662362" y="2647950"/>
            <a:ext cx="38481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Viết các số sau:</a:t>
            </a:r>
            <a:endParaRPr/>
          </a:p>
        </p:txBody>
      </p:sp>
      <p:sp>
        <p:nvSpPr>
          <p:cNvPr id="141" name="Google Shape;141;p5"/>
          <p:cNvSpPr txBox="1"/>
          <p:nvPr/>
        </p:nvSpPr>
        <p:spPr>
          <a:xfrm>
            <a:off x="3408362" y="3754437"/>
            <a:ext cx="7300912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Một nghìn hai trăm sáu mươi chín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3408362" y="4748212"/>
            <a:ext cx="73009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Năm nghìn tám trăm mười ba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3408362" y="5741987"/>
            <a:ext cx="77597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Chín nghìn bốn trăm bảy mươi lăm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3408362" y="6735762"/>
            <a:ext cx="64833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Sáu nghìn sáu trăm chín mươi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3408362" y="7729537"/>
            <a:ext cx="64865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Ba nghìn hai trăm linh sáu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10577512" y="3756025"/>
            <a:ext cx="2276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1 269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9663112" y="4748212"/>
            <a:ext cx="2276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5 813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0729912" y="5741987"/>
            <a:ext cx="2276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9 475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9663112" y="6735762"/>
            <a:ext cx="227647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6 690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8977312" y="7729537"/>
            <a:ext cx="2276475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3 206</a:t>
            </a:r>
            <a:endParaRPr/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675" y="2503487"/>
            <a:ext cx="106045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6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157" name="Google Shape;157;p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58" name="Google Shape;158;p6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59" name="Google Shape;159;p6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60" name="Google Shape;160;p6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61" name="Google Shape;161;p6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3684587" y="2676525"/>
            <a:ext cx="38481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Đọc các số sau: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4110037" y="3549650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4 765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4110037" y="4560887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6 494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4110037" y="5570537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3 120</a:t>
            </a:r>
            <a:endParaRPr/>
          </a:p>
        </p:txBody>
      </p:sp>
      <p:sp>
        <p:nvSpPr>
          <p:cNvPr id="166" name="Google Shape;166;p6"/>
          <p:cNvSpPr txBox="1"/>
          <p:nvPr/>
        </p:nvSpPr>
        <p:spPr>
          <a:xfrm>
            <a:off x="4110037" y="6581775"/>
            <a:ext cx="45481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8 017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5395912" y="3581400"/>
            <a:ext cx="78549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Bốn nghìn bảy trăm sáu mươi năm.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5395912" y="4591050"/>
            <a:ext cx="78549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Sáu nghìn bốn trăm chín mươi tư.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5395912" y="5602287"/>
            <a:ext cx="86820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Ba nghìn một trăm hai mươi.</a:t>
            </a:r>
            <a:endParaRPr/>
          </a:p>
        </p:txBody>
      </p:sp>
      <p:sp>
        <p:nvSpPr>
          <p:cNvPr id="170" name="Google Shape;170;p6"/>
          <p:cNvSpPr txBox="1"/>
          <p:nvPr/>
        </p:nvSpPr>
        <p:spPr>
          <a:xfrm>
            <a:off x="5395912" y="6611937"/>
            <a:ext cx="785495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600"/>
              <a:buFont typeface="Times New Roman"/>
              <a:buNone/>
            </a:pPr>
            <a:r>
              <a:rPr b="1" i="0" lang="en-US" sz="3600" u="none" cap="none" strike="noStrike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Tám nghìn không trăm mười bảy.</a:t>
            </a:r>
            <a:endParaRPr/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9675" y="2503487"/>
            <a:ext cx="1060450" cy="1071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177" name="Google Shape;177;p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78" name="Google Shape;178;p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179" name="Google Shape;179;p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180" name="Google Shape;180;p7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181" name="Google Shape;181;p7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grpSp>
        <p:nvGrpSpPr>
          <p:cNvPr id="182" name="Google Shape;182;p7"/>
          <p:cNvGrpSpPr/>
          <p:nvPr/>
        </p:nvGrpSpPr>
        <p:grpSpPr>
          <a:xfrm>
            <a:off x="1433512" y="1447800"/>
            <a:ext cx="14328775" cy="990600"/>
            <a:chOff x="1761090" y="1636713"/>
            <a:chExt cx="14329017" cy="990600"/>
          </a:xfrm>
        </p:grpSpPr>
        <p:pic>
          <p:nvPicPr>
            <p:cNvPr id="183" name="Google Shape;183;p7"/>
            <p:cNvPicPr preferRelativeResize="0"/>
            <p:nvPr/>
          </p:nvPicPr>
          <p:blipFill rotWithShape="1">
            <a:blip r:embed="rId3">
              <a:alphaModFix/>
            </a:blip>
            <a:srcRect b="0" l="0" r="92659" t="0"/>
            <a:stretch/>
          </p:blipFill>
          <p:spPr>
            <a:xfrm>
              <a:off x="1761090" y="1636713"/>
              <a:ext cx="1001160" cy="9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4" name="Google Shape;184;p7"/>
            <p:cNvSpPr txBox="1"/>
            <p:nvPr/>
          </p:nvSpPr>
          <p:spPr>
            <a:xfrm>
              <a:off x="2575491" y="1828801"/>
              <a:ext cx="13514616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1825" lIns="143675" spcFirstLastPara="1" rIns="143675" wrap="square" tIns="718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3600"/>
                <a:buFont typeface="Calibri"/>
                <a:buNone/>
              </a:pPr>
              <a:r>
                <a:rPr b="1" i="0" lang="en-US" sz="3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Hãy đọc năm sinh của các thành viên trong gia đình ở bức tranh sau:</a:t>
              </a:r>
              <a:endParaRPr/>
            </a:p>
          </p:txBody>
        </p:sp>
      </p:grpSp>
      <p:pic>
        <p:nvPicPr>
          <p:cNvPr id="185" name="Google Shape;18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9425" y="2478087"/>
            <a:ext cx="5162550" cy="31146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7"/>
          <p:cNvGrpSpPr/>
          <p:nvPr/>
        </p:nvGrpSpPr>
        <p:grpSpPr>
          <a:xfrm>
            <a:off x="595312" y="2679700"/>
            <a:ext cx="4722812" cy="3198812"/>
            <a:chOff x="594519" y="2979324"/>
            <a:chExt cx="4724399" cy="3198395"/>
          </a:xfrm>
        </p:grpSpPr>
        <p:pic>
          <p:nvPicPr>
            <p:cNvPr id="187" name="Google Shape;187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4519" y="3124200"/>
              <a:ext cx="4328884" cy="30535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7"/>
            <p:cNvSpPr txBox="1"/>
            <p:nvPr/>
          </p:nvSpPr>
          <p:spPr>
            <a:xfrm>
              <a:off x="594519" y="5587246"/>
              <a:ext cx="1110035" cy="5841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Dung</a:t>
              </a: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1704554" y="2979324"/>
              <a:ext cx="3614364" cy="906345"/>
            </a:xfrm>
            <a:prstGeom prst="wedgeRoundRectCallout">
              <a:avLst>
                <a:gd fmla="val 3649" name="adj1"/>
                <a:gd fmla="val 29561" name="adj2"/>
                <a:gd fmla="val 0" name="adj3"/>
              </a:avLst>
            </a:prstGeom>
            <a:noFill/>
            <a:ln cap="flat" cmpd="sng" w="3492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Tôi sinh năm 2014.</a:t>
              </a: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>
            <a:off x="11263312" y="2209800"/>
            <a:ext cx="4114800" cy="2349500"/>
            <a:chOff x="11263313" y="2209800"/>
            <a:chExt cx="4114801" cy="2349037"/>
          </a:xfrm>
        </p:grpSpPr>
        <p:pic>
          <p:nvPicPr>
            <p:cNvPr id="191" name="Google Shape;191;p7"/>
            <p:cNvPicPr preferRelativeResize="0"/>
            <p:nvPr/>
          </p:nvPicPr>
          <p:blipFill rotWithShape="1">
            <a:blip r:embed="rId6">
              <a:alphaModFix/>
            </a:blip>
            <a:srcRect b="20297" l="10566" r="12187" t="0"/>
            <a:stretch/>
          </p:blipFill>
          <p:spPr>
            <a:xfrm>
              <a:off x="11845360" y="2209800"/>
              <a:ext cx="2861239" cy="18741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7"/>
            <p:cNvSpPr txBox="1"/>
            <p:nvPr/>
          </p:nvSpPr>
          <p:spPr>
            <a:xfrm>
              <a:off x="11263313" y="4035065"/>
              <a:ext cx="4114801" cy="5237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Ông nội sinh năm 1955.</a:t>
              </a:r>
              <a:endParaRPr/>
            </a:p>
          </p:txBody>
        </p:sp>
      </p:grpSp>
      <p:grpSp>
        <p:nvGrpSpPr>
          <p:cNvPr id="193" name="Google Shape;193;p7"/>
          <p:cNvGrpSpPr/>
          <p:nvPr/>
        </p:nvGrpSpPr>
        <p:grpSpPr>
          <a:xfrm>
            <a:off x="11218862" y="4624387"/>
            <a:ext cx="4114800" cy="2147887"/>
            <a:chOff x="11218578" y="4625013"/>
            <a:chExt cx="4114801" cy="2146607"/>
          </a:xfrm>
        </p:grpSpPr>
        <p:pic>
          <p:nvPicPr>
            <p:cNvPr id="194" name="Google Shape;194;p7"/>
            <p:cNvPicPr preferRelativeResize="0"/>
            <p:nvPr/>
          </p:nvPicPr>
          <p:blipFill rotWithShape="1">
            <a:blip r:embed="rId7">
              <a:alphaModFix/>
            </a:blip>
            <a:srcRect b="15855" l="8316" r="6108" t="0"/>
            <a:stretch/>
          </p:blipFill>
          <p:spPr>
            <a:xfrm>
              <a:off x="11845360" y="4625013"/>
              <a:ext cx="2861239" cy="1819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7"/>
            <p:cNvSpPr txBox="1"/>
            <p:nvPr/>
          </p:nvSpPr>
          <p:spPr>
            <a:xfrm>
              <a:off x="11218578" y="6248057"/>
              <a:ext cx="4114801" cy="523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Bà nội sinh năm 1960.</a:t>
              </a:r>
              <a:endParaRPr/>
            </a:p>
          </p:txBody>
        </p:sp>
      </p:grpSp>
      <p:grpSp>
        <p:nvGrpSpPr>
          <p:cNvPr id="196" name="Google Shape;196;p7"/>
          <p:cNvGrpSpPr/>
          <p:nvPr/>
        </p:nvGrpSpPr>
        <p:grpSpPr>
          <a:xfrm>
            <a:off x="2119312" y="6599237"/>
            <a:ext cx="11784012" cy="2562225"/>
            <a:chOff x="2118519" y="6599914"/>
            <a:chExt cx="11784241" cy="2561826"/>
          </a:xfrm>
        </p:grpSpPr>
        <p:pic>
          <p:nvPicPr>
            <p:cNvPr id="197" name="Google Shape;197;p7"/>
            <p:cNvPicPr preferRelativeResize="0"/>
            <p:nvPr/>
          </p:nvPicPr>
          <p:blipFill rotWithShape="1">
            <a:blip r:embed="rId8">
              <a:alphaModFix/>
            </a:blip>
            <a:srcRect b="18098" l="0" r="4609" t="0"/>
            <a:stretch/>
          </p:blipFill>
          <p:spPr>
            <a:xfrm>
              <a:off x="3153319" y="6599914"/>
              <a:ext cx="9648281" cy="2086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7"/>
            <p:cNvSpPr txBox="1"/>
            <p:nvPr/>
          </p:nvSpPr>
          <p:spPr>
            <a:xfrm>
              <a:off x="9787880" y="8637947"/>
              <a:ext cx="4114880" cy="523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Em Bách sinh năm 2020.</a:t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920655" y="8610963"/>
              <a:ext cx="4114880" cy="5222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Bố sinh năm 1985.</a:t>
              </a: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2118519" y="8544298"/>
              <a:ext cx="4114880" cy="523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Mẹ sinh năm 1989.</a:t>
              </a: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206" name="Google Shape;206;p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07" name="Google Shape;207;p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 cap="none" strike="noStrik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08" name="Google Shape;208;p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 cap="none" strike="noStrik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209" name="Google Shape;209;p8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10" name="Google Shape;210;p8"/>
          <p:cNvSpPr txBox="1"/>
          <p:nvPr/>
        </p:nvSpPr>
        <p:spPr>
          <a:xfrm>
            <a:off x="3808412" y="1041400"/>
            <a:ext cx="85566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 cap="none" strike="noStrik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59: CÁC SỐ TRONG PHẠM VI 10 000 (T2)</a:t>
            </a: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3912" y="2667000"/>
            <a:ext cx="14809787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/>
          <p:nvPr/>
        </p:nvSpPr>
        <p:spPr>
          <a:xfrm>
            <a:off x="976312" y="3803650"/>
            <a:ext cx="1693862" cy="15176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>
            <a:off x="8524875" y="6159500"/>
            <a:ext cx="1744662" cy="15240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/>
          <p:nvPr/>
        </p:nvSpPr>
        <p:spPr>
          <a:xfrm>
            <a:off x="5980112" y="1620837"/>
            <a:ext cx="1790700" cy="14224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/>
          <p:nvPr/>
        </p:nvSpPr>
        <p:spPr>
          <a:xfrm>
            <a:off x="11110912" y="3854450"/>
            <a:ext cx="1620837" cy="151765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5006975" y="111125"/>
            <a:ext cx="6256337" cy="992187"/>
            <a:chOff x="4539228" y="172432"/>
            <a:chExt cx="6149694" cy="992290"/>
          </a:xfrm>
        </p:grpSpPr>
        <p:grpSp>
          <p:nvGrpSpPr>
            <p:cNvPr id="222" name="Google Shape;222;p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3" name="Google Shape;223;p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buSzPts val="3200"/>
                  <a:buFont typeface="Times New Roman"/>
                  <a:buNone/>
                </a:pPr>
                <a:r>
                  <a:rPr b="0" i="0" lang="en-US" sz="3200" u="none">
                    <a:solidFill>
                      <a:srgbClr val="0000CC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Thứ……ngày…..tháng…..năm…….</a:t>
                </a:r>
                <a:endParaRPr/>
              </a:p>
            </p:txBody>
          </p:sp>
          <p:sp>
            <p:nvSpPr>
              <p:cNvPr id="224" name="Google Shape;224;p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66"/>
                  </a:buClr>
                  <a:buSzPts val="2800"/>
                  <a:buFont typeface="Times New Roman"/>
                  <a:buNone/>
                </a:pPr>
                <a:r>
                  <a:rPr b="1" i="0" lang="en-US" sz="2800" u="none">
                    <a:solidFill>
                      <a:srgbClr val="FF0066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TOÁN</a:t>
                </a:r>
                <a:endParaRPr/>
              </a:p>
            </p:txBody>
          </p:sp>
        </p:grpSp>
        <p:cxnSp>
          <p:nvCxnSpPr>
            <p:cNvPr id="225" name="Google Shape;225;p9"/>
            <p:cNvCxnSpPr/>
            <p:nvPr/>
          </p:nvCxnSpPr>
          <p:spPr>
            <a:xfrm>
              <a:off x="7152965" y="1085339"/>
              <a:ext cx="898813" cy="0"/>
            </a:xfrm>
            <a:prstGeom prst="straightConnector1">
              <a:avLst/>
            </a:prstGeom>
            <a:noFill/>
            <a:ln cap="flat" cmpd="sng" w="25400">
              <a:solidFill>
                <a:srgbClr val="FF0066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226" name="Google Shape;226;p9"/>
          <p:cNvSpPr txBox="1"/>
          <p:nvPr/>
        </p:nvSpPr>
        <p:spPr>
          <a:xfrm>
            <a:off x="4100512" y="1041400"/>
            <a:ext cx="81534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71825" lIns="143675" spcFirstLastPara="1" rIns="143675" wrap="square" tIns="71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b="1" i="0" lang="en-US" sz="280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 CHẤP HÀNH LUẬT LỆ GIAO THÔNG</a:t>
            </a:r>
            <a:endParaRPr/>
          </a:p>
        </p:txBody>
      </p:sp>
      <p:pic>
        <p:nvPicPr>
          <p:cNvPr descr="Biển báo nguy hiểm 208" id="227" name="Google Shape;22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4125" y="1720850"/>
            <a:ext cx="1363662" cy="117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04" id="228" name="Google Shape;22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3012" y="1720850"/>
            <a:ext cx="1393825" cy="1222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trẻ em W225 - Ý nghĩa của biển báo - HoaTieu.vn" id="229" name="Google Shape;22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200" y="1668462"/>
            <a:ext cx="1374775" cy="127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nguy hiểm 224" id="230" name="Google Shape;23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26500" y="1741487"/>
            <a:ext cx="1314450" cy="1154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3.png" id="231" name="Google Shape;231;p9"/>
          <p:cNvPicPr preferRelativeResize="0"/>
          <p:nvPr/>
        </p:nvPicPr>
        <p:blipFill rotWithShape="1">
          <a:blip r:embed="rId7">
            <a:alphaModFix/>
          </a:blip>
          <a:srcRect b="0" l="0" r="76408" t="0"/>
          <a:stretch/>
        </p:blipFill>
        <p:spPr>
          <a:xfrm>
            <a:off x="1169987" y="3954462"/>
            <a:ext cx="1392237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04.png" id="232" name="Google Shape;23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02062" y="3975100"/>
            <a:ext cx="1365250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media.cungphuot.info/2013/07/5115/p110.png" id="233" name="Google Shape;233;p9"/>
          <p:cNvPicPr preferRelativeResize="0"/>
          <p:nvPr/>
        </p:nvPicPr>
        <p:blipFill rotWithShape="1">
          <a:blip r:embed="rId9">
            <a:alphaModFix/>
          </a:blip>
          <a:srcRect b="0" l="0" r="57620" t="0"/>
          <a:stretch/>
        </p:blipFill>
        <p:spPr>
          <a:xfrm>
            <a:off x="6302375" y="3979862"/>
            <a:ext cx="1303337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hẳng phải theo" id="234" name="Google Shape;234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78262" y="6348412"/>
            <a:ext cx="1250950" cy="1236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phải phải theo" id="235" name="Google Shape;23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132512" y="6297612"/>
            <a:ext cx="1381125" cy="1322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ướng đi trái phải theo" id="236" name="Google Shape;236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09662" y="6313487"/>
            <a:ext cx="1304925" cy="1230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 và rẽ phải" id="237" name="Google Shape;237;p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721725" y="6259512"/>
            <a:ext cx="1382712" cy="1360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trái" id="238" name="Google Shape;238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110912" y="6237287"/>
            <a:ext cx="1368425" cy="1306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́c xe chỉ được rẽ phải" id="239" name="Google Shape;239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3576300" y="6315075"/>
            <a:ext cx="1268412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báo giao thông cấm người đi bộ, xe đẩy" id="240" name="Google Shape;240;p9"/>
          <p:cNvPicPr preferRelativeResize="0"/>
          <p:nvPr/>
        </p:nvPicPr>
        <p:blipFill rotWithShape="1">
          <a:blip r:embed="rId16">
            <a:alphaModFix/>
          </a:blip>
          <a:srcRect b="52455" l="1986" r="71154" t="3314"/>
          <a:stretch/>
        </p:blipFill>
        <p:spPr>
          <a:xfrm>
            <a:off x="8748712" y="3979862"/>
            <a:ext cx="1260475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41" name="Google Shape;241;p9"/>
          <p:cNvPicPr preferRelativeResize="0"/>
          <p:nvPr/>
        </p:nvPicPr>
        <p:blipFill rotWithShape="1">
          <a:blip r:embed="rId17">
            <a:alphaModFix/>
          </a:blip>
          <a:srcRect b="52757" l="1434" r="69503" t="1852"/>
          <a:stretch/>
        </p:blipFill>
        <p:spPr>
          <a:xfrm>
            <a:off x="11299825" y="3962400"/>
            <a:ext cx="1304925" cy="1287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ển đường 1 chiều, đường cấm" id="242" name="Google Shape;242;p9"/>
          <p:cNvPicPr preferRelativeResize="0"/>
          <p:nvPr/>
        </p:nvPicPr>
        <p:blipFill rotWithShape="1">
          <a:blip r:embed="rId17">
            <a:alphaModFix/>
          </a:blip>
          <a:srcRect b="2907" l="1280" r="69502" t="51939"/>
          <a:stretch/>
        </p:blipFill>
        <p:spPr>
          <a:xfrm>
            <a:off x="13636625" y="3954462"/>
            <a:ext cx="1284287" cy="1254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drh" id="243" name="Google Shape;243;p9"/>
          <p:cNvPicPr preferRelativeResize="0"/>
          <p:nvPr/>
        </p:nvPicPr>
        <p:blipFill rotWithShape="1">
          <a:blip r:embed="rId18">
            <a:alphaModFix/>
          </a:blip>
          <a:srcRect b="49067" l="1446" r="77694" t="28858"/>
          <a:stretch/>
        </p:blipFill>
        <p:spPr>
          <a:xfrm>
            <a:off x="11242675" y="1689100"/>
            <a:ext cx="136207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àn bộ biển báo nguy hiểm và ý nghĩa: Nhớ sẽ không sợ rủi rosdg" id="244" name="Google Shape;244;p9"/>
          <p:cNvPicPr preferRelativeResize="0"/>
          <p:nvPr/>
        </p:nvPicPr>
        <p:blipFill rotWithShape="1">
          <a:blip r:embed="rId19">
            <a:alphaModFix/>
          </a:blip>
          <a:srcRect b="25643" l="1420" r="77305" t="51437"/>
          <a:stretch/>
        </p:blipFill>
        <p:spPr>
          <a:xfrm>
            <a:off x="13608050" y="1676400"/>
            <a:ext cx="14033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9"/>
          <p:cNvSpPr txBox="1"/>
          <p:nvPr/>
        </p:nvSpPr>
        <p:spPr>
          <a:xfrm>
            <a:off x="1109662" y="2895600"/>
            <a:ext cx="16954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 chiều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3289300" y="2971800"/>
            <a:ext cx="21828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ưu tiên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5929312" y="2949575"/>
            <a:ext cx="17907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trẻ em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 qua</a:t>
            </a:r>
            <a:endParaRPr/>
          </a:p>
        </p:txBody>
      </p:sp>
      <p:sp>
        <p:nvSpPr>
          <p:cNvPr id="248" name="Google Shape;248;p9"/>
          <p:cNvSpPr txBox="1"/>
          <p:nvPr/>
        </p:nvSpPr>
        <p:spPr>
          <a:xfrm>
            <a:off x="8221662" y="2971800"/>
            <a:ext cx="242093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bộ</a:t>
            </a:r>
            <a:endParaRPr/>
          </a:p>
        </p:txBody>
      </p:sp>
      <p:sp>
        <p:nvSpPr>
          <p:cNvPr id="249" name="Google Shape;249;p9"/>
          <p:cNvSpPr txBox="1"/>
          <p:nvPr/>
        </p:nvSpPr>
        <p:spPr>
          <a:xfrm>
            <a:off x="10347325" y="2895600"/>
            <a:ext cx="29733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Giao nhau với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có đèn đỏ</a:t>
            </a:r>
            <a:endParaRPr/>
          </a:p>
        </p:txBody>
      </p:sp>
      <p:sp>
        <p:nvSpPr>
          <p:cNvPr id="250" name="Google Shape;250;p9"/>
          <p:cNvSpPr txBox="1"/>
          <p:nvPr/>
        </p:nvSpPr>
        <p:spPr>
          <a:xfrm>
            <a:off x="13092112" y="2947987"/>
            <a:ext cx="27432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đường dành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 người đi xe đạp</a:t>
            </a:r>
            <a:endParaRPr/>
          </a:p>
        </p:txBody>
      </p:sp>
      <p:sp>
        <p:nvSpPr>
          <p:cNvPr id="251" name="Google Shape;251;p9"/>
          <p:cNvSpPr txBox="1"/>
          <p:nvPr/>
        </p:nvSpPr>
        <p:spPr>
          <a:xfrm>
            <a:off x="1158875" y="5357812"/>
            <a:ext cx="122078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ô tô</a:t>
            </a:r>
            <a:endParaRPr/>
          </a:p>
        </p:txBody>
      </p:sp>
      <p:sp>
        <p:nvSpPr>
          <p:cNvPr id="252" name="Google Shape;252;p9"/>
          <p:cNvSpPr txBox="1"/>
          <p:nvPr/>
        </p:nvSpPr>
        <p:spPr>
          <a:xfrm>
            <a:off x="3692525" y="5240337"/>
            <a:ext cx="15827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máy</a:t>
            </a:r>
            <a:endParaRPr/>
          </a:p>
        </p:txBody>
      </p:sp>
      <p:sp>
        <p:nvSpPr>
          <p:cNvPr id="253" name="Google Shape;253;p9"/>
          <p:cNvSpPr txBox="1"/>
          <p:nvPr/>
        </p:nvSpPr>
        <p:spPr>
          <a:xfrm>
            <a:off x="6218237" y="5272087"/>
            <a:ext cx="153987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xe đạp</a:t>
            </a:r>
            <a:endParaRPr/>
          </a:p>
        </p:txBody>
      </p:sp>
      <p:sp>
        <p:nvSpPr>
          <p:cNvPr id="254" name="Google Shape;254;p9"/>
          <p:cNvSpPr txBox="1"/>
          <p:nvPr/>
        </p:nvSpPr>
        <p:spPr>
          <a:xfrm>
            <a:off x="8372475" y="5310187"/>
            <a:ext cx="212883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người đi bộ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1104562" y="5310187"/>
            <a:ext cx="15382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Đường cấm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 loại xe</a:t>
            </a:r>
            <a:endParaRPr/>
          </a:p>
        </p:txBody>
      </p:sp>
      <p:sp>
        <p:nvSpPr>
          <p:cNvPr id="256" name="Google Shape;256;p9"/>
          <p:cNvSpPr txBox="1"/>
          <p:nvPr/>
        </p:nvSpPr>
        <p:spPr>
          <a:xfrm>
            <a:off x="13158787" y="5292725"/>
            <a:ext cx="25241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Cấm đi ngược chiều</a:t>
            </a:r>
            <a:endParaRPr/>
          </a:p>
        </p:txBody>
      </p:sp>
      <p:sp>
        <p:nvSpPr>
          <p:cNvPr id="257" name="Google Shape;257;p9"/>
          <p:cNvSpPr txBox="1"/>
          <p:nvPr/>
        </p:nvSpPr>
        <p:spPr>
          <a:xfrm>
            <a:off x="823912" y="7620000"/>
            <a:ext cx="176212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Hướng đi trái </a:t>
            </a:r>
            <a:endParaRPr b="0" i="0" sz="20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 theo</a:t>
            </a:r>
            <a:endParaRPr/>
          </a:p>
        </p:txBody>
      </p:sp>
      <p:sp>
        <p:nvSpPr>
          <p:cNvPr id="258" name="Google Shape;258;p9"/>
          <p:cNvSpPr txBox="1"/>
          <p:nvPr/>
        </p:nvSpPr>
        <p:spPr>
          <a:xfrm>
            <a:off x="3471862" y="7620000"/>
            <a:ext cx="19367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Hướng đi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thẳng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 theo</a:t>
            </a:r>
            <a:endParaRPr/>
          </a:p>
        </p:txBody>
      </p:sp>
      <p:sp>
        <p:nvSpPr>
          <p:cNvPr id="259" name="Google Shape;259;p9"/>
          <p:cNvSpPr txBox="1"/>
          <p:nvPr/>
        </p:nvSpPr>
        <p:spPr>
          <a:xfrm>
            <a:off x="5899150" y="7645400"/>
            <a:ext cx="17891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Hướng đi 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phải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 theo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8515350" y="7715250"/>
            <a:ext cx="186690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rẽ trái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hoặc phải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11317287" y="7689850"/>
            <a:ext cx="11842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trái </a:t>
            </a:r>
            <a:endParaRPr/>
          </a:p>
        </p:txBody>
      </p:sp>
      <p:sp>
        <p:nvSpPr>
          <p:cNvPr id="262" name="Google Shape;262;p9"/>
          <p:cNvSpPr txBox="1"/>
          <p:nvPr/>
        </p:nvSpPr>
        <p:spPr>
          <a:xfrm>
            <a:off x="13606462" y="7696200"/>
            <a:ext cx="11826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Chỉ được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rẽ phải</a:t>
            </a:r>
            <a:endParaRPr/>
          </a:p>
        </p:txBody>
      </p:sp>
    </p:spTree>
  </p:cSld>
  <p:clrMapOvr>
    <a:masterClrMapping/>
  </p:clrMapOvr>
  <p:transition>
    <p:checker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2022-07-10T01:37:20Z</dcterms:created>
  <dc:creator>Admin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