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27" r:id="rId2"/>
    <p:sldId id="454" r:id="rId3"/>
    <p:sldId id="427" r:id="rId4"/>
    <p:sldId id="428" r:id="rId5"/>
    <p:sldId id="443" r:id="rId6"/>
    <p:sldId id="455" r:id="rId7"/>
    <p:sldId id="457" r:id="rId8"/>
    <p:sldId id="456" r:id="rId9"/>
    <p:sldId id="451" r:id="rId10"/>
    <p:sldId id="452" r:id="rId11"/>
    <p:sldId id="458" r:id="rId12"/>
    <p:sldId id="340" r:id="rId13"/>
  </p:sldIdLst>
  <p:sldSz cx="16276638" cy="9144000"/>
  <p:notesSz cx="6858000" cy="9144000"/>
  <p:custDataLst>
    <p:tags r:id="rId1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0066"/>
    <a:srgbClr val="C5F3F3"/>
    <a:srgbClr val="FF7C80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76" autoAdjust="0"/>
    <p:restoredTop sz="94660"/>
  </p:normalViewPr>
  <p:slideViewPr>
    <p:cSldViewPr>
      <p:cViewPr varScale="1">
        <p:scale>
          <a:sx n="54" d="100"/>
          <a:sy n="54" d="100"/>
        </p:scale>
        <p:origin x="618" y="78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12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Giai%20nghia%20tu/thieng%20lieng.pptx" TargetMode="External"/><Relationship Id="rId2" Type="http://schemas.openxmlformats.org/officeDocument/2006/relationships/hyperlink" Target="Giai%20nghia%20tu/quan%20dao.pptx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Giai%20nghia%20tu/hao%20hung.pptx" TargetMode="External"/><Relationship Id="rId4" Type="http://schemas.openxmlformats.org/officeDocument/2006/relationships/hyperlink" Target="Giai%20nghia%20tu/giai%20dieu.pptx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827200"/>
            <a:ext cx="1739080" cy="2257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1432719" y="4114800"/>
            <a:ext cx="13382995" cy="182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2: SỒNG HƯƠNG (T1,2)</a:t>
            </a: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807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5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5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3382959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Giáo viên:</a:t>
            </a:r>
          </a:p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5960292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1409" y="6100454"/>
            <a:ext cx="1211090" cy="88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76919" y="5781235"/>
            <a:ext cx="3396458" cy="2422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4617134" y="42893"/>
            <a:ext cx="6255239" cy="1599885"/>
            <a:chOff x="4617134" y="42893"/>
            <a:chExt cx="6255239" cy="1599885"/>
          </a:xfrm>
        </p:grpSpPr>
        <p:grpSp>
          <p:nvGrpSpPr>
            <p:cNvPr id="44" name="Group 43"/>
            <p:cNvGrpSpPr/>
            <p:nvPr/>
          </p:nvGrpSpPr>
          <p:grpSpPr>
            <a:xfrm>
              <a:off x="4617134" y="42893"/>
              <a:ext cx="6255239" cy="1013727"/>
              <a:chOff x="4539228" y="103852"/>
              <a:chExt cx="6149694" cy="1013727"/>
            </a:xfrm>
          </p:grpSpPr>
          <p:grpSp>
            <p:nvGrpSpPr>
              <p:cNvPr id="47" name="Group 46"/>
              <p:cNvGrpSpPr/>
              <p:nvPr/>
            </p:nvGrpSpPr>
            <p:grpSpPr>
              <a:xfrm>
                <a:off x="4539228" y="103852"/>
                <a:ext cx="6149694" cy="1013727"/>
                <a:chOff x="4539228" y="103852"/>
                <a:chExt cx="6149694" cy="1013727"/>
              </a:xfrm>
            </p:grpSpPr>
            <p:sp>
              <p:nvSpPr>
                <p:cNvPr id="49" name="TextBox 48"/>
                <p:cNvSpPr txBox="1"/>
                <p:nvPr/>
              </p:nvSpPr>
              <p:spPr>
                <a:xfrm>
                  <a:off x="4539228" y="103852"/>
                  <a:ext cx="614969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</a:p>
              </p:txBody>
            </p:sp>
            <p:sp>
              <p:nvSpPr>
                <p:cNvPr id="50" name="TextBox 49"/>
                <p:cNvSpPr txBox="1"/>
                <p:nvPr/>
              </p:nvSpPr>
              <p:spPr>
                <a:xfrm>
                  <a:off x="6486305" y="594359"/>
                  <a:ext cx="226174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TIẾNG VIỆT</a:t>
                  </a:r>
                </a:p>
              </p:txBody>
            </p:sp>
          </p:grpSp>
          <p:cxnSp>
            <p:nvCxnSpPr>
              <p:cNvPr id="48" name="Straight Connector 47"/>
              <p:cNvCxnSpPr/>
              <p:nvPr/>
            </p:nvCxnSpPr>
            <p:spPr>
              <a:xfrm>
                <a:off x="6676405" y="1082039"/>
                <a:ext cx="1887840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46" name="Text Box 14"/>
            <p:cNvSpPr txBox="1">
              <a:spLocks noChangeArrowheads="1"/>
            </p:cNvSpPr>
            <p:nvPr/>
          </p:nvSpPr>
          <p:spPr bwMode="auto">
            <a:xfrm>
              <a:off x="4785519" y="1066800"/>
              <a:ext cx="6019799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vi-VN" sz="2800" b="1" dirty="0" err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Bài</a:t>
              </a:r>
              <a:r>
                <a:rPr lang="vi-VN" sz="2800" b="1" dirty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 2: SÔNG HƯƠNG</a:t>
              </a:r>
              <a:endPara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1356520" y="1600200"/>
            <a:ext cx="3429000" cy="677108"/>
            <a:chOff x="1508919" y="1888664"/>
            <a:chExt cx="3120775" cy="1134632"/>
          </a:xfrm>
        </p:grpSpPr>
        <p:sp>
          <p:nvSpPr>
            <p:cNvPr id="34" name="Rectangle 33"/>
            <p:cNvSpPr/>
            <p:nvPr/>
          </p:nvSpPr>
          <p:spPr>
            <a:xfrm>
              <a:off x="1508919" y="1888664"/>
              <a:ext cx="3120775" cy="11346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4. Luyện tập.</a:t>
              </a:r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1646078" y="3017498"/>
              <a:ext cx="242881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6" name="TextBox 35"/>
          <p:cNvSpPr txBox="1"/>
          <p:nvPr/>
        </p:nvSpPr>
        <p:spPr>
          <a:xfrm>
            <a:off x="1356519" y="2316480"/>
            <a:ext cx="13944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2) </a:t>
            </a:r>
            <a:r>
              <a:rPr lang="vi-VN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(lung linh, </a:t>
            </a:r>
            <a:r>
              <a:rPr lang="vi-VN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ửng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vi-VN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vi-VN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vi-VN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câu trên theo sơ </a:t>
            </a:r>
            <a:r>
              <a:rPr lang="vi-VN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sau: 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47F101F-759A-B5EB-7979-17ED35604B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374" y="3516809"/>
            <a:ext cx="15324945" cy="4469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112167"/>
      </p:ext>
    </p:extLst>
  </p:cSld>
  <p:clrMapOvr>
    <a:masterClrMapping/>
  </p:clrMapOvr>
  <p:transition spd="slow">
    <p:split orient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4617134" y="42893"/>
            <a:ext cx="6255239" cy="1599885"/>
            <a:chOff x="4617134" y="42893"/>
            <a:chExt cx="6255239" cy="1599885"/>
          </a:xfrm>
        </p:grpSpPr>
        <p:grpSp>
          <p:nvGrpSpPr>
            <p:cNvPr id="44" name="Group 43"/>
            <p:cNvGrpSpPr/>
            <p:nvPr/>
          </p:nvGrpSpPr>
          <p:grpSpPr>
            <a:xfrm>
              <a:off x="4617134" y="42893"/>
              <a:ext cx="6255239" cy="1013727"/>
              <a:chOff x="4539228" y="103852"/>
              <a:chExt cx="6149694" cy="1013727"/>
            </a:xfrm>
          </p:grpSpPr>
          <p:grpSp>
            <p:nvGrpSpPr>
              <p:cNvPr id="47" name="Group 46"/>
              <p:cNvGrpSpPr/>
              <p:nvPr/>
            </p:nvGrpSpPr>
            <p:grpSpPr>
              <a:xfrm>
                <a:off x="4539228" y="103852"/>
                <a:ext cx="6149694" cy="1013727"/>
                <a:chOff x="4539228" y="103852"/>
                <a:chExt cx="6149694" cy="1013727"/>
              </a:xfrm>
            </p:grpSpPr>
            <p:sp>
              <p:nvSpPr>
                <p:cNvPr id="49" name="TextBox 48"/>
                <p:cNvSpPr txBox="1"/>
                <p:nvPr/>
              </p:nvSpPr>
              <p:spPr>
                <a:xfrm>
                  <a:off x="4539228" y="103852"/>
                  <a:ext cx="614969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</a:p>
              </p:txBody>
            </p:sp>
            <p:sp>
              <p:nvSpPr>
                <p:cNvPr id="50" name="TextBox 49"/>
                <p:cNvSpPr txBox="1"/>
                <p:nvPr/>
              </p:nvSpPr>
              <p:spPr>
                <a:xfrm>
                  <a:off x="6486305" y="594359"/>
                  <a:ext cx="226174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TIẾNG VIỆT</a:t>
                  </a:r>
                </a:p>
              </p:txBody>
            </p:sp>
          </p:grpSp>
          <p:cxnSp>
            <p:nvCxnSpPr>
              <p:cNvPr id="48" name="Straight Connector 47"/>
              <p:cNvCxnSpPr/>
              <p:nvPr/>
            </p:nvCxnSpPr>
            <p:spPr>
              <a:xfrm>
                <a:off x="6676405" y="1082039"/>
                <a:ext cx="1887840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46" name="Text Box 14"/>
            <p:cNvSpPr txBox="1">
              <a:spLocks noChangeArrowheads="1"/>
            </p:cNvSpPr>
            <p:nvPr/>
          </p:nvSpPr>
          <p:spPr bwMode="auto">
            <a:xfrm>
              <a:off x="4785519" y="1066800"/>
              <a:ext cx="6019799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vi-VN" sz="2800" b="1" dirty="0" err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Bài</a:t>
              </a:r>
              <a:r>
                <a:rPr lang="vi-VN" sz="2800" b="1" dirty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 2: SÔNG HƯƠNG</a:t>
              </a:r>
              <a:endPara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1356520" y="1600200"/>
            <a:ext cx="3429000" cy="677108"/>
            <a:chOff x="1508919" y="1888664"/>
            <a:chExt cx="3120775" cy="1134632"/>
          </a:xfrm>
        </p:grpSpPr>
        <p:sp>
          <p:nvSpPr>
            <p:cNvPr id="34" name="Rectangle 33"/>
            <p:cNvSpPr/>
            <p:nvPr/>
          </p:nvSpPr>
          <p:spPr>
            <a:xfrm>
              <a:off x="1508919" y="1888664"/>
              <a:ext cx="3120775" cy="11346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4. Luyện tập.</a:t>
              </a:r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1646078" y="3017498"/>
              <a:ext cx="242881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6" name="TextBox 35"/>
          <p:cNvSpPr txBox="1"/>
          <p:nvPr/>
        </p:nvSpPr>
        <p:spPr>
          <a:xfrm>
            <a:off x="1356519" y="2316480"/>
            <a:ext cx="13944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2) </a:t>
            </a:r>
            <a:r>
              <a:rPr lang="vi-VN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(lung linh, </a:t>
            </a:r>
            <a:r>
              <a:rPr lang="vi-VN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ửng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vi-VN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vi-VN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vi-VN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câu trên theo sơ </a:t>
            </a:r>
            <a:r>
              <a:rPr lang="vi-VN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sau: 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E8CA81F-8246-204A-D22C-861A09D5F7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3213092"/>
              </p:ext>
            </p:extLst>
          </p:nvPr>
        </p:nvGraphicFramePr>
        <p:xfrm>
          <a:off x="1737520" y="3962660"/>
          <a:ext cx="13563600" cy="4178629"/>
        </p:xfrm>
        <a:graphic>
          <a:graphicData uri="http://schemas.openxmlformats.org/drawingml/2006/table">
            <a:tbl>
              <a:tblPr/>
              <a:tblGrid>
                <a:gridCol w="2836830">
                  <a:extLst>
                    <a:ext uri="{9D8B030D-6E8A-4147-A177-3AD203B41FA5}">
                      <a16:colId xmlns:a16="http://schemas.microsoft.com/office/drawing/2014/main" val="379085585"/>
                    </a:ext>
                  </a:extLst>
                </a:gridCol>
                <a:gridCol w="1950322">
                  <a:extLst>
                    <a:ext uri="{9D8B030D-6E8A-4147-A177-3AD203B41FA5}">
                      <a16:colId xmlns:a16="http://schemas.microsoft.com/office/drawing/2014/main" val="814584709"/>
                    </a:ext>
                  </a:extLst>
                </a:gridCol>
                <a:gridCol w="2236855">
                  <a:extLst>
                    <a:ext uri="{9D8B030D-6E8A-4147-A177-3AD203B41FA5}">
                      <a16:colId xmlns:a16="http://schemas.microsoft.com/office/drawing/2014/main" val="929559966"/>
                    </a:ext>
                  </a:extLst>
                </a:gridCol>
                <a:gridCol w="6539593">
                  <a:extLst>
                    <a:ext uri="{9D8B030D-6E8A-4147-A177-3AD203B41FA5}">
                      <a16:colId xmlns:a16="http://schemas.microsoft.com/office/drawing/2014/main" val="1130307183"/>
                    </a:ext>
                  </a:extLst>
                </a:gridCol>
              </a:tblGrid>
              <a:tr h="1142740">
                <a:tc>
                  <a:txBody>
                    <a:bodyPr/>
                    <a:lstStyle/>
                    <a:p>
                      <a:pPr algn="ctr" fontAlgn="t"/>
                      <a:r>
                        <a:rPr lang="en-US" sz="36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36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36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3600" b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6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Đặc</a:t>
                      </a:r>
                      <a:r>
                        <a:rPr lang="en-US" sz="36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endParaRPr lang="en-US" sz="3600" b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6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36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so </a:t>
                      </a:r>
                      <a:r>
                        <a:rPr lang="en-US" sz="36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sánh</a:t>
                      </a:r>
                      <a:endParaRPr lang="en-US" sz="3600" b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6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36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36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3600" b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2204456"/>
                  </a:ext>
                </a:extLst>
              </a:tr>
              <a:tr h="1459651">
                <a:tc>
                  <a:txBody>
                    <a:bodyPr/>
                    <a:lstStyle/>
                    <a:p>
                      <a:pPr algn="l" fontAlgn="t"/>
                      <a:r>
                        <a:rPr lang="vi-VN" sz="3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Sông Hương</a:t>
                      </a: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đẹp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vi-VN" sz="3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như</a:t>
                      </a: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3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bức</a:t>
                      </a:r>
                      <a:r>
                        <a:rPr lang="en-US" sz="3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tranh</a:t>
                      </a:r>
                      <a:r>
                        <a:rPr lang="en-US" sz="3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phong</a:t>
                      </a:r>
                      <a:r>
                        <a:rPr lang="en-US" sz="3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cảnh</a:t>
                      </a:r>
                      <a:r>
                        <a:rPr lang="en-US" sz="3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nhiều</a:t>
                      </a:r>
                      <a:r>
                        <a:rPr lang="en-US" sz="3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3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sắc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8089720"/>
                  </a:ext>
                </a:extLst>
              </a:tr>
              <a:tr h="788119">
                <a:tc>
                  <a:txBody>
                    <a:bodyPr/>
                    <a:lstStyle/>
                    <a:p>
                      <a:pPr algn="l" fontAlgn="t"/>
                      <a:r>
                        <a:rPr lang="vi-VN" sz="36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Hương Giang</a:t>
                      </a: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6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ửng hồng</a:t>
                      </a: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vi-VN" sz="36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như</a:t>
                      </a: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6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dải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lụa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đào</a:t>
                      </a:r>
                      <a:endParaRPr lang="en-US" sz="3600" b="1" dirty="0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2933818"/>
                  </a:ext>
                </a:extLst>
              </a:tr>
              <a:tr h="788119">
                <a:tc>
                  <a:txBody>
                    <a:bodyPr/>
                    <a:lstStyle/>
                    <a:p>
                      <a:pPr algn="l" fontAlgn="t"/>
                      <a:r>
                        <a:rPr lang="en-US" sz="36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Dòng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sông</a:t>
                      </a:r>
                      <a:endParaRPr lang="en-US" sz="3600" b="1" dirty="0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6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lung linh</a:t>
                      </a: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vi-VN" sz="36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như</a:t>
                      </a: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vi-VN" sz="36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vi-VN" sz="36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36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đường</a:t>
                      </a:r>
                      <a:r>
                        <a:rPr lang="vi-VN" sz="36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trăng </a:t>
                      </a:r>
                      <a:r>
                        <a:rPr lang="vi-VN" sz="36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dát</a:t>
                      </a:r>
                      <a:r>
                        <a:rPr lang="vi-VN" sz="36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36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vàng</a:t>
                      </a:r>
                      <a:endParaRPr lang="vi-VN" sz="3600" b="1" dirty="0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93385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2066161"/>
      </p:ext>
    </p:extLst>
  </p:cSld>
  <p:clrMapOvr>
    <a:masterClrMapping/>
  </p:clrMapOvr>
  <p:transition spd="slow">
    <p:split orient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3337719" y="4114800"/>
            <a:ext cx="9601200" cy="1125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27401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617134" y="42893"/>
            <a:ext cx="6255239" cy="1599885"/>
            <a:chOff x="4617134" y="42893"/>
            <a:chExt cx="6255239" cy="1599885"/>
          </a:xfrm>
        </p:grpSpPr>
        <p:grpSp>
          <p:nvGrpSpPr>
            <p:cNvPr id="14" name="Group 13"/>
            <p:cNvGrpSpPr/>
            <p:nvPr/>
          </p:nvGrpSpPr>
          <p:grpSpPr>
            <a:xfrm>
              <a:off x="4617134" y="42893"/>
              <a:ext cx="6255239" cy="1013727"/>
              <a:chOff x="4539228" y="103852"/>
              <a:chExt cx="6149694" cy="1013727"/>
            </a:xfrm>
          </p:grpSpPr>
          <p:grpSp>
            <p:nvGrpSpPr>
              <p:cNvPr id="15" name="Group 14"/>
              <p:cNvGrpSpPr/>
              <p:nvPr/>
            </p:nvGrpSpPr>
            <p:grpSpPr>
              <a:xfrm>
                <a:off x="4539228" y="103852"/>
                <a:ext cx="6149694" cy="1013727"/>
                <a:chOff x="4539228" y="103852"/>
                <a:chExt cx="6149694" cy="1013727"/>
              </a:xfrm>
            </p:grpSpPr>
            <p:sp>
              <p:nvSpPr>
                <p:cNvPr id="17" name="TextBox 16"/>
                <p:cNvSpPr txBox="1"/>
                <p:nvPr/>
              </p:nvSpPr>
              <p:spPr>
                <a:xfrm>
                  <a:off x="4539228" y="103852"/>
                  <a:ext cx="614969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</a:p>
              </p:txBody>
            </p:sp>
            <p:sp>
              <p:nvSpPr>
                <p:cNvPr id="18" name="TextBox 17"/>
                <p:cNvSpPr txBox="1"/>
                <p:nvPr/>
              </p:nvSpPr>
              <p:spPr>
                <a:xfrm>
                  <a:off x="6486305" y="594359"/>
                  <a:ext cx="226174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TIẾNG VIỆT</a:t>
                  </a:r>
                </a:p>
              </p:txBody>
            </p:sp>
          </p:grpSp>
          <p:cxnSp>
            <p:nvCxnSpPr>
              <p:cNvPr id="16" name="Straight Connector 15"/>
              <p:cNvCxnSpPr/>
              <p:nvPr/>
            </p:nvCxnSpPr>
            <p:spPr>
              <a:xfrm>
                <a:off x="6676405" y="1082039"/>
                <a:ext cx="1887840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9" name="Text Box 14"/>
            <p:cNvSpPr txBox="1">
              <a:spLocks noChangeArrowheads="1"/>
            </p:cNvSpPr>
            <p:nvPr/>
          </p:nvSpPr>
          <p:spPr bwMode="auto">
            <a:xfrm>
              <a:off x="4785519" y="1066800"/>
              <a:ext cx="6019799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vi-VN" sz="2800" b="1" dirty="0" err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Bài</a:t>
              </a:r>
              <a:r>
                <a:rPr lang="vi-VN" sz="2800" b="1" dirty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 2: SÔNG HƯƠNG</a:t>
              </a:r>
              <a:endPara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1563435" y="2751892"/>
            <a:ext cx="1396628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Giọng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trầm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lắng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nhàng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Nhấn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giọng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1493838" y="5029200"/>
            <a:ext cx="13578681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thạch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sương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bồ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thảm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cỏ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dát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050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Hướng dẫn đọc.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3177124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1508919" y="4267200"/>
            <a:ext cx="4191000" cy="677108"/>
            <a:chOff x="1508919" y="1888664"/>
            <a:chExt cx="3733800" cy="677108"/>
          </a:xfrm>
        </p:grpSpPr>
        <p:sp>
          <p:nvSpPr>
            <p:cNvPr id="23" name="Rectangle 22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2. Chia đoạn.</a:t>
              </a:r>
            </a:p>
          </p:txBody>
        </p:sp>
        <p:cxnSp>
          <p:nvCxnSpPr>
            <p:cNvPr id="24" name="Straight Connector 23"/>
            <p:cNvCxnSpPr/>
            <p:nvPr/>
          </p:nvCxnSpPr>
          <p:spPr>
            <a:xfrm>
              <a:off x="1618922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pres?slideindex=1&amp;slidetitle="/>
          </p:cNvPr>
          <p:cNvSpPr/>
          <p:nvPr/>
        </p:nvSpPr>
        <p:spPr>
          <a:xfrm>
            <a:off x="1585120" y="6447592"/>
            <a:ext cx="1752599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356519" y="1752600"/>
            <a:ext cx="6781801" cy="677108"/>
            <a:chOff x="1508918" y="1888664"/>
            <a:chExt cx="6172201" cy="1134632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6172201" cy="11346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3. Luyện đọc và tìm hiểu bài.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1646078" y="2991960"/>
              <a:ext cx="5341534" cy="5798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Rectangle 2"/>
          <p:cNvSpPr/>
          <p:nvPr/>
        </p:nvSpPr>
        <p:spPr>
          <a:xfrm>
            <a:off x="1507226" y="4130213"/>
            <a:ext cx="13941217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khúc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endParaRPr lang="vi-VN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>
            <a:hlinkClick r:id="rId3" action="ppaction://hlinkpres?slideindex=1&amp;slidetitle="/>
          </p:cNvPr>
          <p:cNvSpPr/>
          <p:nvPr/>
        </p:nvSpPr>
        <p:spPr>
          <a:xfrm>
            <a:off x="3084845" y="6469083"/>
            <a:ext cx="330087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Giang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</p:txBody>
      </p:sp>
      <p:sp>
        <p:nvSpPr>
          <p:cNvPr id="22" name="Rectangle 21">
            <a:hlinkClick r:id="rId4" action="ppaction://hlinkpres?slideindex=1&amp;slidetitle="/>
          </p:cNvPr>
          <p:cNvSpPr/>
          <p:nvPr/>
        </p:nvSpPr>
        <p:spPr>
          <a:xfrm>
            <a:off x="6099608" y="6485692"/>
            <a:ext cx="2038711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lụa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</p:txBody>
      </p:sp>
      <p:sp>
        <p:nvSpPr>
          <p:cNvPr id="23" name="Rectangle 22">
            <a:hlinkClick r:id="rId5" action="ppaction://hlinkpres?slideindex=1&amp;slidetitle="/>
          </p:cNvPr>
          <p:cNvSpPr/>
          <p:nvPr/>
        </p:nvSpPr>
        <p:spPr>
          <a:xfrm>
            <a:off x="7909719" y="6480611"/>
            <a:ext cx="190957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ân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368332" y="2476488"/>
            <a:ext cx="525178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a. Luyện đọc từ, câu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596355" y="5770484"/>
            <a:ext cx="525178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endParaRPr lang="en-US" sz="38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469695" y="3200400"/>
            <a:ext cx="144830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âu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đậm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on, 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ung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inh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ành</a:t>
            </a:r>
            <a:endParaRPr lang="en-US" sz="6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4617134" y="42893"/>
            <a:ext cx="6255239" cy="1599885"/>
            <a:chOff x="4617134" y="42893"/>
            <a:chExt cx="6255239" cy="1599885"/>
          </a:xfrm>
        </p:grpSpPr>
        <p:grpSp>
          <p:nvGrpSpPr>
            <p:cNvPr id="32" name="Group 31"/>
            <p:cNvGrpSpPr/>
            <p:nvPr/>
          </p:nvGrpSpPr>
          <p:grpSpPr>
            <a:xfrm>
              <a:off x="4617134" y="42893"/>
              <a:ext cx="6255239" cy="1013727"/>
              <a:chOff x="4539228" y="103852"/>
              <a:chExt cx="6149694" cy="1013727"/>
            </a:xfrm>
          </p:grpSpPr>
          <p:grpSp>
            <p:nvGrpSpPr>
              <p:cNvPr id="34" name="Group 33"/>
              <p:cNvGrpSpPr/>
              <p:nvPr/>
            </p:nvGrpSpPr>
            <p:grpSpPr>
              <a:xfrm>
                <a:off x="4539228" y="103852"/>
                <a:ext cx="6149694" cy="1013727"/>
                <a:chOff x="4539228" y="103852"/>
                <a:chExt cx="6149694" cy="1013727"/>
              </a:xfrm>
            </p:grpSpPr>
            <p:sp>
              <p:nvSpPr>
                <p:cNvPr id="36" name="TextBox 35"/>
                <p:cNvSpPr txBox="1"/>
                <p:nvPr/>
              </p:nvSpPr>
              <p:spPr>
                <a:xfrm>
                  <a:off x="4539228" y="103852"/>
                  <a:ext cx="614969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</a:p>
              </p:txBody>
            </p:sp>
            <p:sp>
              <p:nvSpPr>
                <p:cNvPr id="37" name="TextBox 36"/>
                <p:cNvSpPr txBox="1"/>
                <p:nvPr/>
              </p:nvSpPr>
              <p:spPr>
                <a:xfrm>
                  <a:off x="6486305" y="594359"/>
                  <a:ext cx="226174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TIẾNG VIỆT</a:t>
                  </a:r>
                </a:p>
              </p:txBody>
            </p:sp>
          </p:grpSp>
          <p:cxnSp>
            <p:nvCxnSpPr>
              <p:cNvPr id="35" name="Straight Connector 34"/>
              <p:cNvCxnSpPr/>
              <p:nvPr/>
            </p:nvCxnSpPr>
            <p:spPr>
              <a:xfrm>
                <a:off x="6676405" y="1082039"/>
                <a:ext cx="1887840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33" name="Text Box 14"/>
            <p:cNvSpPr txBox="1">
              <a:spLocks noChangeArrowheads="1"/>
            </p:cNvSpPr>
            <p:nvPr/>
          </p:nvSpPr>
          <p:spPr bwMode="auto">
            <a:xfrm>
              <a:off x="4785519" y="1066800"/>
              <a:ext cx="6019799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vi-VN" sz="2800" b="1" dirty="0" err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Bài</a:t>
              </a:r>
              <a:r>
                <a:rPr lang="vi-VN" sz="2800" b="1" dirty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 2: SÔNG HƯƠNG</a:t>
              </a:r>
              <a:endPara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0105715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21" grpId="0"/>
      <p:bldP spid="22" grpId="0"/>
      <p:bldP spid="23" grpId="0"/>
      <p:bldP spid="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Connector 25"/>
          <p:cNvCxnSpPr/>
          <p:nvPr/>
        </p:nvCxnSpPr>
        <p:spPr>
          <a:xfrm>
            <a:off x="6995319" y="2882064"/>
            <a:ext cx="0" cy="5694403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7" name="Group 26"/>
          <p:cNvGrpSpPr/>
          <p:nvPr/>
        </p:nvGrpSpPr>
        <p:grpSpPr>
          <a:xfrm>
            <a:off x="1718225" y="1891336"/>
            <a:ext cx="2319747" cy="654607"/>
            <a:chOff x="1259767" y="1442589"/>
            <a:chExt cx="2319747" cy="654607"/>
          </a:xfrm>
        </p:grpSpPr>
        <p:sp>
          <p:nvSpPr>
            <p:cNvPr id="28" name="Rectangle 27"/>
            <p:cNvSpPr/>
            <p:nvPr/>
          </p:nvSpPr>
          <p:spPr>
            <a:xfrm>
              <a:off x="1259767" y="1442589"/>
              <a:ext cx="2319747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Luyện đọc</a:t>
              </a:r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1338517" y="2096852"/>
              <a:ext cx="220980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8753147" y="1907107"/>
            <a:ext cx="2791030" cy="654607"/>
            <a:chOff x="1024127" y="1442589"/>
            <a:chExt cx="2791030" cy="654607"/>
          </a:xfrm>
        </p:grpSpPr>
        <p:sp>
          <p:nvSpPr>
            <p:cNvPr id="31" name="Rectangle 30"/>
            <p:cNvSpPr/>
            <p:nvPr/>
          </p:nvSpPr>
          <p:spPr>
            <a:xfrm>
              <a:off x="1024127" y="1442589"/>
              <a:ext cx="2791030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Tìm hiểu bài</a:t>
              </a:r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1156059" y="2067013"/>
              <a:ext cx="256032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2" name="Rectangle 41"/>
          <p:cNvSpPr/>
          <p:nvPr/>
        </p:nvSpPr>
        <p:spPr>
          <a:xfrm>
            <a:off x="6968929" y="2590800"/>
            <a:ext cx="82716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Q</a:t>
            </a:r>
            <a:r>
              <a:rPr 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ua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2, em </a:t>
            </a:r>
            <a:r>
              <a:rPr 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sao </a:t>
            </a:r>
            <a:r>
              <a:rPr 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sông </a:t>
            </a:r>
            <a:r>
              <a:rPr 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tên </a:t>
            </a:r>
            <a:r>
              <a:rPr 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sông Hương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042488" y="3733800"/>
            <a:ext cx="848444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sông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tên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sông Hương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đây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thoảng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lên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mùi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hương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dìu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dịu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sông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chảy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mọc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dày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940117" y="5962471"/>
            <a:ext cx="904113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sông Hương </a:t>
            </a:r>
            <a:r>
              <a:rPr 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115657" y="7162800"/>
            <a:ext cx="904113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sông Hương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tranh phong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khúc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riêng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b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4617134" y="42893"/>
            <a:ext cx="6255239" cy="1599885"/>
            <a:chOff x="4617134" y="42893"/>
            <a:chExt cx="6255239" cy="1599885"/>
          </a:xfrm>
        </p:grpSpPr>
        <p:grpSp>
          <p:nvGrpSpPr>
            <p:cNvPr id="44" name="Group 43"/>
            <p:cNvGrpSpPr/>
            <p:nvPr/>
          </p:nvGrpSpPr>
          <p:grpSpPr>
            <a:xfrm>
              <a:off x="4617134" y="42893"/>
              <a:ext cx="6255239" cy="1013727"/>
              <a:chOff x="4539228" y="103852"/>
              <a:chExt cx="6149694" cy="1013727"/>
            </a:xfrm>
          </p:grpSpPr>
          <p:grpSp>
            <p:nvGrpSpPr>
              <p:cNvPr id="47" name="Group 46"/>
              <p:cNvGrpSpPr/>
              <p:nvPr/>
            </p:nvGrpSpPr>
            <p:grpSpPr>
              <a:xfrm>
                <a:off x="4539228" y="103852"/>
                <a:ext cx="6149694" cy="1013727"/>
                <a:chOff x="4539228" y="103852"/>
                <a:chExt cx="6149694" cy="1013727"/>
              </a:xfrm>
            </p:grpSpPr>
            <p:sp>
              <p:nvSpPr>
                <p:cNvPr id="49" name="TextBox 48"/>
                <p:cNvSpPr txBox="1"/>
                <p:nvPr/>
              </p:nvSpPr>
              <p:spPr>
                <a:xfrm>
                  <a:off x="4539228" y="103852"/>
                  <a:ext cx="614969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</a:p>
              </p:txBody>
            </p:sp>
            <p:sp>
              <p:nvSpPr>
                <p:cNvPr id="50" name="TextBox 49"/>
                <p:cNvSpPr txBox="1"/>
                <p:nvPr/>
              </p:nvSpPr>
              <p:spPr>
                <a:xfrm>
                  <a:off x="6486305" y="594359"/>
                  <a:ext cx="226174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TIẾNG VIỆT</a:t>
                  </a:r>
                </a:p>
              </p:txBody>
            </p:sp>
          </p:grpSp>
          <p:cxnSp>
            <p:nvCxnSpPr>
              <p:cNvPr id="48" name="Straight Connector 47"/>
              <p:cNvCxnSpPr/>
              <p:nvPr/>
            </p:nvCxnSpPr>
            <p:spPr>
              <a:xfrm>
                <a:off x="6676405" y="1082039"/>
                <a:ext cx="1887840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46" name="Text Box 14"/>
            <p:cNvSpPr txBox="1">
              <a:spLocks noChangeArrowheads="1"/>
            </p:cNvSpPr>
            <p:nvPr/>
          </p:nvSpPr>
          <p:spPr bwMode="auto">
            <a:xfrm>
              <a:off x="4785519" y="1066800"/>
              <a:ext cx="6019799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vi-VN" sz="2800" b="1" dirty="0" err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Bài</a:t>
              </a:r>
              <a:r>
                <a:rPr lang="vi-VN" sz="2800" b="1" dirty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 2: SÔNG HƯƠNG</a:t>
              </a:r>
              <a:endPara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endParaRPr>
            </a:p>
          </p:txBody>
        </p:sp>
      </p:grpSp>
      <p:sp>
        <p:nvSpPr>
          <p:cNvPr id="22" name="Rectangle 21"/>
          <p:cNvSpPr/>
          <p:nvPr/>
        </p:nvSpPr>
        <p:spPr>
          <a:xfrm>
            <a:off x="403541" y="4957803"/>
            <a:ext cx="6536575" cy="2693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phong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khúc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endParaRPr lang="vi-VN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13591" y="2597711"/>
            <a:ext cx="618403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đậm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on,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ung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ành</a:t>
            </a:r>
            <a:endParaRPr lang="en-US" sz="6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837570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12" grpId="0"/>
      <p:bldP spid="40" grpId="0"/>
      <p:bldP spid="4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Connector 25"/>
          <p:cNvCxnSpPr/>
          <p:nvPr/>
        </p:nvCxnSpPr>
        <p:spPr>
          <a:xfrm>
            <a:off x="6995319" y="2882064"/>
            <a:ext cx="0" cy="5694403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7" name="Group 26"/>
          <p:cNvGrpSpPr/>
          <p:nvPr/>
        </p:nvGrpSpPr>
        <p:grpSpPr>
          <a:xfrm>
            <a:off x="1718225" y="1891336"/>
            <a:ext cx="2319747" cy="654607"/>
            <a:chOff x="1259767" y="1442589"/>
            <a:chExt cx="2319747" cy="654607"/>
          </a:xfrm>
        </p:grpSpPr>
        <p:sp>
          <p:nvSpPr>
            <p:cNvPr id="28" name="Rectangle 27"/>
            <p:cNvSpPr/>
            <p:nvPr/>
          </p:nvSpPr>
          <p:spPr>
            <a:xfrm>
              <a:off x="1259767" y="1442589"/>
              <a:ext cx="2319747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Luyện đọc</a:t>
              </a:r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1338517" y="2096852"/>
              <a:ext cx="220980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8753147" y="1907107"/>
            <a:ext cx="2791030" cy="654607"/>
            <a:chOff x="1024127" y="1442589"/>
            <a:chExt cx="2791030" cy="654607"/>
          </a:xfrm>
        </p:grpSpPr>
        <p:sp>
          <p:nvSpPr>
            <p:cNvPr id="31" name="Rectangle 30"/>
            <p:cNvSpPr/>
            <p:nvPr/>
          </p:nvSpPr>
          <p:spPr>
            <a:xfrm>
              <a:off x="1024127" y="1442589"/>
              <a:ext cx="2791030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Tìm hiểu bài</a:t>
              </a:r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1156059" y="2067013"/>
              <a:ext cx="256032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2" name="Rectangle 41"/>
          <p:cNvSpPr/>
          <p:nvPr/>
        </p:nvSpPr>
        <p:spPr>
          <a:xfrm>
            <a:off x="6995319" y="2904687"/>
            <a:ext cx="886558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vi-VN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vi-VN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họa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cho </a:t>
            </a:r>
            <a:r>
              <a:rPr lang="vi-VN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trên </a:t>
            </a:r>
            <a:r>
              <a:rPr lang="vi-VN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sông Hương. 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023612" y="3981905"/>
            <a:ext cx="9041129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trùm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lên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tranh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xanh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đậm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nhạt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nhau: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xanh da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xanh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biếc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xanh non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bãi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ngô,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thảm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,...</a:t>
            </a:r>
          </a:p>
          <a:p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hè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hoa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phượng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vĩ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nở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hai bên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bờ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Hương Giang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bỗng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thay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xanh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dải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lụa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ửng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phường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  <a:p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đêm trăng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sông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trăng lung linh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dát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43" name="Group 42"/>
          <p:cNvGrpSpPr/>
          <p:nvPr/>
        </p:nvGrpSpPr>
        <p:grpSpPr>
          <a:xfrm>
            <a:off x="4617134" y="42893"/>
            <a:ext cx="6255239" cy="1599885"/>
            <a:chOff x="4617134" y="42893"/>
            <a:chExt cx="6255239" cy="1599885"/>
          </a:xfrm>
        </p:grpSpPr>
        <p:grpSp>
          <p:nvGrpSpPr>
            <p:cNvPr id="44" name="Group 43"/>
            <p:cNvGrpSpPr/>
            <p:nvPr/>
          </p:nvGrpSpPr>
          <p:grpSpPr>
            <a:xfrm>
              <a:off x="4617134" y="42893"/>
              <a:ext cx="6255239" cy="1013727"/>
              <a:chOff x="4539228" y="103852"/>
              <a:chExt cx="6149694" cy="1013727"/>
            </a:xfrm>
          </p:grpSpPr>
          <p:grpSp>
            <p:nvGrpSpPr>
              <p:cNvPr id="47" name="Group 46"/>
              <p:cNvGrpSpPr/>
              <p:nvPr/>
            </p:nvGrpSpPr>
            <p:grpSpPr>
              <a:xfrm>
                <a:off x="4539228" y="103852"/>
                <a:ext cx="6149694" cy="1013727"/>
                <a:chOff x="4539228" y="103852"/>
                <a:chExt cx="6149694" cy="1013727"/>
              </a:xfrm>
            </p:grpSpPr>
            <p:sp>
              <p:nvSpPr>
                <p:cNvPr id="49" name="TextBox 48"/>
                <p:cNvSpPr txBox="1"/>
                <p:nvPr/>
              </p:nvSpPr>
              <p:spPr>
                <a:xfrm>
                  <a:off x="4539228" y="103852"/>
                  <a:ext cx="614969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</a:p>
              </p:txBody>
            </p:sp>
            <p:sp>
              <p:nvSpPr>
                <p:cNvPr id="50" name="TextBox 49"/>
                <p:cNvSpPr txBox="1"/>
                <p:nvPr/>
              </p:nvSpPr>
              <p:spPr>
                <a:xfrm>
                  <a:off x="6486305" y="594359"/>
                  <a:ext cx="226174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TIẾNG VIỆT</a:t>
                  </a:r>
                </a:p>
              </p:txBody>
            </p:sp>
          </p:grpSp>
          <p:cxnSp>
            <p:nvCxnSpPr>
              <p:cNvPr id="48" name="Straight Connector 47"/>
              <p:cNvCxnSpPr/>
              <p:nvPr/>
            </p:nvCxnSpPr>
            <p:spPr>
              <a:xfrm>
                <a:off x="6676405" y="1082039"/>
                <a:ext cx="1887840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46" name="Text Box 14"/>
            <p:cNvSpPr txBox="1">
              <a:spLocks noChangeArrowheads="1"/>
            </p:cNvSpPr>
            <p:nvPr/>
          </p:nvSpPr>
          <p:spPr bwMode="auto">
            <a:xfrm>
              <a:off x="4785519" y="1066800"/>
              <a:ext cx="6019799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vi-VN" sz="2800" b="1" dirty="0" err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Bài</a:t>
              </a:r>
              <a:r>
                <a:rPr lang="vi-VN" sz="2800" b="1" dirty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 2: SÔNG HƯƠNG</a:t>
              </a:r>
              <a:endPara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endParaRPr>
            </a:p>
          </p:txBody>
        </p:sp>
      </p:grpSp>
      <p:sp>
        <p:nvSpPr>
          <p:cNvPr id="22" name="Rectangle 21"/>
          <p:cNvSpPr/>
          <p:nvPr/>
        </p:nvSpPr>
        <p:spPr>
          <a:xfrm>
            <a:off x="413590" y="4906035"/>
            <a:ext cx="6406189" cy="2693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phong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khúc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endParaRPr lang="vi-VN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13591" y="2597711"/>
            <a:ext cx="618403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đậm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on,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ung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ành</a:t>
            </a:r>
            <a:endParaRPr lang="en-US" sz="6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243253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Connector 25"/>
          <p:cNvCxnSpPr/>
          <p:nvPr/>
        </p:nvCxnSpPr>
        <p:spPr>
          <a:xfrm>
            <a:off x="6995319" y="2882064"/>
            <a:ext cx="0" cy="5694403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7" name="Group 26"/>
          <p:cNvGrpSpPr/>
          <p:nvPr/>
        </p:nvGrpSpPr>
        <p:grpSpPr>
          <a:xfrm>
            <a:off x="1718225" y="1891336"/>
            <a:ext cx="2319747" cy="654607"/>
            <a:chOff x="1259767" y="1442589"/>
            <a:chExt cx="2319747" cy="654607"/>
          </a:xfrm>
        </p:grpSpPr>
        <p:sp>
          <p:nvSpPr>
            <p:cNvPr id="28" name="Rectangle 27"/>
            <p:cNvSpPr/>
            <p:nvPr/>
          </p:nvSpPr>
          <p:spPr>
            <a:xfrm>
              <a:off x="1259767" y="1442589"/>
              <a:ext cx="2319747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Luyện đọc</a:t>
              </a:r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1338517" y="2096852"/>
              <a:ext cx="220980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8753147" y="1907107"/>
            <a:ext cx="2791030" cy="654607"/>
            <a:chOff x="1024127" y="1442589"/>
            <a:chExt cx="2791030" cy="654607"/>
          </a:xfrm>
        </p:grpSpPr>
        <p:sp>
          <p:nvSpPr>
            <p:cNvPr id="31" name="Rectangle 30"/>
            <p:cNvSpPr/>
            <p:nvPr/>
          </p:nvSpPr>
          <p:spPr>
            <a:xfrm>
              <a:off x="1024127" y="1442589"/>
              <a:ext cx="2791030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Tìm hiểu bài</a:t>
              </a:r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1156059" y="2067013"/>
              <a:ext cx="256032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0" name="Rectangle 39"/>
          <p:cNvSpPr/>
          <p:nvPr/>
        </p:nvSpPr>
        <p:spPr>
          <a:xfrm>
            <a:off x="7170860" y="3109753"/>
            <a:ext cx="869218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4:</a:t>
            </a:r>
            <a:r>
              <a:rPr 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trong </a:t>
            </a:r>
            <a:r>
              <a:rPr 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thay </a:t>
            </a:r>
            <a:r>
              <a:rPr 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sông Hương </a:t>
            </a:r>
            <a:r>
              <a:rPr 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cho </a:t>
            </a:r>
            <a:r>
              <a:rPr 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phường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xung quanh? 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164744" y="4941894"/>
            <a:ext cx="869218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trong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thay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sông Hương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cho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phường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xung quanh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không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trong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lành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tan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ồn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chợ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búa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êm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đềm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 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4617134" y="42893"/>
            <a:ext cx="6255239" cy="1599885"/>
            <a:chOff x="4617134" y="42893"/>
            <a:chExt cx="6255239" cy="1599885"/>
          </a:xfrm>
        </p:grpSpPr>
        <p:grpSp>
          <p:nvGrpSpPr>
            <p:cNvPr id="44" name="Group 43"/>
            <p:cNvGrpSpPr/>
            <p:nvPr/>
          </p:nvGrpSpPr>
          <p:grpSpPr>
            <a:xfrm>
              <a:off x="4617134" y="42893"/>
              <a:ext cx="6255239" cy="1013727"/>
              <a:chOff x="4539228" y="103852"/>
              <a:chExt cx="6149694" cy="1013727"/>
            </a:xfrm>
          </p:grpSpPr>
          <p:grpSp>
            <p:nvGrpSpPr>
              <p:cNvPr id="47" name="Group 46"/>
              <p:cNvGrpSpPr/>
              <p:nvPr/>
            </p:nvGrpSpPr>
            <p:grpSpPr>
              <a:xfrm>
                <a:off x="4539228" y="103852"/>
                <a:ext cx="6149694" cy="1013727"/>
                <a:chOff x="4539228" y="103852"/>
                <a:chExt cx="6149694" cy="1013727"/>
              </a:xfrm>
            </p:grpSpPr>
            <p:sp>
              <p:nvSpPr>
                <p:cNvPr id="49" name="TextBox 48"/>
                <p:cNvSpPr txBox="1"/>
                <p:nvPr/>
              </p:nvSpPr>
              <p:spPr>
                <a:xfrm>
                  <a:off x="4539228" y="103852"/>
                  <a:ext cx="614969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</a:p>
              </p:txBody>
            </p:sp>
            <p:sp>
              <p:nvSpPr>
                <p:cNvPr id="50" name="TextBox 49"/>
                <p:cNvSpPr txBox="1"/>
                <p:nvPr/>
              </p:nvSpPr>
              <p:spPr>
                <a:xfrm>
                  <a:off x="6486305" y="594359"/>
                  <a:ext cx="226174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TIẾNG VIỆT</a:t>
                  </a:r>
                </a:p>
              </p:txBody>
            </p:sp>
          </p:grpSp>
          <p:cxnSp>
            <p:nvCxnSpPr>
              <p:cNvPr id="48" name="Straight Connector 47"/>
              <p:cNvCxnSpPr/>
              <p:nvPr/>
            </p:nvCxnSpPr>
            <p:spPr>
              <a:xfrm>
                <a:off x="6676405" y="1082039"/>
                <a:ext cx="1887840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46" name="Text Box 14"/>
            <p:cNvSpPr txBox="1">
              <a:spLocks noChangeArrowheads="1"/>
            </p:cNvSpPr>
            <p:nvPr/>
          </p:nvSpPr>
          <p:spPr bwMode="auto">
            <a:xfrm>
              <a:off x="4785519" y="1066800"/>
              <a:ext cx="6019799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vi-VN" sz="2800" b="1" dirty="0" err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Bài</a:t>
              </a:r>
              <a:r>
                <a:rPr lang="vi-VN" sz="2800" b="1" dirty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 2: SÔNG HƯƠNG</a:t>
              </a:r>
              <a:endPara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endParaRPr>
            </a:p>
          </p:txBody>
        </p:sp>
      </p:grpSp>
      <p:sp>
        <p:nvSpPr>
          <p:cNvPr id="22" name="Rectangle 21"/>
          <p:cNvSpPr/>
          <p:nvPr/>
        </p:nvSpPr>
        <p:spPr>
          <a:xfrm>
            <a:off x="413590" y="4906035"/>
            <a:ext cx="6406189" cy="2693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phong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khúc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endParaRPr lang="vi-VN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13591" y="2597711"/>
            <a:ext cx="618403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đậm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on,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ung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ành</a:t>
            </a:r>
            <a:endParaRPr lang="en-US" sz="6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679534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Connector 25"/>
          <p:cNvCxnSpPr/>
          <p:nvPr/>
        </p:nvCxnSpPr>
        <p:spPr>
          <a:xfrm>
            <a:off x="6995319" y="2882064"/>
            <a:ext cx="0" cy="5694403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7" name="Group 26"/>
          <p:cNvGrpSpPr/>
          <p:nvPr/>
        </p:nvGrpSpPr>
        <p:grpSpPr>
          <a:xfrm>
            <a:off x="1718225" y="1891336"/>
            <a:ext cx="2319747" cy="654607"/>
            <a:chOff x="1259767" y="1442589"/>
            <a:chExt cx="2319747" cy="654607"/>
          </a:xfrm>
        </p:grpSpPr>
        <p:sp>
          <p:nvSpPr>
            <p:cNvPr id="28" name="Rectangle 27"/>
            <p:cNvSpPr/>
            <p:nvPr/>
          </p:nvSpPr>
          <p:spPr>
            <a:xfrm>
              <a:off x="1259767" y="1442589"/>
              <a:ext cx="2319747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Luyện đọc</a:t>
              </a:r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1338517" y="2096852"/>
              <a:ext cx="220980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8753147" y="1907107"/>
            <a:ext cx="2791030" cy="654607"/>
            <a:chOff x="1024127" y="1442589"/>
            <a:chExt cx="2791030" cy="654607"/>
          </a:xfrm>
        </p:grpSpPr>
        <p:sp>
          <p:nvSpPr>
            <p:cNvPr id="31" name="Rectangle 30"/>
            <p:cNvSpPr/>
            <p:nvPr/>
          </p:nvSpPr>
          <p:spPr>
            <a:xfrm>
              <a:off x="1024127" y="1442589"/>
              <a:ext cx="2791030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Tìm hiểu bài</a:t>
              </a:r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1156059" y="2067013"/>
              <a:ext cx="256032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3" name="Group 42"/>
          <p:cNvGrpSpPr/>
          <p:nvPr/>
        </p:nvGrpSpPr>
        <p:grpSpPr>
          <a:xfrm>
            <a:off x="4617134" y="42893"/>
            <a:ext cx="6255239" cy="1599885"/>
            <a:chOff x="4617134" y="42893"/>
            <a:chExt cx="6255239" cy="1599885"/>
          </a:xfrm>
        </p:grpSpPr>
        <p:grpSp>
          <p:nvGrpSpPr>
            <p:cNvPr id="44" name="Group 43"/>
            <p:cNvGrpSpPr/>
            <p:nvPr/>
          </p:nvGrpSpPr>
          <p:grpSpPr>
            <a:xfrm>
              <a:off x="4617134" y="42893"/>
              <a:ext cx="6255239" cy="1013727"/>
              <a:chOff x="4539228" y="103852"/>
              <a:chExt cx="6149694" cy="1013727"/>
            </a:xfrm>
          </p:grpSpPr>
          <p:grpSp>
            <p:nvGrpSpPr>
              <p:cNvPr id="47" name="Group 46"/>
              <p:cNvGrpSpPr/>
              <p:nvPr/>
            </p:nvGrpSpPr>
            <p:grpSpPr>
              <a:xfrm>
                <a:off x="4539228" y="103852"/>
                <a:ext cx="6149694" cy="1013727"/>
                <a:chOff x="4539228" y="103852"/>
                <a:chExt cx="6149694" cy="1013727"/>
              </a:xfrm>
            </p:grpSpPr>
            <p:sp>
              <p:nvSpPr>
                <p:cNvPr id="49" name="TextBox 48"/>
                <p:cNvSpPr txBox="1"/>
                <p:nvPr/>
              </p:nvSpPr>
              <p:spPr>
                <a:xfrm>
                  <a:off x="4539228" y="103852"/>
                  <a:ext cx="614969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</a:p>
              </p:txBody>
            </p:sp>
            <p:sp>
              <p:nvSpPr>
                <p:cNvPr id="50" name="TextBox 49"/>
                <p:cNvSpPr txBox="1"/>
                <p:nvPr/>
              </p:nvSpPr>
              <p:spPr>
                <a:xfrm>
                  <a:off x="6486305" y="594359"/>
                  <a:ext cx="226174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TIẾNG VIỆT</a:t>
                  </a:r>
                </a:p>
              </p:txBody>
            </p:sp>
          </p:grpSp>
          <p:cxnSp>
            <p:nvCxnSpPr>
              <p:cNvPr id="48" name="Straight Connector 47"/>
              <p:cNvCxnSpPr/>
              <p:nvPr/>
            </p:nvCxnSpPr>
            <p:spPr>
              <a:xfrm>
                <a:off x="6676405" y="1082039"/>
                <a:ext cx="1887840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46" name="Text Box 14"/>
            <p:cNvSpPr txBox="1">
              <a:spLocks noChangeArrowheads="1"/>
            </p:cNvSpPr>
            <p:nvPr/>
          </p:nvSpPr>
          <p:spPr bwMode="auto">
            <a:xfrm>
              <a:off x="4785519" y="1066800"/>
              <a:ext cx="6019799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vi-VN" sz="2800" b="1" dirty="0" err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Bài</a:t>
              </a:r>
              <a:r>
                <a:rPr lang="vi-VN" sz="2800" b="1" dirty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 2: SÔNG HƯƠNG</a:t>
              </a:r>
              <a:endPara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endParaRPr>
            </a:p>
          </p:txBody>
        </p:sp>
      </p:grpSp>
      <p:sp>
        <p:nvSpPr>
          <p:cNvPr id="22" name="Rectangle 21"/>
          <p:cNvSpPr/>
          <p:nvPr/>
        </p:nvSpPr>
        <p:spPr>
          <a:xfrm>
            <a:off x="403541" y="4957803"/>
            <a:ext cx="6449815" cy="2693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phong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khúc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endParaRPr lang="vi-VN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13591" y="2597711"/>
            <a:ext cx="618403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đậm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on,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ung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ành</a:t>
            </a:r>
            <a:endParaRPr lang="en-US" sz="6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B8047D9-F500-89AB-3FDC-E86FB8A399B2}"/>
              </a:ext>
            </a:extLst>
          </p:cNvPr>
          <p:cNvSpPr/>
          <p:nvPr/>
        </p:nvSpPr>
        <p:spPr>
          <a:xfrm>
            <a:off x="9154899" y="2802013"/>
            <a:ext cx="330083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 DUNG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7F468FA8-E07F-0702-993B-7F3098217B38}"/>
              </a:ext>
            </a:extLst>
          </p:cNvPr>
          <p:cNvGrpSpPr/>
          <p:nvPr/>
        </p:nvGrpSpPr>
        <p:grpSpPr>
          <a:xfrm>
            <a:off x="7137281" y="3581400"/>
            <a:ext cx="8773438" cy="4563537"/>
            <a:chOff x="6418600" y="3657600"/>
            <a:chExt cx="8773438" cy="4563537"/>
          </a:xfrm>
        </p:grpSpPr>
        <p:pic>
          <p:nvPicPr>
            <p:cNvPr id="33" name="Picture 16" descr="Frame Border Transparent PNG Gold Image​ | Gallery Yopriceville -  High-Quality Images and Transparent… | Clip art frames borders, Frame  border design, Frame clipart">
              <a:extLst>
                <a:ext uri="{FF2B5EF4-FFF2-40B4-BE49-F238E27FC236}">
                  <a16:creationId xmlns:a16="http://schemas.microsoft.com/office/drawing/2014/main" id="{ADD7F682-D485-43FE-C823-D4F638AA98D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8523550" y="1552650"/>
              <a:ext cx="4563537" cy="87734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2CD52631-C964-43B5-507D-394DDC1157B4}"/>
                </a:ext>
              </a:extLst>
            </p:cNvPr>
            <p:cNvSpPr/>
            <p:nvPr/>
          </p:nvSpPr>
          <p:spPr>
            <a:xfrm>
              <a:off x="7184495" y="4456707"/>
              <a:ext cx="7282001" cy="30162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600" b="1" i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Ca </a:t>
              </a:r>
              <a:r>
                <a:rPr lang="en-US" sz="3600" b="1" i="1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ngợi</a:t>
              </a:r>
              <a:r>
                <a:rPr lang="en-US" sz="3600" b="1" i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600" b="1" i="1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vẻ</a:t>
              </a:r>
              <a:r>
                <a:rPr lang="en-US" sz="3600" b="1" i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600" b="1" i="1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đẹp</a:t>
              </a:r>
              <a:r>
                <a:rPr lang="en-US" sz="3600" b="1" i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600" b="1" i="1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thơ</a:t>
              </a:r>
              <a:r>
                <a:rPr lang="en-US" sz="3600" b="1" i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600" b="1" i="1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mộng</a:t>
              </a:r>
              <a:r>
                <a:rPr lang="en-US" sz="3600" b="1" i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en-US" sz="3600" b="1" i="1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thanh</a:t>
              </a:r>
              <a:r>
                <a:rPr lang="en-US" sz="3600" b="1" i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600" b="1" i="1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bình</a:t>
              </a:r>
              <a:r>
                <a:rPr lang="en-US" sz="3600" b="1" i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600" b="1" i="1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của</a:t>
              </a:r>
              <a:r>
                <a:rPr lang="en-US" sz="3600" b="1" i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600" b="1" i="1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sông</a:t>
              </a:r>
              <a:r>
                <a:rPr lang="en-US" sz="3600" b="1" i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600" b="1" i="1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Hương</a:t>
              </a:r>
              <a:r>
                <a:rPr lang="en-US" sz="3600" b="1" i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en-US" sz="3600" b="1" i="1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một</a:t>
              </a:r>
              <a:r>
                <a:rPr lang="en-US" sz="3600" b="1" i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600" b="1" i="1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đặc</a:t>
              </a:r>
              <a:r>
                <a:rPr lang="en-US" sz="3600" b="1" i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600" b="1" i="1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ân</a:t>
              </a:r>
              <a:r>
                <a:rPr lang="en-US" sz="3600" b="1" i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600" b="1" i="1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của</a:t>
              </a:r>
              <a:r>
                <a:rPr lang="en-US" sz="3600" b="1" i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600" b="1" i="1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thiên</a:t>
              </a:r>
              <a:r>
                <a:rPr lang="en-US" sz="3600" b="1" i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600" b="1" i="1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nhiên</a:t>
              </a:r>
              <a:r>
                <a:rPr lang="en-US" sz="3600" b="1" i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600" b="1" i="1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dành</a:t>
              </a:r>
              <a:r>
                <a:rPr lang="en-US" sz="3600" b="1" i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600" b="1" i="1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cho</a:t>
              </a:r>
              <a:r>
                <a:rPr lang="en-US" sz="3600" b="1" i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600" b="1" i="1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Huế</a:t>
              </a:r>
              <a:r>
                <a:rPr lang="en-US" sz="3600" b="1" i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; </a:t>
              </a:r>
              <a:r>
                <a:rPr lang="en-US" sz="3600" b="1" i="1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thể</a:t>
              </a:r>
              <a:r>
                <a:rPr lang="en-US" sz="3600" b="1" i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600" b="1" i="1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hiện</a:t>
              </a:r>
              <a:r>
                <a:rPr lang="en-US" sz="3600" b="1" i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600" b="1" i="1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tình</a:t>
              </a:r>
              <a:r>
                <a:rPr lang="en-US" sz="3600" b="1" i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600" b="1" i="1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yêu</a:t>
              </a:r>
              <a:r>
                <a:rPr lang="en-US" sz="3600" b="1" i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600" b="1" i="1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của</a:t>
              </a:r>
              <a:r>
                <a:rPr lang="en-US" sz="3600" b="1" i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600" b="1" i="1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tác</a:t>
              </a:r>
              <a:r>
                <a:rPr lang="en-US" sz="3600" b="1" i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600" b="1" i="1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giả</a:t>
              </a:r>
              <a:r>
                <a:rPr lang="en-US" sz="3600" b="1" i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600" b="1" i="1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đối</a:t>
              </a:r>
              <a:r>
                <a:rPr lang="en-US" sz="3600" b="1" i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600" b="1" i="1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với</a:t>
              </a:r>
              <a:r>
                <a:rPr lang="en-US" sz="3600" b="1" i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non </a:t>
              </a:r>
              <a:r>
                <a:rPr lang="en-US" sz="3600" b="1" i="1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sông</a:t>
              </a:r>
              <a:r>
                <a:rPr lang="en-US" sz="3600" b="1" i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en-US" sz="3600" b="1" i="1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đất</a:t>
              </a:r>
              <a:r>
                <a:rPr lang="en-US" sz="3600" b="1" i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600" b="1" i="1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nước</a:t>
              </a:r>
              <a:r>
                <a:rPr lang="en-US" sz="3600" b="1" i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600" b="1" i="1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Việt</a:t>
              </a:r>
              <a:r>
                <a:rPr lang="en-US" sz="3600" b="1" i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Nam.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45970755"/>
      </p:ext>
    </p:extLst>
  </p:cSld>
  <p:clrMapOvr>
    <a:masterClrMapping/>
  </p:clrMapOvr>
  <p:transition spd="slow">
    <p:split orient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4617134" y="42893"/>
            <a:ext cx="6255239" cy="1599885"/>
            <a:chOff x="4617134" y="42893"/>
            <a:chExt cx="6255239" cy="1599885"/>
          </a:xfrm>
        </p:grpSpPr>
        <p:grpSp>
          <p:nvGrpSpPr>
            <p:cNvPr id="44" name="Group 43"/>
            <p:cNvGrpSpPr/>
            <p:nvPr/>
          </p:nvGrpSpPr>
          <p:grpSpPr>
            <a:xfrm>
              <a:off x="4617134" y="42893"/>
              <a:ext cx="6255239" cy="1013727"/>
              <a:chOff x="4539228" y="103852"/>
              <a:chExt cx="6149694" cy="1013727"/>
            </a:xfrm>
          </p:grpSpPr>
          <p:grpSp>
            <p:nvGrpSpPr>
              <p:cNvPr id="47" name="Group 46"/>
              <p:cNvGrpSpPr/>
              <p:nvPr/>
            </p:nvGrpSpPr>
            <p:grpSpPr>
              <a:xfrm>
                <a:off x="4539228" y="103852"/>
                <a:ext cx="6149694" cy="1013727"/>
                <a:chOff x="4539228" y="103852"/>
                <a:chExt cx="6149694" cy="1013727"/>
              </a:xfrm>
            </p:grpSpPr>
            <p:sp>
              <p:nvSpPr>
                <p:cNvPr id="49" name="TextBox 48"/>
                <p:cNvSpPr txBox="1"/>
                <p:nvPr/>
              </p:nvSpPr>
              <p:spPr>
                <a:xfrm>
                  <a:off x="4539228" y="103852"/>
                  <a:ext cx="614969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</a:p>
              </p:txBody>
            </p:sp>
            <p:sp>
              <p:nvSpPr>
                <p:cNvPr id="50" name="TextBox 49"/>
                <p:cNvSpPr txBox="1"/>
                <p:nvPr/>
              </p:nvSpPr>
              <p:spPr>
                <a:xfrm>
                  <a:off x="6486305" y="594359"/>
                  <a:ext cx="226174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TIẾNG VIỆT</a:t>
                  </a:r>
                </a:p>
              </p:txBody>
            </p:sp>
          </p:grpSp>
          <p:cxnSp>
            <p:nvCxnSpPr>
              <p:cNvPr id="48" name="Straight Connector 47"/>
              <p:cNvCxnSpPr/>
              <p:nvPr/>
            </p:nvCxnSpPr>
            <p:spPr>
              <a:xfrm>
                <a:off x="6676405" y="1082039"/>
                <a:ext cx="1887840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46" name="Text Box 14"/>
            <p:cNvSpPr txBox="1">
              <a:spLocks noChangeArrowheads="1"/>
            </p:cNvSpPr>
            <p:nvPr/>
          </p:nvSpPr>
          <p:spPr bwMode="auto">
            <a:xfrm>
              <a:off x="4785519" y="1066800"/>
              <a:ext cx="6019799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vi-VN" sz="2800" b="1" dirty="0" err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Bài</a:t>
              </a:r>
              <a:r>
                <a:rPr lang="vi-VN" sz="2800" b="1" dirty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 2: SÔNG HƯƠNG</a:t>
              </a:r>
              <a:endPara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1356520" y="1600200"/>
            <a:ext cx="3429000" cy="677108"/>
            <a:chOff x="1508919" y="1888664"/>
            <a:chExt cx="3120775" cy="1134632"/>
          </a:xfrm>
        </p:grpSpPr>
        <p:sp>
          <p:nvSpPr>
            <p:cNvPr id="34" name="Rectangle 33"/>
            <p:cNvSpPr/>
            <p:nvPr/>
          </p:nvSpPr>
          <p:spPr>
            <a:xfrm>
              <a:off x="1508919" y="1888664"/>
              <a:ext cx="3120775" cy="11346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4. Luyện tập.</a:t>
              </a:r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1646078" y="3017498"/>
              <a:ext cx="242881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6" name="TextBox 35"/>
          <p:cNvSpPr txBox="1"/>
          <p:nvPr/>
        </p:nvSpPr>
        <p:spPr>
          <a:xfrm>
            <a:off x="1356519" y="2316480"/>
            <a:ext cx="1394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</a:t>
            </a:r>
            <a:r>
              <a:rPr 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câu </a:t>
            </a:r>
            <a:r>
              <a:rPr 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đây, sông Hương </a:t>
            </a:r>
            <a:r>
              <a:rPr 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356519" y="3276600"/>
            <a:ext cx="1394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 Hương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tranh phong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356519" y="4800600"/>
            <a:ext cx="1394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hè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Hương Giang như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dải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lụa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356679" y="6211669"/>
            <a:ext cx="1394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đêm trăng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sông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trăng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dát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1476F1B-57AC-9733-F66F-7BB096835A20}"/>
              </a:ext>
            </a:extLst>
          </p:cNvPr>
          <p:cNvSpPr txBox="1"/>
          <p:nvPr/>
        </p:nvSpPr>
        <p:spPr>
          <a:xfrm>
            <a:off x="1492145" y="4018725"/>
            <a:ext cx="11811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Sông Hương </a:t>
            </a:r>
            <a:r>
              <a:rPr lang="vi-VN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vi-VN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tranh phong </a:t>
            </a:r>
            <a:r>
              <a:rPr lang="vi-VN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F83E72C-0751-EE59-1F7D-BC05617AE808}"/>
              </a:ext>
            </a:extLst>
          </p:cNvPr>
          <p:cNvSpPr txBox="1"/>
          <p:nvPr/>
        </p:nvSpPr>
        <p:spPr>
          <a:xfrm>
            <a:off x="1356519" y="5522707"/>
            <a:ext cx="11811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 Hương </a:t>
            </a:r>
            <a:r>
              <a:rPr 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dải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lụa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 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4F129FE-278A-53AF-494D-178B7391B717}"/>
              </a:ext>
            </a:extLst>
          </p:cNvPr>
          <p:cNvSpPr txBox="1"/>
          <p:nvPr/>
        </p:nvSpPr>
        <p:spPr>
          <a:xfrm>
            <a:off x="1585119" y="6897469"/>
            <a:ext cx="11811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 Hương </a:t>
            </a:r>
            <a:r>
              <a:rPr 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trăng.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1339491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10041</TotalTime>
  <Words>1102</Words>
  <Application>Microsoft Office PowerPoint</Application>
  <PresentationFormat>Custom</PresentationFormat>
  <Paragraphs>110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Dương Thị Lan</cp:lastModifiedBy>
  <cp:revision>1132</cp:revision>
  <dcterms:created xsi:type="dcterms:W3CDTF">2008-09-09T22:52:10Z</dcterms:created>
  <dcterms:modified xsi:type="dcterms:W3CDTF">2022-07-31T12:57:31Z</dcterms:modified>
</cp:coreProperties>
</file>