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JaMZklfwDxfUml1rww8kDcNBz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E62B1C-CBF5-4ECA-BA04-BADFA776FFB1}">
  <a:tblStyle styleId="{2AE62B1C-CBF5-4ECA-BA04-BADFA776FFB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6E6E6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6E6E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5121275" y="-2173843"/>
            <a:ext cx="6034088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9730667" y="2436081"/>
            <a:ext cx="7802033" cy="3662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2270542" y="-1090524"/>
            <a:ext cx="7802033" cy="1071545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3pPr>
            <a:lvl4pPr lvl="3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4pPr>
            <a:lvl5pPr lvl="4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5pPr>
            <a:lvl6pPr lvl="5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6pPr>
            <a:lvl7pPr lvl="6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7pPr>
            <a:lvl8pPr lvl="7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8pPr>
            <a:lvl9pPr lvl="8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1285743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3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1285743" y="3875619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6363713" y="364068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3pPr>
            <a:lvl4pPr indent="-425450" lvl="3" marL="1828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4pPr>
            <a:lvl5pPr indent="-425450" lvl="4" marL="22860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5pPr>
            <a:lvl6pPr indent="-425450" lvl="5" marL="2743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6pPr>
            <a:lvl7pPr indent="-425450" lvl="6" marL="3200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7pPr>
            <a:lvl8pPr indent="-425450" lvl="7" marL="3657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8pPr>
            <a:lvl9pPr indent="-425450" lvl="8" marL="4114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13833" y="1913468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3190335" y="6400801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3190335" y="7156452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5450" lvl="3" marL="1828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5450" lvl="4" marL="22860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5450" lvl="5" marL="2743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5450" lvl="6" marL="3200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5450" lvl="7" marL="36576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5450" lvl="8" marL="4114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.gif"/><Relationship Id="rId6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hyperlink" Target="about:blank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hyperlink" Target="about:blank" TargetMode="External"/><Relationship Id="rId8" Type="http://schemas.openxmlformats.org/officeDocument/2006/relationships/hyperlink" Target="about: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4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>
            <a:off x="5407784" y="9906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90" name="Google Shape;90;p1"/>
          <p:cNvCxnSpPr/>
          <p:nvPr/>
        </p:nvCxnSpPr>
        <p:spPr>
          <a:xfrm>
            <a:off x="5852319" y="1129028"/>
            <a:ext cx="4953000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91" name="Google Shape;91;p1"/>
          <p:cNvSpPr txBox="1"/>
          <p:nvPr/>
        </p:nvSpPr>
        <p:spPr>
          <a:xfrm>
            <a:off x="746919" y="3962400"/>
            <a:ext cx="13868400" cy="246880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Tự nhiên và Xã hội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 3</a:t>
            </a:r>
            <a:endParaRPr/>
          </a:p>
        </p:txBody>
      </p:sp>
      <p:pic>
        <p:nvPicPr>
          <p:cNvPr descr="bd21315_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ƯỚM 58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417220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0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61" name="Google Shape;261;p10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62" name="Google Shape;262;p1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63" name="Google Shape;263;p10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264" name="Google Shape;264;p10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65" name="Google Shape;265;p10"/>
          <p:cNvSpPr/>
          <p:nvPr/>
        </p:nvSpPr>
        <p:spPr>
          <a:xfrm>
            <a:off x="975519" y="2209800"/>
            <a:ext cx="14554200" cy="5863972"/>
          </a:xfrm>
          <a:prstGeom prst="plaque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1" lang="en-US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bộ phận cơ thể động vật có chức năng riêng: lớp bao phủ bảo vệ cơ thể, chân, vây, cánh,… giúp di chuyển. Động vật di chuyển bằng nhiều cách khác nhau.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1813719" y="1285905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271" name="Google Shape;2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/>
          <p:nvPr/>
        </p:nvSpPr>
        <p:spPr>
          <a:xfrm>
            <a:off x="3642519" y="4114800"/>
            <a:ext cx="9220200" cy="11255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21" y="0"/>
            <a:ext cx="16276638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4367" l="4021" r="4266" t="2522"/>
          <a:stretch/>
        </p:blipFill>
        <p:spPr>
          <a:xfrm>
            <a:off x="5122247" y="1434940"/>
            <a:ext cx="5940810" cy="5933277"/>
          </a:xfrm>
          <a:custGeom>
            <a:rect b="b" l="l" r="r" t="t"/>
            <a:pathLst>
              <a:path extrusionOk="0" h="5472000" w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noFill/>
          <a:ln cap="flat" cmpd="sng" w="47625">
            <a:solidFill>
              <a:srgbClr val="66C4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2"/>
          <p:cNvSpPr/>
          <p:nvPr/>
        </p:nvSpPr>
        <p:spPr>
          <a:xfrm>
            <a:off x="5935105" y="2192618"/>
            <a:ext cx="4432873" cy="4427252"/>
          </a:xfrm>
          <a:prstGeom prst="star32">
            <a:avLst>
              <a:gd fmla="val 11198" name="adj"/>
            </a:avLst>
          </a:prstGeom>
          <a:noFill/>
          <a:ln cap="flat" cmpd="sng" w="25400">
            <a:solidFill>
              <a:srgbClr val="7373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1000" lIns="122000" spcFirstLastPara="1" rIns="122000" wrap="square" tIns="6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003202" y="2192618"/>
            <a:ext cx="4157027" cy="4151756"/>
          </a:xfrm>
          <a:prstGeom prst="star32">
            <a:avLst>
              <a:gd fmla="val 11198" name="adj"/>
            </a:avLst>
          </a:prstGeom>
          <a:noFill/>
          <a:ln cap="flat" cmpd="sng" w="25400">
            <a:solidFill>
              <a:srgbClr val="51C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1000" lIns="122000" spcFirstLastPara="1" rIns="122000" wrap="square" tIns="6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558" y="264189"/>
            <a:ext cx="1578734" cy="10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>
            <a:hlinkClick r:id="rId7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3</a:t>
            </a:r>
            <a:endParaRPr/>
          </a:p>
        </p:txBody>
      </p:sp>
      <p:sp>
        <p:nvSpPr>
          <p:cNvPr id="107" name="Google Shape;107;p2">
            <a:hlinkClick r:id="rId8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2</a:t>
            </a:r>
            <a:endParaRPr/>
          </a:p>
        </p:txBody>
      </p:sp>
      <p:sp>
        <p:nvSpPr>
          <p:cNvPr id="108" name="Google Shape;108;p2">
            <a:hlinkClick r:id="rId9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1</a:t>
            </a:r>
            <a:endParaRPr/>
          </a:p>
        </p:txBody>
      </p:sp>
      <p:sp>
        <p:nvSpPr>
          <p:cNvPr id="109" name="Google Shape;109;p2">
            <a:hlinkClick r:id="rId10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4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16" name="Google Shape;116;p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30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17" name="Google Shape;117;p3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18" name="Google Shape;118;p3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9" name="Google Shape;119;p3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Nhận xét, so sánh đặc điểm lớp bao phủ và cơ quan di chuyển của các con vật.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813719" y="4038600"/>
            <a:ext cx="61722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4: </a:t>
            </a: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cua biển.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5:</a:t>
            </a: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mèo.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6:</a:t>
            </a: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cá vàng.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7: </a:t>
            </a: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chim bồ câu.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3298" l="1880" r="0" t="5889"/>
          <a:stretch/>
        </p:blipFill>
        <p:spPr>
          <a:xfrm>
            <a:off x="7147719" y="2934623"/>
            <a:ext cx="4307325" cy="300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 b="5279" l="2195" r="2195" t="0"/>
          <a:stretch/>
        </p:blipFill>
        <p:spPr>
          <a:xfrm>
            <a:off x="7201472" y="5876676"/>
            <a:ext cx="4307325" cy="283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 b="3981" l="0" r="4313" t="0"/>
          <a:stretch/>
        </p:blipFill>
        <p:spPr>
          <a:xfrm>
            <a:off x="11583204" y="5867401"/>
            <a:ext cx="4098916" cy="283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7">
            <a:alphaModFix/>
          </a:blip>
          <a:srcRect b="4755" l="1759" r="0" t="0"/>
          <a:stretch/>
        </p:blipFill>
        <p:spPr>
          <a:xfrm>
            <a:off x="11609428" y="2966670"/>
            <a:ext cx="4123256" cy="292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31" name="Google Shape;131;p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32" name="Google Shape;132;p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33" name="Google Shape;133;p4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34" name="Google Shape;134;p4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35" name="Google Shape;135;p4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Nhận xét, so sánh đặc điểm lớp bao phủ và cơ quan di chuyển của các con vật.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975519" y="5295687"/>
            <a:ext cx="929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hiểu thế nào là lớp bao phủ?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48150" y="5950227"/>
            <a:ext cx="14732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bao phủ là bộ phận bao quanh ngoài cùng của mỗi con vật.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841103" y="6664723"/>
            <a:ext cx="929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 là cơ quan di chuyển?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863766" y="7364218"/>
            <a:ext cx="150729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quan di chuyển là một hay nhiều bộ phận giúp con vật di chuyển đến cơ thể đến vị trí mong muốn.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3298" l="1880" r="0" t="5889"/>
          <a:stretch/>
        </p:blipFill>
        <p:spPr>
          <a:xfrm>
            <a:off x="975519" y="3312755"/>
            <a:ext cx="3269387" cy="202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 b="5279" l="2195" r="2195" t="0"/>
          <a:stretch/>
        </p:blipFill>
        <p:spPr>
          <a:xfrm>
            <a:off x="4615723" y="3286472"/>
            <a:ext cx="3269387" cy="202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5">
            <a:alphaModFix/>
          </a:blip>
          <a:srcRect b="3981" l="0" r="4313" t="0"/>
          <a:stretch/>
        </p:blipFill>
        <p:spPr>
          <a:xfrm>
            <a:off x="12115995" y="3200400"/>
            <a:ext cx="3306431" cy="212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6">
            <a:alphaModFix/>
          </a:blip>
          <a:srcRect b="4755" l="1759" r="0" t="0"/>
          <a:stretch/>
        </p:blipFill>
        <p:spPr>
          <a:xfrm>
            <a:off x="8391529" y="3258911"/>
            <a:ext cx="3417316" cy="204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50" name="Google Shape;150;p5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51" name="Google Shape;151;p5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52" name="Google Shape;152;p5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53" name="Google Shape;153;p5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54" name="Google Shape;154;p5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Nhận xét, so sánh đặc điểm lớp bao phủ và cơ quan di chuyển của các con vật ( Làm việc nhóm 4).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56384" l="42972" r="40044" t="29741"/>
          <a:stretch/>
        </p:blipFill>
        <p:spPr>
          <a:xfrm>
            <a:off x="670720" y="3319767"/>
            <a:ext cx="3782504" cy="18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24201" l="42973" r="39624" t="60992"/>
          <a:stretch/>
        </p:blipFill>
        <p:spPr>
          <a:xfrm>
            <a:off x="8392173" y="3124201"/>
            <a:ext cx="3581400" cy="198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39821" l="43313" r="40056" t="44000"/>
          <a:stretch/>
        </p:blipFill>
        <p:spPr>
          <a:xfrm>
            <a:off x="4643724" y="3335644"/>
            <a:ext cx="3581400" cy="169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7595" l="43524" r="39813" t="77005"/>
          <a:stretch/>
        </p:blipFill>
        <p:spPr>
          <a:xfrm>
            <a:off x="12176919" y="3276600"/>
            <a:ext cx="3141139" cy="17496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5"/>
          <p:cNvGraphicFramePr/>
          <p:nvPr/>
        </p:nvGraphicFramePr>
        <p:xfrm>
          <a:off x="786213" y="5199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{2AE62B1C-CBF5-4ECA-BA04-BADFA776FFB1}</a:tableStyleId>
              </a:tblPr>
              <a:tblGrid>
                <a:gridCol w="2903475"/>
                <a:gridCol w="2903475"/>
                <a:gridCol w="2903475"/>
                <a:gridCol w="2903475"/>
                <a:gridCol w="2903475"/>
              </a:tblGrid>
              <a:tr h="116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b="1" sz="3600" u="none" cap="none" strike="noStrik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 cua biển</a:t>
                      </a:r>
                      <a:endParaRPr b="1" sz="3600" u="none" cap="none" strike="noStrik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 mèo</a:t>
                      </a:r>
                      <a:endParaRPr b="1" sz="3600" u="none" cap="none" strike="noStrik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 cá vàng</a:t>
                      </a:r>
                      <a:endParaRPr b="1" sz="3600" u="none" cap="none" strike="noStrik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 chim bồ câu</a:t>
                      </a:r>
                      <a:endParaRPr b="1" sz="3600" u="none" cap="none" strike="noStrik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</a:tr>
              <a:tr h="649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Lớp bao phủ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</a:tr>
              <a:tr h="116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Cơ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quan di chuyển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1" name="Google Shape;161;p5"/>
          <p:cNvSpPr txBox="1"/>
          <p:nvPr/>
        </p:nvSpPr>
        <p:spPr>
          <a:xfrm>
            <a:off x="3705136" y="6375396"/>
            <a:ext cx="2871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Vỏ cứng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615998" y="6388990"/>
            <a:ext cx="289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Lông mao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9506557" y="6394748"/>
            <a:ext cx="289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Vảy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2422459" y="6394747"/>
            <a:ext cx="289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Lông vũ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720399" y="7090503"/>
            <a:ext cx="28955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bò và chân bơi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6596519" y="7041079"/>
            <a:ext cx="289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9494836" y="7059635"/>
            <a:ext cx="289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Vây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2415239" y="7020756"/>
            <a:ext cx="289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và cánh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74" name="Google Shape;174;p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75" name="Google Shape;175;p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76" name="Google Shape;176;p6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77" name="Google Shape;177;p6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78" name="Google Shape;178;p6"/>
          <p:cNvSpPr txBox="1"/>
          <p:nvPr/>
        </p:nvSpPr>
        <p:spPr>
          <a:xfrm>
            <a:off x="1204119" y="1346601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1127919" y="2520089"/>
            <a:ext cx="14325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Quan sát hình các con vật  và so sánh đặc điểm bên ngoài của chúng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6935" l="0" r="4400" t="0"/>
          <a:stretch/>
        </p:blipFill>
        <p:spPr>
          <a:xfrm>
            <a:off x="497376" y="3668947"/>
            <a:ext cx="3699376" cy="372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7431" y="3750678"/>
            <a:ext cx="3699376" cy="372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 b="5850" l="0" r="5818" t="4559"/>
          <a:stretch/>
        </p:blipFill>
        <p:spPr>
          <a:xfrm>
            <a:off x="8084554" y="3763930"/>
            <a:ext cx="3614660" cy="372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5478" r="11043" t="0"/>
          <a:stretch/>
        </p:blipFill>
        <p:spPr>
          <a:xfrm>
            <a:off x="11635242" y="3763930"/>
            <a:ext cx="4148817" cy="372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89" name="Google Shape;189;p7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90" name="Google Shape;190;p7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91" name="Google Shape;191;p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92" name="Google Shape;192;p7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3" name="Google Shape;193;p7"/>
          <p:cNvSpPr/>
          <p:nvPr/>
        </p:nvSpPr>
        <p:spPr>
          <a:xfrm>
            <a:off x="1204119" y="1768119"/>
            <a:ext cx="14251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Quan sát hình các con vật  và so sánh đặc điểm bên ngoài của chúng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  <p:graphicFrame>
        <p:nvGraphicFramePr>
          <p:cNvPr id="195" name="Google Shape;195;p7"/>
          <p:cNvGraphicFramePr/>
          <p:nvPr/>
        </p:nvGraphicFramePr>
        <p:xfrm>
          <a:off x="937423" y="524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{2AE62B1C-CBF5-4ECA-BA04-BADFA776FFB1}</a:tableStyleId>
              </a:tblPr>
              <a:tblGrid>
                <a:gridCol w="2903725"/>
                <a:gridCol w="2903725"/>
                <a:gridCol w="2903725"/>
                <a:gridCol w="2903725"/>
                <a:gridCol w="2903725"/>
              </a:tblGrid>
              <a:tr h="660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điểm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 cá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rô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chim đại bàng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 ghẹ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 hổ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rgbClr val="FFC00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Lớp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bao phủ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Cơ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quan di chuyển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b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6" name="Google Shape;196;p7"/>
          <p:cNvSpPr txBox="1"/>
          <p:nvPr/>
        </p:nvSpPr>
        <p:spPr>
          <a:xfrm>
            <a:off x="3791229" y="6385648"/>
            <a:ext cx="2871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Vảy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6702779" y="6388277"/>
            <a:ext cx="2871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Lông vũ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9573859" y="6445429"/>
            <a:ext cx="2871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Vỏ cứng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2584943" y="6445428"/>
            <a:ext cx="2871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Lông mao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3850886" y="7222649"/>
            <a:ext cx="2871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Vây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6802732" y="7226980"/>
            <a:ext cx="30046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và cánh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9741987" y="7222650"/>
            <a:ext cx="28924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và càng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12548235" y="7222649"/>
            <a:ext cx="28270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6935" l="0" r="4400" t="0"/>
          <a:stretch/>
        </p:blipFill>
        <p:spPr>
          <a:xfrm>
            <a:off x="1102407" y="2424390"/>
            <a:ext cx="2946923" cy="259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0719" y="2538948"/>
            <a:ext cx="2946923" cy="259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 b="5850" l="0" r="5818" t="4559"/>
          <a:stretch/>
        </p:blipFill>
        <p:spPr>
          <a:xfrm>
            <a:off x="7737982" y="2545340"/>
            <a:ext cx="2879438" cy="259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6">
            <a:alphaModFix/>
          </a:blip>
          <a:srcRect b="0" l="5478" r="11043" t="0"/>
          <a:stretch/>
        </p:blipFill>
        <p:spPr>
          <a:xfrm>
            <a:off x="11000608" y="2550871"/>
            <a:ext cx="3304947" cy="259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13" name="Google Shape;213;p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4" name="Google Shape;214;p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15" name="Google Shape;215;p8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216" name="Google Shape;216;p8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7" name="Google Shape;217;p8"/>
          <p:cNvSpPr txBox="1"/>
          <p:nvPr/>
        </p:nvSpPr>
        <p:spPr>
          <a:xfrm>
            <a:off x="1204119" y="1282304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1204119" y="1999590"/>
            <a:ext cx="14251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Quan sát hình các con vật  và so sánh đặc điểm bên ngoài của chúng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161409" y="6258605"/>
            <a:ext cx="1395381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Cơ quan di chuyển của các loài động vật khác nhau thì khác nhau: Cá bơi bằng vây và đuôi; Các loài thú như chó, mèo, trâu, bò, gà, lợn,… đi bằng chân; Nhiều loài chim có cả chân để đi và cánh để bay.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1367815" y="3021102"/>
            <a:ext cx="1392451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Lớp bao phủ ở các loài động vật khác nhau thì khác nhau. Cơ thể nhiều loài cá như cá chép, cá rô phi, cá vàng,… được vảy bao phủ; Cơ thể của loài chim như gà, vịt, bồ câu,…được lông vũ bao phủ; Cơ thể nhiều loài thú như chó, mèo, bò, lợn,… được lông mao bao phủ; Cơ thể tôm, cua được lớp vở cứng bao phủ, …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9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26" name="Google Shape;226;p9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27" name="Google Shape;227;p9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28" name="Google Shape;228;p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229" name="Google Shape;229;p9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30" name="Google Shape;230;p9"/>
          <p:cNvSpPr txBox="1"/>
          <p:nvPr/>
        </p:nvSpPr>
        <p:spPr>
          <a:xfrm>
            <a:off x="1204119" y="1282304"/>
            <a:ext cx="13258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13: CÁC BỘ PHẬN CỦA ĐỘNG VẬT VÀ CHỨC NĂNG CỦA CHÚNG (T2)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560175" y="2626397"/>
            <a:ext cx="15544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cột tên con vật  với cơ quan di chuyển và lớp bao phủ cơ thể cho phù hợp.</a:t>
            </a: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1206623" y="1980066"/>
            <a:ext cx="14251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Luyện tập:</a:t>
            </a:r>
            <a:endParaRPr b="1" sz="36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1432719" y="3394512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bao phủ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690519" y="3402617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 con vật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11491119" y="3402617"/>
            <a:ext cx="39674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quan di chuyển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1432719" y="4264516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Vỏ cứng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1411776" y="5477217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Lông mao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1432719" y="6646941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Vảy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435223" y="7844764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Lông vũ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6385719" y="4264445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cá chép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2027023" y="4264374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6385719" y="5477217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cua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12027023" y="5481814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và cánh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6042819" y="6646940"/>
            <a:ext cx="35814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chim bồ câu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12023665" y="6699254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Vây và đuôi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6388223" y="7844764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mèo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12027023" y="7916694"/>
            <a:ext cx="2895600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và càng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8" name="Google Shape;248;p9"/>
          <p:cNvCxnSpPr>
            <a:stCxn id="240" idx="1"/>
            <a:endCxn id="238" idx="3"/>
          </p:cNvCxnSpPr>
          <p:nvPr/>
        </p:nvCxnSpPr>
        <p:spPr>
          <a:xfrm flipH="1">
            <a:off x="4328319" y="4587611"/>
            <a:ext cx="2057400" cy="23826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9" name="Google Shape;249;p9"/>
          <p:cNvCxnSpPr/>
          <p:nvPr/>
        </p:nvCxnSpPr>
        <p:spPr>
          <a:xfrm>
            <a:off x="9281319" y="4724400"/>
            <a:ext cx="2742346" cy="2245707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0" name="Google Shape;250;p9"/>
          <p:cNvCxnSpPr>
            <a:stCxn id="242" idx="1"/>
            <a:endCxn id="236" idx="3"/>
          </p:cNvCxnSpPr>
          <p:nvPr/>
        </p:nvCxnSpPr>
        <p:spPr>
          <a:xfrm rot="10800000">
            <a:off x="4328319" y="4587783"/>
            <a:ext cx="2057400" cy="12126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1" name="Google Shape;251;p9"/>
          <p:cNvCxnSpPr>
            <a:stCxn id="242" idx="3"/>
          </p:cNvCxnSpPr>
          <p:nvPr/>
        </p:nvCxnSpPr>
        <p:spPr>
          <a:xfrm>
            <a:off x="9281319" y="5800383"/>
            <a:ext cx="2742300" cy="22767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2" name="Google Shape;252;p9"/>
          <p:cNvCxnSpPr>
            <a:stCxn id="244" idx="1"/>
            <a:endCxn id="239" idx="3"/>
          </p:cNvCxnSpPr>
          <p:nvPr/>
        </p:nvCxnSpPr>
        <p:spPr>
          <a:xfrm flipH="1">
            <a:off x="4330719" y="6970105"/>
            <a:ext cx="1712100" cy="11979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3" name="Google Shape;253;p9"/>
          <p:cNvCxnSpPr>
            <a:stCxn id="244" idx="3"/>
          </p:cNvCxnSpPr>
          <p:nvPr/>
        </p:nvCxnSpPr>
        <p:spPr>
          <a:xfrm flipH="1" rot="10800000">
            <a:off x="9624219" y="5638705"/>
            <a:ext cx="2399400" cy="13314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4" name="Google Shape;254;p9"/>
          <p:cNvCxnSpPr>
            <a:stCxn id="246" idx="1"/>
          </p:cNvCxnSpPr>
          <p:nvPr/>
        </p:nvCxnSpPr>
        <p:spPr>
          <a:xfrm rot="10800000">
            <a:off x="4328423" y="5943730"/>
            <a:ext cx="2059800" cy="22242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5" name="Google Shape;255;p9"/>
          <p:cNvCxnSpPr>
            <a:stCxn id="246" idx="3"/>
          </p:cNvCxnSpPr>
          <p:nvPr/>
        </p:nvCxnSpPr>
        <p:spPr>
          <a:xfrm flipH="1" rot="10800000">
            <a:off x="9283823" y="4910830"/>
            <a:ext cx="2739900" cy="32571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2008-09-09T22:52:10Z</dcterms:created>
  <dc:creator>Le Hong Minh</dc:creator>
</cp:coreProperties>
</file>