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30" r:id="rId2"/>
    <p:sldId id="432" r:id="rId3"/>
    <p:sldId id="434" r:id="rId4"/>
    <p:sldId id="454" r:id="rId5"/>
    <p:sldId id="455" r:id="rId6"/>
    <p:sldId id="453" r:id="rId7"/>
    <p:sldId id="456" r:id="rId8"/>
    <p:sldId id="457" r:id="rId9"/>
    <p:sldId id="440" r:id="rId10"/>
    <p:sldId id="451" r:id="rId11"/>
    <p:sldId id="431"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66"/>
    <a:srgbClr val="FEDEEC"/>
    <a:srgbClr val="FDCFE3"/>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99290" autoAdjust="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19689"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a:t>
            </a:r>
            <a:endParaRPr lang="en-US" altLang="en-US" sz="3500" b="1" dirty="0">
              <a:solidFill>
                <a:srgbClr val="FF0066"/>
              </a:solidFill>
              <a:latin typeface="Times New Roman" pitchFamily="18" charset="0"/>
            </a:endParaRPr>
          </a:p>
        </p:txBody>
      </p:sp>
      <p:sp>
        <p:nvSpPr>
          <p:cNvPr id="30" name="Text Box 14"/>
          <p:cNvSpPr txBox="1">
            <a:spLocks noChangeArrowheads="1"/>
          </p:cNvSpPr>
          <p:nvPr/>
        </p:nvSpPr>
        <p:spPr bwMode="auto">
          <a:xfrm>
            <a:off x="1166019" y="4129665"/>
            <a:ext cx="13944600" cy="288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nghiệm</a:t>
            </a: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19: HĐCD: </a:t>
            </a: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MUA SẮM TIẾT KIỆM</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Text Box 17"/>
          <p:cNvSpPr txBox="1">
            <a:spLocks noChangeArrowheads="1"/>
          </p:cNvSpPr>
          <p:nvPr/>
        </p:nvSpPr>
        <p:spPr bwMode="auto">
          <a:xfrm>
            <a:off x="2402742"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dirty="0"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dirty="0"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dirty="0">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276" y="726281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145388"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Lớp 3 sách mới\HÌNH NỀN, HỌA TIẾT TRANG TRÍ\HÌNH NỀN, HỌA TIẾT TRANG TRÍ\1c3c79b4a869e562a88e13de0840919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2519" y="5684582"/>
            <a:ext cx="8991600" cy="27736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77"/>
          <a:stretch/>
        </p:blipFill>
        <p:spPr bwMode="auto">
          <a:xfrm>
            <a:off x="593159" y="2078181"/>
            <a:ext cx="1509032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061619" y="103853"/>
            <a:ext cx="8153401" cy="1569405"/>
            <a:chOff x="4061619" y="103853"/>
            <a:chExt cx="8153401" cy="1569405"/>
          </a:xfrm>
        </p:grpSpPr>
        <p:sp>
          <p:nvSpPr>
            <p:cNvPr id="5"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itchFamily="18" charset="0"/>
                </a:rPr>
                <a:t>Bài</a:t>
              </a:r>
              <a:r>
                <a:rPr lang="en-US" sz="2800" b="1" dirty="0">
                  <a:solidFill>
                    <a:srgbClr val="0000CC"/>
                  </a:solidFill>
                  <a:effectLst>
                    <a:outerShdw blurRad="38100" dist="38100" dir="2700000" algn="tl">
                      <a:srgbClr val="000000">
                        <a:alpha val="43137"/>
                      </a:srgbClr>
                    </a:outerShdw>
                  </a:effectLst>
                  <a:latin typeface="Times New Roman" pitchFamily="18" charset="0"/>
                </a:rPr>
                <a:t> 19: MUA SẮM TIẾT KIỆM</a:t>
              </a:r>
            </a:p>
          </p:txBody>
        </p:sp>
        <p:grpSp>
          <p:nvGrpSpPr>
            <p:cNvPr id="6" name="Group 5"/>
            <p:cNvGrpSpPr/>
            <p:nvPr/>
          </p:nvGrpSpPr>
          <p:grpSpPr>
            <a:xfrm>
              <a:off x="5199053" y="103853"/>
              <a:ext cx="5878532" cy="994830"/>
              <a:chOff x="5051402" y="164812"/>
              <a:chExt cx="5779343" cy="994830"/>
            </a:xfrm>
          </p:grpSpPr>
          <p:grpSp>
            <p:nvGrpSpPr>
              <p:cNvPr id="7" name="Group 6"/>
              <p:cNvGrpSpPr/>
              <p:nvPr/>
            </p:nvGrpSpPr>
            <p:grpSpPr>
              <a:xfrm>
                <a:off x="5051402" y="164812"/>
                <a:ext cx="5779343" cy="994830"/>
                <a:chOff x="5051402" y="164812"/>
                <a:chExt cx="5779343" cy="994830"/>
              </a:xfrm>
            </p:grpSpPr>
            <p:sp>
              <p:nvSpPr>
                <p:cNvPr id="9" name="TextBox 8"/>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10" name="TextBox 9"/>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8" name="Straight Connector 7"/>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Tree>
    <p:extLst>
      <p:ext uri="{BB962C8B-B14F-4D97-AF65-F5344CB8AC3E}">
        <p14:creationId xmlns:p14="http://schemas.microsoft.com/office/powerpoint/2010/main" val="31474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op chung ta doan ke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5519" y="594360"/>
            <a:ext cx="14249400" cy="8007468"/>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61619" y="103853"/>
            <a:ext cx="8153401" cy="1569405"/>
            <a:chOff x="4061619" y="103853"/>
            <a:chExt cx="8153401" cy="1569405"/>
          </a:xfrm>
        </p:grpSpPr>
        <p:sp>
          <p:nvSpPr>
            <p:cNvPr id="31"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19: MUA SẮM TIẾT KIỆM</a:t>
              </a:r>
            </a:p>
          </p:txBody>
        </p:sp>
        <p:grpSp>
          <p:nvGrpSpPr>
            <p:cNvPr id="32" name="Group 31"/>
            <p:cNvGrpSpPr/>
            <p:nvPr/>
          </p:nvGrpSpPr>
          <p:grpSpPr>
            <a:xfrm>
              <a:off x="5199053" y="103853"/>
              <a:ext cx="5878532" cy="994830"/>
              <a:chOff x="5051402" y="164812"/>
              <a:chExt cx="5779343" cy="994830"/>
            </a:xfrm>
          </p:grpSpPr>
          <p:grpSp>
            <p:nvGrpSpPr>
              <p:cNvPr id="33" name="Group 32"/>
              <p:cNvGrpSpPr/>
              <p:nvPr/>
            </p:nvGrpSpPr>
            <p:grpSpPr>
              <a:xfrm>
                <a:off x="5051402" y="164812"/>
                <a:ext cx="5779343" cy="994830"/>
                <a:chOff x="5051402" y="164812"/>
                <a:chExt cx="5779343" cy="994830"/>
              </a:xfrm>
            </p:grpSpPr>
            <p:sp>
              <p:nvSpPr>
                <p:cNvPr id="35" name="TextBox 34"/>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36" name="TextBox 35"/>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21" name="TextBox 20"/>
          <p:cNvSpPr txBox="1"/>
          <p:nvPr/>
        </p:nvSpPr>
        <p:spPr>
          <a:xfrm>
            <a:off x="1312356" y="2311670"/>
            <a:ext cx="2749263" cy="812530"/>
          </a:xfrm>
          <a:prstGeom prst="rect">
            <a:avLst/>
          </a:prstGeom>
          <a:solidFill>
            <a:schemeClr val="bg1"/>
          </a:solidFill>
        </p:spPr>
        <p:txBody>
          <a:bodyPr wrap="square" rtlCol="0">
            <a:spAutoFit/>
          </a:bodyPr>
          <a:lstStyle/>
          <a:p>
            <a:pPr algn="just">
              <a:lnSpc>
                <a:spcPct val="130000"/>
              </a:lnSpc>
            </a:pP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Chuẩn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bị</a:t>
            </a:r>
            <a:r>
              <a:rPr lang="en-US"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grpSp>
        <p:nvGrpSpPr>
          <p:cNvPr id="20" name="Group 19"/>
          <p:cNvGrpSpPr/>
          <p:nvPr/>
        </p:nvGrpSpPr>
        <p:grpSpPr>
          <a:xfrm>
            <a:off x="899319" y="1524000"/>
            <a:ext cx="14016831" cy="677108"/>
            <a:chOff x="1508917" y="1888664"/>
            <a:chExt cx="12487722" cy="677108"/>
          </a:xfrm>
        </p:grpSpPr>
        <p:sp>
          <p:nvSpPr>
            <p:cNvPr id="22" name="Rectangle 21"/>
            <p:cNvSpPr/>
            <p:nvPr/>
          </p:nvSpPr>
          <p:spPr>
            <a:xfrm>
              <a:off x="1508917" y="1888664"/>
              <a:ext cx="12487722"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Cùng</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chơi</a:t>
              </a:r>
              <a:r>
                <a:rPr lang="en-US" sz="3800" b="1" dirty="0" smtClean="0">
                  <a:solidFill>
                    <a:srgbClr val="FF0066"/>
                  </a:solidFill>
                  <a:latin typeface="Times New Roman" pitchFamily="18" charset="0"/>
                  <a:cs typeface="Times New Roman" pitchFamily="18" charset="0"/>
                </a:rPr>
                <a:t> </a:t>
              </a:r>
              <a:r>
                <a:rPr lang="en-US" sz="3800" b="1" i="1" dirty="0" err="1" smtClean="0">
                  <a:solidFill>
                    <a:srgbClr val="FF0066"/>
                  </a:solidFill>
                  <a:latin typeface="Times New Roman" pitchFamily="18" charset="0"/>
                  <a:cs typeface="Times New Roman" pitchFamily="18" charset="0"/>
                </a:rPr>
                <a:t>Mua</a:t>
              </a:r>
              <a:r>
                <a:rPr lang="en-US" sz="3800" b="1" i="1" dirty="0" smtClean="0">
                  <a:solidFill>
                    <a:srgbClr val="FF0066"/>
                  </a:solidFill>
                  <a:latin typeface="Times New Roman" pitchFamily="18" charset="0"/>
                  <a:cs typeface="Times New Roman" pitchFamily="18" charset="0"/>
                </a:rPr>
                <a:t> </a:t>
              </a:r>
              <a:r>
                <a:rPr lang="en-US" sz="3800" b="1" i="1" dirty="0" err="1" smtClean="0">
                  <a:solidFill>
                    <a:srgbClr val="FF0066"/>
                  </a:solidFill>
                  <a:latin typeface="Times New Roman" pitchFamily="18" charset="0"/>
                  <a:cs typeface="Times New Roman" pitchFamily="18" charset="0"/>
                </a:rPr>
                <a:t>sắm</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3" name="Straight Connector 22"/>
            <p:cNvCxnSpPr/>
            <p:nvPr/>
          </p:nvCxnSpPr>
          <p:spPr>
            <a:xfrm>
              <a:off x="1673234" y="2519755"/>
              <a:ext cx="42144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7694" y="5267325"/>
            <a:ext cx="1000125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2118519" y="3983748"/>
            <a:ext cx="11013932" cy="740652"/>
          </a:xfrm>
          <a:prstGeom prst="rect">
            <a:avLst/>
          </a:prstGeom>
          <a:solidFill>
            <a:schemeClr val="bg1"/>
          </a:solidFill>
        </p:spPr>
        <p:txBody>
          <a:bodyPr wrap="square" rtlCol="0">
            <a:spAutoFit/>
          </a:bodyPr>
          <a:lstStyle/>
          <a:p>
            <a:pPr algn="just">
              <a:lnSpc>
                <a:spcPct val="130000"/>
              </a:lnSpc>
            </a:pPr>
            <a:r>
              <a:rPr lang="en-US" sz="3600" i="1"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Các</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phiều</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mua</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hàng</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với</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mệnh</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giá</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khác</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nhau</a:t>
            </a:r>
            <a:r>
              <a:rPr lang="en-US" sz="3600" dirty="0" smtClean="0">
                <a:solidFill>
                  <a:srgbClr val="0000CC"/>
                </a:solidFill>
                <a:latin typeface="Times New Roman" pitchFamily="18" charset="0"/>
                <a:cs typeface="Times New Roman" pitchFamily="18" charset="0"/>
              </a:rPr>
              <a:t>.</a:t>
            </a:r>
            <a:endParaRPr lang="en-US" sz="3600" dirty="0">
              <a:solidFill>
                <a:srgbClr val="0000CC"/>
              </a:solidFill>
              <a:latin typeface="Times New Roman" pitchFamily="18" charset="0"/>
              <a:cs typeface="Times New Roman" pitchFamily="18" charset="0"/>
            </a:endParaRPr>
          </a:p>
        </p:txBody>
      </p:sp>
      <p:sp>
        <p:nvSpPr>
          <p:cNvPr id="18" name="TextBox 17"/>
          <p:cNvSpPr txBox="1"/>
          <p:nvPr/>
        </p:nvSpPr>
        <p:spPr>
          <a:xfrm>
            <a:off x="2118519" y="3200400"/>
            <a:ext cx="11013932" cy="740652"/>
          </a:xfrm>
          <a:prstGeom prst="rect">
            <a:avLst/>
          </a:prstGeom>
          <a:solidFill>
            <a:schemeClr val="bg1"/>
          </a:solidFill>
        </p:spPr>
        <p:txBody>
          <a:bodyPr wrap="square" rtlCol="0">
            <a:spAutoFit/>
          </a:bodyPr>
          <a:lstStyle/>
          <a:p>
            <a:pPr algn="just">
              <a:lnSpc>
                <a:spcPct val="130000"/>
              </a:lnSpc>
            </a:pPr>
            <a:r>
              <a:rPr lang="en-US" sz="3600" i="1"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Hình</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ảnh</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các</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sản</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phẩm</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hàng</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hóa</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kèm</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theo</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giá</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tiền</a:t>
            </a:r>
            <a:r>
              <a:rPr lang="en-US" sz="3600" dirty="0" smtClean="0">
                <a:solidFill>
                  <a:srgbClr val="0000CC"/>
                </a:solidFill>
                <a:latin typeface="Times New Roman" pitchFamily="18" charset="0"/>
                <a:cs typeface="Times New Roman" pitchFamily="18" charset="0"/>
              </a:rPr>
              <a:t>.</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356519" y="2362200"/>
            <a:ext cx="8001000"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Tiến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hành</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grpSp>
        <p:nvGrpSpPr>
          <p:cNvPr id="2" name="Group 1"/>
          <p:cNvGrpSpPr/>
          <p:nvPr/>
        </p:nvGrpSpPr>
        <p:grpSpPr>
          <a:xfrm>
            <a:off x="4061619" y="103853"/>
            <a:ext cx="8153401" cy="1569405"/>
            <a:chOff x="4061619" y="103853"/>
            <a:chExt cx="8153401" cy="1569405"/>
          </a:xfrm>
        </p:grpSpPr>
        <p:sp>
          <p:nvSpPr>
            <p:cNvPr id="31"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19: MUA SẮM TIẾT KIỆM</a:t>
              </a:r>
            </a:p>
          </p:txBody>
        </p:sp>
        <p:grpSp>
          <p:nvGrpSpPr>
            <p:cNvPr id="32" name="Group 31"/>
            <p:cNvGrpSpPr/>
            <p:nvPr/>
          </p:nvGrpSpPr>
          <p:grpSpPr>
            <a:xfrm>
              <a:off x="5199053" y="103853"/>
              <a:ext cx="5878532" cy="994830"/>
              <a:chOff x="5051402" y="164812"/>
              <a:chExt cx="5779343" cy="994830"/>
            </a:xfrm>
          </p:grpSpPr>
          <p:grpSp>
            <p:nvGrpSpPr>
              <p:cNvPr id="33" name="Group 32"/>
              <p:cNvGrpSpPr/>
              <p:nvPr/>
            </p:nvGrpSpPr>
            <p:grpSpPr>
              <a:xfrm>
                <a:off x="5051402" y="164812"/>
                <a:ext cx="5779343" cy="994830"/>
                <a:chOff x="5051402" y="164812"/>
                <a:chExt cx="5779343" cy="994830"/>
              </a:xfrm>
            </p:grpSpPr>
            <p:sp>
              <p:nvSpPr>
                <p:cNvPr id="35" name="TextBox 34"/>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36" name="TextBox 35"/>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grpSp>
        <p:nvGrpSpPr>
          <p:cNvPr id="20" name="Group 19"/>
          <p:cNvGrpSpPr/>
          <p:nvPr/>
        </p:nvGrpSpPr>
        <p:grpSpPr>
          <a:xfrm>
            <a:off x="899319" y="1524000"/>
            <a:ext cx="14016831" cy="677108"/>
            <a:chOff x="1508917" y="1888664"/>
            <a:chExt cx="12487722" cy="677108"/>
          </a:xfrm>
        </p:grpSpPr>
        <p:sp>
          <p:nvSpPr>
            <p:cNvPr id="22" name="Rectangle 21"/>
            <p:cNvSpPr/>
            <p:nvPr/>
          </p:nvSpPr>
          <p:spPr>
            <a:xfrm>
              <a:off x="1508917" y="1888664"/>
              <a:ext cx="12487722"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Cùng</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chơi</a:t>
              </a:r>
              <a:r>
                <a:rPr lang="en-US" sz="3800" b="1" dirty="0" smtClean="0">
                  <a:solidFill>
                    <a:srgbClr val="FF0066"/>
                  </a:solidFill>
                  <a:latin typeface="Times New Roman" pitchFamily="18" charset="0"/>
                  <a:cs typeface="Times New Roman" pitchFamily="18" charset="0"/>
                </a:rPr>
                <a:t> </a:t>
              </a:r>
              <a:r>
                <a:rPr lang="en-US" sz="3800" b="1" i="1" dirty="0" err="1" smtClean="0">
                  <a:solidFill>
                    <a:srgbClr val="FF0066"/>
                  </a:solidFill>
                  <a:latin typeface="Times New Roman" pitchFamily="18" charset="0"/>
                  <a:cs typeface="Times New Roman" pitchFamily="18" charset="0"/>
                </a:rPr>
                <a:t>Mua</a:t>
              </a:r>
              <a:r>
                <a:rPr lang="en-US" sz="3800" b="1" i="1" dirty="0" smtClean="0">
                  <a:solidFill>
                    <a:srgbClr val="FF0066"/>
                  </a:solidFill>
                  <a:latin typeface="Times New Roman" pitchFamily="18" charset="0"/>
                  <a:cs typeface="Times New Roman" pitchFamily="18" charset="0"/>
                </a:rPr>
                <a:t> </a:t>
              </a:r>
              <a:r>
                <a:rPr lang="en-US" sz="3800" b="1" i="1" dirty="0" err="1" smtClean="0">
                  <a:solidFill>
                    <a:srgbClr val="FF0066"/>
                  </a:solidFill>
                  <a:latin typeface="Times New Roman" pitchFamily="18" charset="0"/>
                  <a:cs typeface="Times New Roman" pitchFamily="18" charset="0"/>
                </a:rPr>
                <a:t>sắm</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3" name="Straight Connector 22"/>
            <p:cNvCxnSpPr/>
            <p:nvPr/>
          </p:nvCxnSpPr>
          <p:spPr>
            <a:xfrm>
              <a:off x="1673234" y="2519755"/>
              <a:ext cx="42144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9" name="TextBox 18"/>
          <p:cNvSpPr txBox="1"/>
          <p:nvPr/>
        </p:nvSpPr>
        <p:spPr>
          <a:xfrm>
            <a:off x="945802" y="3008531"/>
            <a:ext cx="7251128" cy="2086725"/>
          </a:xfrm>
          <a:prstGeom prst="rect">
            <a:avLst/>
          </a:prstGeom>
          <a:solidFill>
            <a:schemeClr val="bg1"/>
          </a:solidFill>
        </p:spPr>
        <p:txBody>
          <a:bodyPr wrap="square" rtlCol="0">
            <a:spAutoFit/>
          </a:bodyPr>
          <a:lstStyle/>
          <a:p>
            <a:pPr algn="just">
              <a:lnSpc>
                <a:spcPct val="120000"/>
              </a:lnSpc>
            </a:pPr>
            <a:r>
              <a:rPr lang="en-US" sz="3600" dirty="0" smtClean="0">
                <a:solidFill>
                  <a:srgbClr val="0000CC"/>
                </a:solidFill>
                <a:latin typeface="Times New Roman" pitchFamily="18" charset="0"/>
                <a:cs typeface="Times New Roman" pitchFamily="18" charset="0"/>
              </a:rPr>
              <a:t>- Chia </a:t>
            </a:r>
            <a:r>
              <a:rPr lang="en-US" sz="3600" dirty="0" err="1" smtClean="0">
                <a:solidFill>
                  <a:srgbClr val="0000CC"/>
                </a:solidFill>
                <a:latin typeface="Times New Roman" pitchFamily="18" charset="0"/>
                <a:cs typeface="Times New Roman" pitchFamily="18" charset="0"/>
              </a:rPr>
              <a:t>lớp</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thành</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các</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đội</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chơi</a:t>
            </a:r>
            <a:r>
              <a:rPr lang="en-US" sz="3600" dirty="0" smtClean="0">
                <a:solidFill>
                  <a:srgbClr val="0000CC"/>
                </a:solidFill>
                <a:latin typeface="Times New Roman" pitchFamily="18" charset="0"/>
                <a:cs typeface="Times New Roman" pitchFamily="18" charset="0"/>
              </a:rPr>
              <a:t>.</a:t>
            </a:r>
          </a:p>
          <a:p>
            <a:pPr algn="just">
              <a:lnSpc>
                <a:spcPct val="120000"/>
              </a:lnSpc>
            </a:pP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Mỗi</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đội</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được</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cấp</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một</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số</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phiếu</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mua</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hàng</a:t>
            </a:r>
            <a:r>
              <a:rPr lang="en-US" sz="3600" dirty="0" smtClean="0">
                <a:solidFill>
                  <a:srgbClr val="0000CC"/>
                </a:solidFill>
                <a:latin typeface="Times New Roman" pitchFamily="18" charset="0"/>
                <a:cs typeface="Times New Roman" pitchFamily="18" charset="0"/>
              </a:rPr>
              <a:t>.</a:t>
            </a:r>
          </a:p>
        </p:txBody>
      </p:sp>
      <p:pic>
        <p:nvPicPr>
          <p:cNvPr id="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2719" y="2667000"/>
            <a:ext cx="69342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45802" y="5029200"/>
            <a:ext cx="9378664" cy="2086725"/>
          </a:xfrm>
          <a:prstGeom prst="rect">
            <a:avLst/>
          </a:prstGeom>
          <a:solidFill>
            <a:schemeClr val="bg1"/>
          </a:solidFill>
        </p:spPr>
        <p:txBody>
          <a:bodyPr wrap="square" rtlCol="0">
            <a:spAutoFit/>
          </a:bodyPr>
          <a:lstStyle/>
          <a:p>
            <a:pPr algn="just">
              <a:lnSpc>
                <a:spcPct val="120000"/>
              </a:lnSpc>
            </a:pP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Tiến</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hành</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lựa</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chọn</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mua</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sản</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phẩm</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liên</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quan</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tới</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chủ</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đề</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cho</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trước</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theo</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hình</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thức</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tiếp</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sức</a:t>
            </a:r>
            <a:r>
              <a:rPr lang="en-US" sz="3600" dirty="0">
                <a:solidFill>
                  <a:srgbClr val="0000CC"/>
                </a:solidFill>
                <a:latin typeface="Times New Roman" pitchFamily="18" charset="0"/>
                <a:cs typeface="Times New Roman" pitchFamily="18" charset="0"/>
              </a:rPr>
              <a:t>. </a:t>
            </a:r>
            <a:r>
              <a:rPr lang="vi-VN" sz="3600" dirty="0">
                <a:solidFill>
                  <a:srgbClr val="0000CC"/>
                </a:solidFill>
                <a:latin typeface="Times New Roman" pitchFamily="18" charset="0"/>
                <a:cs typeface="Times New Roman" pitchFamily="18" charset="0"/>
              </a:rPr>
              <a:t>Ví dụ: chủ đề Đồ dùng học tập, chủ đề thực phẩm,...</a:t>
            </a:r>
            <a:endParaRPr lang="en-US" sz="3600" dirty="0">
              <a:solidFill>
                <a:srgbClr val="0000CC"/>
              </a:solidFill>
              <a:latin typeface="Times New Roman" pitchFamily="18" charset="0"/>
              <a:cs typeface="Times New Roman" pitchFamily="18" charset="0"/>
            </a:endParaRPr>
          </a:p>
        </p:txBody>
      </p:sp>
      <p:sp>
        <p:nvSpPr>
          <p:cNvPr id="28" name="TextBox 27"/>
          <p:cNvSpPr txBox="1"/>
          <p:nvPr/>
        </p:nvSpPr>
        <p:spPr>
          <a:xfrm>
            <a:off x="945802" y="7010400"/>
            <a:ext cx="14369764" cy="1421928"/>
          </a:xfrm>
          <a:prstGeom prst="rect">
            <a:avLst/>
          </a:prstGeom>
          <a:noFill/>
        </p:spPr>
        <p:txBody>
          <a:bodyPr wrap="square" rtlCol="0">
            <a:spAutoFit/>
          </a:bodyPr>
          <a:lstStyle/>
          <a:p>
            <a:pPr algn="just">
              <a:lnSpc>
                <a:spcPct val="120000"/>
              </a:lnSpc>
            </a:pP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Đội</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chiến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thắng</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là</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đội</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mua</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được</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nhiều</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sản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phẩm</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theo</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đúng</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chủ</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đề</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và</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trong</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giới</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hạn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số</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phiếu</a:t>
            </a:r>
            <a:r>
              <a:rPr lang="en-US" sz="3600" dirty="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mua</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hàng</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cho</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phép</a:t>
            </a:r>
            <a:r>
              <a:rPr lang="en-US" sz="3600" dirty="0" smtClean="0">
                <a:solidFill>
                  <a:srgbClr val="0000CC"/>
                </a:solidFill>
                <a:latin typeface="Times New Roman" pitchFamily="18" charset="0"/>
                <a:cs typeface="Times New Roman" pitchFamily="18" charset="0"/>
              </a:rPr>
              <a:t>.</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17820454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bg/>
                                          </p:spTgt>
                                        </p:tgtEl>
                                        <p:attrNameLst>
                                          <p:attrName>style.visibility</p:attrName>
                                        </p:attrNameLst>
                                      </p:cBhvr>
                                      <p:to>
                                        <p:strVal val="visible"/>
                                      </p:to>
                                    </p:set>
                                    <p:animEffect transition="in" filter="fade">
                                      <p:cBhvr>
                                        <p:cTn id="15" dur="500"/>
                                        <p:tgtEl>
                                          <p:spTgt spid="19">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xEl>
                                              <p:pRg st="1" end="1"/>
                                            </p:txEl>
                                          </p:spTgt>
                                        </p:tgtEl>
                                        <p:attrNameLst>
                                          <p:attrName>style.visibility</p:attrName>
                                        </p:attrNameLst>
                                      </p:cBhvr>
                                      <p:to>
                                        <p:strVal val="visible"/>
                                      </p:to>
                                    </p:set>
                                    <p:animEffect transition="in" filter="fade">
                                      <p:cBhvr>
                                        <p:cTn id="25" dur="500"/>
                                        <p:tgtEl>
                                          <p:spTgt spid="1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9" grpId="0" build="p" animBg="1"/>
      <p:bldP spid="27" grpId="0" animBg="1"/>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2719" y="2667000"/>
            <a:ext cx="69342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1127919" y="2706469"/>
            <a:ext cx="8001000"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Tổng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kết</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grpSp>
        <p:nvGrpSpPr>
          <p:cNvPr id="2" name="Group 1"/>
          <p:cNvGrpSpPr/>
          <p:nvPr/>
        </p:nvGrpSpPr>
        <p:grpSpPr>
          <a:xfrm>
            <a:off x="4061619" y="103853"/>
            <a:ext cx="8153401" cy="1569405"/>
            <a:chOff x="4061619" y="103853"/>
            <a:chExt cx="8153401" cy="1569405"/>
          </a:xfrm>
        </p:grpSpPr>
        <p:sp>
          <p:nvSpPr>
            <p:cNvPr id="31"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19: MUA SẮM TIẾT KIỆM</a:t>
              </a:r>
            </a:p>
          </p:txBody>
        </p:sp>
        <p:grpSp>
          <p:nvGrpSpPr>
            <p:cNvPr id="32" name="Group 31"/>
            <p:cNvGrpSpPr/>
            <p:nvPr/>
          </p:nvGrpSpPr>
          <p:grpSpPr>
            <a:xfrm>
              <a:off x="5199053" y="103853"/>
              <a:ext cx="5878532" cy="994830"/>
              <a:chOff x="5051402" y="164812"/>
              <a:chExt cx="5779343" cy="994830"/>
            </a:xfrm>
          </p:grpSpPr>
          <p:grpSp>
            <p:nvGrpSpPr>
              <p:cNvPr id="33" name="Group 32"/>
              <p:cNvGrpSpPr/>
              <p:nvPr/>
            </p:nvGrpSpPr>
            <p:grpSpPr>
              <a:xfrm>
                <a:off x="5051402" y="164812"/>
                <a:ext cx="5779343" cy="994830"/>
                <a:chOff x="5051402" y="164812"/>
                <a:chExt cx="5779343" cy="994830"/>
              </a:xfrm>
            </p:grpSpPr>
            <p:sp>
              <p:nvSpPr>
                <p:cNvPr id="35" name="TextBox 34"/>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36" name="TextBox 35"/>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grpSp>
        <p:nvGrpSpPr>
          <p:cNvPr id="20" name="Group 19"/>
          <p:cNvGrpSpPr/>
          <p:nvPr/>
        </p:nvGrpSpPr>
        <p:grpSpPr>
          <a:xfrm>
            <a:off x="899319" y="1524000"/>
            <a:ext cx="14016831" cy="677108"/>
            <a:chOff x="1508917" y="1888664"/>
            <a:chExt cx="12487722" cy="677108"/>
          </a:xfrm>
        </p:grpSpPr>
        <p:sp>
          <p:nvSpPr>
            <p:cNvPr id="22" name="Rectangle 21"/>
            <p:cNvSpPr/>
            <p:nvPr/>
          </p:nvSpPr>
          <p:spPr>
            <a:xfrm>
              <a:off x="1508917" y="1888664"/>
              <a:ext cx="12487722"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Cùng</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chơi</a:t>
              </a:r>
              <a:r>
                <a:rPr lang="en-US" sz="3800" b="1" dirty="0" smtClean="0">
                  <a:solidFill>
                    <a:srgbClr val="FF0066"/>
                  </a:solidFill>
                  <a:latin typeface="Times New Roman" pitchFamily="18" charset="0"/>
                  <a:cs typeface="Times New Roman" pitchFamily="18" charset="0"/>
                </a:rPr>
                <a:t> </a:t>
              </a:r>
              <a:r>
                <a:rPr lang="en-US" sz="3800" b="1" i="1" dirty="0" err="1" smtClean="0">
                  <a:solidFill>
                    <a:srgbClr val="FF0066"/>
                  </a:solidFill>
                  <a:latin typeface="Times New Roman" pitchFamily="18" charset="0"/>
                  <a:cs typeface="Times New Roman" pitchFamily="18" charset="0"/>
                </a:rPr>
                <a:t>Mua</a:t>
              </a:r>
              <a:r>
                <a:rPr lang="en-US" sz="3800" b="1" i="1" dirty="0" smtClean="0">
                  <a:solidFill>
                    <a:srgbClr val="FF0066"/>
                  </a:solidFill>
                  <a:latin typeface="Times New Roman" pitchFamily="18" charset="0"/>
                  <a:cs typeface="Times New Roman" pitchFamily="18" charset="0"/>
                </a:rPr>
                <a:t> </a:t>
              </a:r>
              <a:r>
                <a:rPr lang="en-US" sz="3800" b="1" i="1" dirty="0" err="1" smtClean="0">
                  <a:solidFill>
                    <a:srgbClr val="FF0066"/>
                  </a:solidFill>
                  <a:latin typeface="Times New Roman" pitchFamily="18" charset="0"/>
                  <a:cs typeface="Times New Roman" pitchFamily="18" charset="0"/>
                </a:rPr>
                <a:t>sắm</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3" name="Straight Connector 22"/>
            <p:cNvCxnSpPr/>
            <p:nvPr/>
          </p:nvCxnSpPr>
          <p:spPr>
            <a:xfrm>
              <a:off x="1673234" y="2519755"/>
              <a:ext cx="42144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9" name="TextBox 18"/>
          <p:cNvSpPr txBox="1"/>
          <p:nvPr/>
        </p:nvSpPr>
        <p:spPr>
          <a:xfrm>
            <a:off x="1290771" y="3492495"/>
            <a:ext cx="7228548" cy="1200329"/>
          </a:xfrm>
          <a:prstGeom prst="rect">
            <a:avLst/>
          </a:prstGeom>
          <a:solidFill>
            <a:schemeClr val="bg1"/>
          </a:solidFill>
        </p:spPr>
        <p:txBody>
          <a:bodyPr wrap="square" rtlCol="0">
            <a:spAutoFit/>
          </a:bodyPr>
          <a:lstStyle>
            <a:defPPr>
              <a:defRPr lang="en-US"/>
            </a:defPPr>
            <a:lvl1pPr algn="just">
              <a:defRPr sz="3600" b="1" i="1">
                <a:solidFill>
                  <a:srgbClr val="0000CC"/>
                </a:solidFill>
                <a:latin typeface="Times New Roman" pitchFamily="18" charset="0"/>
                <a:cs typeface="Times New Roman" pitchFamily="18" charset="0"/>
              </a:defRPr>
            </a:lvl1pPr>
          </a:lstStyle>
          <a:p>
            <a:r>
              <a:rPr lang="en-US" dirty="0"/>
              <a:t>- </a:t>
            </a:r>
            <a:r>
              <a:rPr lang="en-US" b="0" i="0" dirty="0" err="1"/>
              <a:t>Giáo</a:t>
            </a:r>
            <a:r>
              <a:rPr lang="en-US" b="0" i="0" dirty="0"/>
              <a:t> </a:t>
            </a:r>
            <a:r>
              <a:rPr lang="en-US" b="0" i="0" dirty="0" err="1"/>
              <a:t>viên</a:t>
            </a:r>
            <a:r>
              <a:rPr lang="en-US" b="0" i="0" dirty="0"/>
              <a:t> </a:t>
            </a:r>
            <a:r>
              <a:rPr lang="en-US" b="0" i="0" dirty="0" err="1"/>
              <a:t>cùng</a:t>
            </a:r>
            <a:r>
              <a:rPr lang="en-US" b="0" i="0" dirty="0"/>
              <a:t> </a:t>
            </a:r>
            <a:r>
              <a:rPr lang="en-US" b="0" i="0" dirty="0" err="1"/>
              <a:t>học</a:t>
            </a:r>
            <a:r>
              <a:rPr lang="en-US" b="0" i="0" dirty="0"/>
              <a:t> </a:t>
            </a:r>
            <a:r>
              <a:rPr lang="en-US" b="0" i="0" dirty="0" err="1"/>
              <a:t>sinh</a:t>
            </a:r>
            <a:r>
              <a:rPr lang="en-US" b="0" i="0" dirty="0"/>
              <a:t> </a:t>
            </a:r>
            <a:r>
              <a:rPr lang="en-US" b="0" i="0" dirty="0" err="1"/>
              <a:t>kiểm</a:t>
            </a:r>
            <a:r>
              <a:rPr lang="en-US" b="0" i="0" dirty="0"/>
              <a:t> </a:t>
            </a:r>
            <a:r>
              <a:rPr lang="en-US" b="0" i="0" dirty="0" err="1"/>
              <a:t>tra</a:t>
            </a:r>
            <a:r>
              <a:rPr lang="en-US" b="0" i="0" dirty="0"/>
              <a:t> </a:t>
            </a:r>
            <a:r>
              <a:rPr lang="en-US" b="0" i="0" dirty="0" err="1"/>
              <a:t>số</a:t>
            </a:r>
            <a:r>
              <a:rPr lang="en-US" b="0" i="0" dirty="0"/>
              <a:t> </a:t>
            </a:r>
            <a:r>
              <a:rPr lang="en-US" b="0" i="0" dirty="0" err="1"/>
              <a:t>lượng</a:t>
            </a:r>
            <a:r>
              <a:rPr lang="en-US" b="0" i="0" dirty="0"/>
              <a:t> </a:t>
            </a:r>
            <a:r>
              <a:rPr lang="en-US" b="0" i="0" dirty="0" err="1"/>
              <a:t>sản</a:t>
            </a:r>
            <a:r>
              <a:rPr lang="en-US" b="0" i="0" dirty="0"/>
              <a:t> </a:t>
            </a:r>
            <a:r>
              <a:rPr lang="en-US" b="0" i="0" dirty="0" err="1"/>
              <a:t>phẩm</a:t>
            </a:r>
            <a:r>
              <a:rPr lang="en-US" b="0" i="0" dirty="0"/>
              <a:t> </a:t>
            </a:r>
            <a:r>
              <a:rPr lang="en-US" b="0" i="0" dirty="0" err="1"/>
              <a:t>mỗi</a:t>
            </a:r>
            <a:r>
              <a:rPr lang="en-US" b="0" i="0" dirty="0"/>
              <a:t> </a:t>
            </a:r>
            <a:r>
              <a:rPr lang="en-US" b="0" i="0" dirty="0" err="1"/>
              <a:t>đội</a:t>
            </a:r>
            <a:r>
              <a:rPr lang="en-US" b="0" i="0" dirty="0"/>
              <a:t> </a:t>
            </a:r>
            <a:r>
              <a:rPr lang="en-US" b="0" i="0" dirty="0" err="1"/>
              <a:t>mua</a:t>
            </a:r>
            <a:r>
              <a:rPr lang="en-US" b="0" i="0" dirty="0"/>
              <a:t> </a:t>
            </a:r>
            <a:r>
              <a:rPr lang="en-US" b="0" i="0" dirty="0" err="1"/>
              <a:t>được</a:t>
            </a:r>
            <a:r>
              <a:rPr lang="vi-VN" b="0" i="0" dirty="0"/>
              <a:t>.</a:t>
            </a:r>
          </a:p>
        </p:txBody>
      </p:sp>
      <p:sp>
        <p:nvSpPr>
          <p:cNvPr id="27" name="TextBox 26"/>
          <p:cNvSpPr txBox="1"/>
          <p:nvPr/>
        </p:nvSpPr>
        <p:spPr>
          <a:xfrm>
            <a:off x="1290770" y="6953071"/>
            <a:ext cx="14391349" cy="646331"/>
          </a:xfrm>
          <a:prstGeom prst="rect">
            <a:avLst/>
          </a:prstGeom>
          <a:solidFill>
            <a:schemeClr val="bg1"/>
          </a:solidFill>
        </p:spPr>
        <p:txBody>
          <a:bodyPr wrap="square" rtlCol="0">
            <a:spAutoFit/>
          </a:bodyPr>
          <a:lstStyle/>
          <a:p>
            <a:r>
              <a:rPr lang="vi-VN" sz="3600" dirty="0">
                <a:solidFill>
                  <a:srgbClr val="0000CC"/>
                </a:solidFill>
                <a:latin typeface="Times New Roman" pitchFamily="18" charset="0"/>
                <a:cs typeface="Times New Roman" pitchFamily="18" charset="0"/>
              </a:rPr>
              <a:t>-</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Một</a:t>
            </a:r>
            <a:r>
              <a:rPr lang="en-US" sz="3600" dirty="0">
                <a:solidFill>
                  <a:srgbClr val="0000CC"/>
                </a:solidFill>
                <a:latin typeface="Times New Roman" pitchFamily="18" charset="0"/>
                <a:cs typeface="Times New Roman" pitchFamily="18" charset="0"/>
              </a:rPr>
              <a:t> </a:t>
            </a:r>
            <a:r>
              <a:rPr lang="vi-VN" sz="3600" dirty="0">
                <a:solidFill>
                  <a:srgbClr val="0000CC"/>
                </a:solidFill>
                <a:latin typeface="Times New Roman" pitchFamily="18" charset="0"/>
                <a:cs typeface="Times New Roman" pitchFamily="18" charset="0"/>
              </a:rPr>
              <a:t>số </a:t>
            </a:r>
            <a:r>
              <a:rPr lang="en-US" sz="3600" dirty="0" err="1">
                <a:solidFill>
                  <a:srgbClr val="0000CC"/>
                </a:solidFill>
                <a:latin typeface="Times New Roman" pitchFamily="18" charset="0"/>
                <a:cs typeface="Times New Roman" pitchFamily="18" charset="0"/>
              </a:rPr>
              <a:t>học</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sinh</a:t>
            </a:r>
            <a:r>
              <a:rPr lang="vi-VN" sz="3600" dirty="0">
                <a:solidFill>
                  <a:srgbClr val="0000CC"/>
                </a:solidFill>
                <a:latin typeface="Times New Roman" pitchFamily="18" charset="0"/>
                <a:cs typeface="Times New Roman" pitchFamily="18" charset="0"/>
              </a:rPr>
              <a:t> chia sẻ cảm xúc sau khi tham gia chơi trò chơi.</a:t>
            </a:r>
          </a:p>
        </p:txBody>
      </p:sp>
      <p:sp>
        <p:nvSpPr>
          <p:cNvPr id="18" name="TextBox 17"/>
          <p:cNvSpPr txBox="1"/>
          <p:nvPr/>
        </p:nvSpPr>
        <p:spPr>
          <a:xfrm>
            <a:off x="1127919" y="6135469"/>
            <a:ext cx="8001000"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Chia </a:t>
            </a:r>
            <a:r>
              <a:rPr lang="en-US" sz="3600" b="1" i="1" dirty="0" err="1" smtClean="0">
                <a:solidFill>
                  <a:srgbClr val="0000CC"/>
                </a:solidFill>
                <a:latin typeface="Times New Roman" pitchFamily="18" charset="0"/>
                <a:cs typeface="Times New Roman" pitchFamily="18" charset="0"/>
              </a:rPr>
              <a:t>sẻ</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sp>
        <p:nvSpPr>
          <p:cNvPr id="21" name="TextBox 20"/>
          <p:cNvSpPr txBox="1"/>
          <p:nvPr/>
        </p:nvSpPr>
        <p:spPr>
          <a:xfrm>
            <a:off x="1290771" y="5015352"/>
            <a:ext cx="7359364" cy="646331"/>
          </a:xfrm>
          <a:prstGeom prst="rect">
            <a:avLst/>
          </a:prstGeom>
          <a:solidFill>
            <a:schemeClr val="bg1"/>
          </a:solidFill>
        </p:spPr>
        <p:txBody>
          <a:bodyPr wrap="square" rtlCol="0">
            <a:spAutoFit/>
          </a:bodyPr>
          <a:lstStyle>
            <a:defPPr>
              <a:defRPr lang="en-US"/>
            </a:defPPr>
            <a:lvl1pPr algn="just">
              <a:defRPr sz="3600" b="1" i="1">
                <a:solidFill>
                  <a:srgbClr val="0000CC"/>
                </a:solidFill>
                <a:latin typeface="Times New Roman" pitchFamily="18" charset="0"/>
                <a:cs typeface="Times New Roman" pitchFamily="18" charset="0"/>
              </a:defRPr>
            </a:lvl1pPr>
          </a:lstStyle>
          <a:p>
            <a:r>
              <a:rPr lang="en-US" dirty="0"/>
              <a:t>- </a:t>
            </a:r>
            <a:r>
              <a:rPr lang="en-US" b="0" i="0" dirty="0" err="1"/>
              <a:t>Nêu</a:t>
            </a:r>
            <a:r>
              <a:rPr lang="en-US" b="0" i="0" dirty="0"/>
              <a:t> </a:t>
            </a:r>
            <a:r>
              <a:rPr lang="vi-VN" b="0" i="0" dirty="0"/>
              <a:t>tên đội chiến thắng.</a:t>
            </a:r>
          </a:p>
        </p:txBody>
      </p:sp>
    </p:spTree>
    <p:extLst>
      <p:ext uri="{BB962C8B-B14F-4D97-AF65-F5344CB8AC3E}">
        <p14:creationId xmlns:p14="http://schemas.microsoft.com/office/powerpoint/2010/main" val="364367795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9" grpId="0" animBg="1"/>
      <p:bldP spid="27" grpId="0" animBg="1"/>
      <p:bldP spid="18"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99319" y="1676400"/>
            <a:ext cx="14016831" cy="677108"/>
            <a:chOff x="1508917" y="1888664"/>
            <a:chExt cx="12487722" cy="677108"/>
          </a:xfrm>
        </p:grpSpPr>
        <p:sp>
          <p:nvSpPr>
            <p:cNvPr id="10" name="Rectangle 9"/>
            <p:cNvSpPr/>
            <p:nvPr/>
          </p:nvSpPr>
          <p:spPr>
            <a:xfrm>
              <a:off x="1508917" y="1888664"/>
              <a:ext cx="12487722"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dirty="0" err="1" smtClean="0">
                  <a:solidFill>
                    <a:srgbClr val="FF0066"/>
                  </a:solidFill>
                  <a:latin typeface="Times New Roman" pitchFamily="18" charset="0"/>
                  <a:cs typeface="Times New Roman" pitchFamily="18" charset="0"/>
                </a:rPr>
                <a:t>Xử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lí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tình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huống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576804" y="2519755"/>
              <a:ext cx="3699855"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 name="Group 1"/>
          <p:cNvGrpSpPr/>
          <p:nvPr/>
        </p:nvGrpSpPr>
        <p:grpSpPr>
          <a:xfrm>
            <a:off x="4061619" y="103853"/>
            <a:ext cx="8153401" cy="1569405"/>
            <a:chOff x="4061619" y="103853"/>
            <a:chExt cx="8153401" cy="1569405"/>
          </a:xfrm>
        </p:grpSpPr>
        <p:sp>
          <p:nvSpPr>
            <p:cNvPr id="31"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itchFamily="18" charset="0"/>
                </a:rPr>
                <a:t>Bài</a:t>
              </a:r>
              <a:r>
                <a:rPr lang="en-US" sz="2800" b="1" dirty="0">
                  <a:solidFill>
                    <a:srgbClr val="0000CC"/>
                  </a:solidFill>
                  <a:effectLst>
                    <a:outerShdw blurRad="38100" dist="38100" dir="2700000" algn="tl">
                      <a:srgbClr val="000000">
                        <a:alpha val="43137"/>
                      </a:srgbClr>
                    </a:outerShdw>
                  </a:effectLst>
                  <a:latin typeface="Times New Roman" pitchFamily="18" charset="0"/>
                </a:rPr>
                <a:t> 19: MUA SẮM TIẾT KIỆM</a:t>
              </a:r>
            </a:p>
          </p:txBody>
        </p:sp>
        <p:grpSp>
          <p:nvGrpSpPr>
            <p:cNvPr id="32" name="Group 31"/>
            <p:cNvGrpSpPr/>
            <p:nvPr/>
          </p:nvGrpSpPr>
          <p:grpSpPr>
            <a:xfrm>
              <a:off x="5199053" y="103853"/>
              <a:ext cx="5878532" cy="994830"/>
              <a:chOff x="5051402" y="164812"/>
              <a:chExt cx="5779343" cy="994830"/>
            </a:xfrm>
          </p:grpSpPr>
          <p:grpSp>
            <p:nvGrpSpPr>
              <p:cNvPr id="33" name="Group 32"/>
              <p:cNvGrpSpPr/>
              <p:nvPr/>
            </p:nvGrpSpPr>
            <p:grpSpPr>
              <a:xfrm>
                <a:off x="5051402" y="164812"/>
                <a:ext cx="5779343" cy="994830"/>
                <a:chOff x="5051402" y="164812"/>
                <a:chExt cx="5779343" cy="994830"/>
              </a:xfrm>
            </p:grpSpPr>
            <p:sp>
              <p:nvSpPr>
                <p:cNvPr id="35" name="TextBox 34"/>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36" name="TextBox 35"/>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18" name="TextBox 17"/>
          <p:cNvSpPr txBox="1"/>
          <p:nvPr/>
        </p:nvSpPr>
        <p:spPr>
          <a:xfrm>
            <a:off x="899319" y="2554069"/>
            <a:ext cx="14084014"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Quan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sát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tranh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và</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trả</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lời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các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tình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huống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sau</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454" y="3352800"/>
            <a:ext cx="10549730" cy="539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77902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319" y="3476625"/>
            <a:ext cx="61722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899319" y="1676400"/>
            <a:ext cx="14016831" cy="677108"/>
            <a:chOff x="1508917" y="1888664"/>
            <a:chExt cx="12487722" cy="677108"/>
          </a:xfrm>
        </p:grpSpPr>
        <p:sp>
          <p:nvSpPr>
            <p:cNvPr id="4" name="Rectangle 3"/>
            <p:cNvSpPr/>
            <p:nvPr/>
          </p:nvSpPr>
          <p:spPr>
            <a:xfrm>
              <a:off x="1508917" y="1888664"/>
              <a:ext cx="12487722"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dirty="0" err="1" smtClean="0">
                  <a:solidFill>
                    <a:srgbClr val="FF0066"/>
                  </a:solidFill>
                  <a:latin typeface="Times New Roman" pitchFamily="18" charset="0"/>
                  <a:cs typeface="Times New Roman" pitchFamily="18" charset="0"/>
                </a:rPr>
                <a:t>Xử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lí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tình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huống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5" name="Straight Connector 4"/>
            <p:cNvCxnSpPr/>
            <p:nvPr/>
          </p:nvCxnSpPr>
          <p:spPr>
            <a:xfrm>
              <a:off x="1576804" y="2519755"/>
              <a:ext cx="3699855"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6" name="Group 5"/>
          <p:cNvGrpSpPr/>
          <p:nvPr/>
        </p:nvGrpSpPr>
        <p:grpSpPr>
          <a:xfrm>
            <a:off x="4061619" y="103853"/>
            <a:ext cx="8153401" cy="1569405"/>
            <a:chOff x="4061619" y="103853"/>
            <a:chExt cx="8153401" cy="1569405"/>
          </a:xfrm>
        </p:grpSpPr>
        <p:sp>
          <p:nvSpPr>
            <p:cNvPr id="7"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itchFamily="18" charset="0"/>
                </a:rPr>
                <a:t>Bài</a:t>
              </a:r>
              <a:r>
                <a:rPr lang="en-US" sz="2800" b="1" dirty="0">
                  <a:solidFill>
                    <a:srgbClr val="0000CC"/>
                  </a:solidFill>
                  <a:effectLst>
                    <a:outerShdw blurRad="38100" dist="38100" dir="2700000" algn="tl">
                      <a:srgbClr val="000000">
                        <a:alpha val="43137"/>
                      </a:srgbClr>
                    </a:outerShdw>
                  </a:effectLst>
                  <a:latin typeface="Times New Roman" pitchFamily="18" charset="0"/>
                </a:rPr>
                <a:t> 19: MUA SẮM TIẾT KIỆM</a:t>
              </a:r>
            </a:p>
          </p:txBody>
        </p:sp>
        <p:grpSp>
          <p:nvGrpSpPr>
            <p:cNvPr id="8" name="Group 7"/>
            <p:cNvGrpSpPr/>
            <p:nvPr/>
          </p:nvGrpSpPr>
          <p:grpSpPr>
            <a:xfrm>
              <a:off x="5199053" y="103853"/>
              <a:ext cx="5878532" cy="994830"/>
              <a:chOff x="5051402" y="164812"/>
              <a:chExt cx="5779343" cy="994830"/>
            </a:xfrm>
          </p:grpSpPr>
          <p:grpSp>
            <p:nvGrpSpPr>
              <p:cNvPr id="9" name="Group 8"/>
              <p:cNvGrpSpPr/>
              <p:nvPr/>
            </p:nvGrpSpPr>
            <p:grpSpPr>
              <a:xfrm>
                <a:off x="5051402" y="164812"/>
                <a:ext cx="5779343" cy="994830"/>
                <a:chOff x="5051402" y="164812"/>
                <a:chExt cx="5779343" cy="994830"/>
              </a:xfrm>
            </p:grpSpPr>
            <p:sp>
              <p:nvSpPr>
                <p:cNvPr id="11" name="TextBox 10"/>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12" name="TextBox 11"/>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10" name="Straight Connector 9"/>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13" name="TextBox 12"/>
          <p:cNvSpPr txBox="1"/>
          <p:nvPr/>
        </p:nvSpPr>
        <p:spPr>
          <a:xfrm>
            <a:off x="899319" y="2554069"/>
            <a:ext cx="14084014"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Quan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sát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tranh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và</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trả</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lời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các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tình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huống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sau</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sp>
        <p:nvSpPr>
          <p:cNvPr id="2" name="Rectangle 1"/>
          <p:cNvSpPr/>
          <p:nvPr/>
        </p:nvSpPr>
        <p:spPr>
          <a:xfrm>
            <a:off x="7892653" y="3657600"/>
            <a:ext cx="7682310" cy="4247317"/>
          </a:xfrm>
          <a:prstGeom prst="rect">
            <a:avLst/>
          </a:prstGeom>
        </p:spPr>
        <p:txBody>
          <a:bodyPr wrap="square">
            <a:spAutoFit/>
          </a:bodyPr>
          <a:lstStyle/>
          <a:p>
            <a:pPr algn="just">
              <a:lnSpc>
                <a:spcPct val="150000"/>
              </a:lnSpc>
            </a:pPr>
            <a:r>
              <a:rPr lang="vi-VN" sz="3600" b="1" dirty="0" smtClean="0">
                <a:solidFill>
                  <a:srgbClr val="0000CC"/>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vi-VN" sz="3600" b="1" dirty="0" smtClean="0">
                <a:solidFill>
                  <a:srgbClr val="0000CC"/>
                </a:solidFill>
                <a:latin typeface="Times New Roman" pitchFamily="18" charset="0"/>
                <a:cs typeface="Times New Roman" pitchFamily="18" charset="0"/>
              </a:rPr>
              <a:t>Tình </a:t>
            </a:r>
            <a:r>
              <a:rPr lang="vi-VN" sz="3600" b="1" dirty="0">
                <a:solidFill>
                  <a:srgbClr val="0000CC"/>
                </a:solidFill>
                <a:latin typeface="Times New Roman" pitchFamily="18" charset="0"/>
                <a:cs typeface="Times New Roman" pitchFamily="18" charset="0"/>
              </a:rPr>
              <a:t>huống 1: Hoa đi nhà sách, thấy trên kệ hàng có một mẫu hộp bút mới rất đẹp. Hoa muốn mua  lắm nhưng hộp bút đang dùng vẫn còn tốt. Nếu em là Hoa em sẽ làm gì?</a:t>
            </a:r>
          </a:p>
        </p:txBody>
      </p:sp>
    </p:spTree>
    <p:extLst>
      <p:ext uri="{BB962C8B-B14F-4D97-AF65-F5344CB8AC3E}">
        <p14:creationId xmlns:p14="http://schemas.microsoft.com/office/powerpoint/2010/main" val="218701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99319" y="1676400"/>
            <a:ext cx="14016831" cy="677108"/>
            <a:chOff x="1508917" y="1888664"/>
            <a:chExt cx="12487722" cy="677108"/>
          </a:xfrm>
        </p:grpSpPr>
        <p:sp>
          <p:nvSpPr>
            <p:cNvPr id="3" name="Rectangle 2"/>
            <p:cNvSpPr/>
            <p:nvPr/>
          </p:nvSpPr>
          <p:spPr>
            <a:xfrm>
              <a:off x="1508917" y="1888664"/>
              <a:ext cx="12487722"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dirty="0" err="1" smtClean="0">
                  <a:solidFill>
                    <a:srgbClr val="FF0066"/>
                  </a:solidFill>
                  <a:latin typeface="Times New Roman" pitchFamily="18" charset="0"/>
                  <a:cs typeface="Times New Roman" pitchFamily="18" charset="0"/>
                </a:rPr>
                <a:t>Xử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lí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tình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huống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4" name="Straight Connector 3"/>
            <p:cNvCxnSpPr/>
            <p:nvPr/>
          </p:nvCxnSpPr>
          <p:spPr>
            <a:xfrm>
              <a:off x="1576804" y="2519755"/>
              <a:ext cx="3699855"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5" name="Group 4"/>
          <p:cNvGrpSpPr/>
          <p:nvPr/>
        </p:nvGrpSpPr>
        <p:grpSpPr>
          <a:xfrm>
            <a:off x="4061619" y="103853"/>
            <a:ext cx="8153401" cy="1569405"/>
            <a:chOff x="4061619" y="103853"/>
            <a:chExt cx="8153401" cy="1569405"/>
          </a:xfrm>
        </p:grpSpPr>
        <p:sp>
          <p:nvSpPr>
            <p:cNvPr id="6"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itchFamily="18" charset="0"/>
                </a:rPr>
                <a:t>Bài</a:t>
              </a:r>
              <a:r>
                <a:rPr lang="en-US" sz="2800" b="1" dirty="0">
                  <a:solidFill>
                    <a:srgbClr val="0000CC"/>
                  </a:solidFill>
                  <a:effectLst>
                    <a:outerShdw blurRad="38100" dist="38100" dir="2700000" algn="tl">
                      <a:srgbClr val="000000">
                        <a:alpha val="43137"/>
                      </a:srgbClr>
                    </a:outerShdw>
                  </a:effectLst>
                  <a:latin typeface="Times New Roman" pitchFamily="18" charset="0"/>
                </a:rPr>
                <a:t> 19: MUA SẮM TIẾT KIỆM</a:t>
              </a:r>
            </a:p>
          </p:txBody>
        </p:sp>
        <p:grpSp>
          <p:nvGrpSpPr>
            <p:cNvPr id="7" name="Group 6"/>
            <p:cNvGrpSpPr/>
            <p:nvPr/>
          </p:nvGrpSpPr>
          <p:grpSpPr>
            <a:xfrm>
              <a:off x="5199053" y="103853"/>
              <a:ext cx="5878532" cy="994830"/>
              <a:chOff x="5051402" y="164812"/>
              <a:chExt cx="5779343" cy="994830"/>
            </a:xfrm>
          </p:grpSpPr>
          <p:grpSp>
            <p:nvGrpSpPr>
              <p:cNvPr id="8" name="Group 7"/>
              <p:cNvGrpSpPr/>
              <p:nvPr/>
            </p:nvGrpSpPr>
            <p:grpSpPr>
              <a:xfrm>
                <a:off x="5051402" y="164812"/>
                <a:ext cx="5779343" cy="994830"/>
                <a:chOff x="5051402" y="164812"/>
                <a:chExt cx="5779343" cy="994830"/>
              </a:xfrm>
            </p:grpSpPr>
            <p:sp>
              <p:nvSpPr>
                <p:cNvPr id="10" name="TextBox 9"/>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11" name="TextBox 10"/>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9" name="Straight Connector 8"/>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12" name="TextBox 11"/>
          <p:cNvSpPr txBox="1"/>
          <p:nvPr/>
        </p:nvSpPr>
        <p:spPr>
          <a:xfrm>
            <a:off x="899319" y="2554069"/>
            <a:ext cx="14084014"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Quan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sát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tranh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và</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trả</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lời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các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tình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huống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sau</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319" y="3324225"/>
            <a:ext cx="6612334"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8138319" y="3429000"/>
            <a:ext cx="7436644" cy="5078313"/>
          </a:xfrm>
          <a:prstGeom prst="rect">
            <a:avLst/>
          </a:prstGeom>
        </p:spPr>
        <p:txBody>
          <a:bodyPr wrap="square">
            <a:spAutoFit/>
          </a:bodyPr>
          <a:lstStyle/>
          <a:p>
            <a:pPr algn="just">
              <a:lnSpc>
                <a:spcPct val="150000"/>
              </a:lnSpc>
            </a:pPr>
            <a:r>
              <a:rPr lang="vi-VN" sz="3600" b="1" dirty="0">
                <a:solidFill>
                  <a:srgbClr val="0000CC"/>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vi-VN" sz="3600" b="1" dirty="0">
                <a:solidFill>
                  <a:srgbClr val="0000CC"/>
                </a:solidFill>
                <a:latin typeface="Times New Roman" pitchFamily="18" charset="0"/>
                <a:cs typeface="Times New Roman" pitchFamily="18" charset="0"/>
              </a:rPr>
              <a:t>Tình huống 2: Hùng và em Mi đi mau sắm cùng mẹ tại siêu thị. Em Mi đòi mẹ mua rất nhiều đồ chơi mới mặc dù ở nhà em có nhiều đồ chơi rồi. Nếu là Hùng, em sẽ khuyên em gái thế nào</a:t>
            </a:r>
            <a:r>
              <a:rPr lang="vi-VN" sz="3600" b="1" dirty="0" smtClean="0">
                <a:solidFill>
                  <a:srgbClr val="0000CC"/>
                </a:solidFill>
                <a:latin typeface="Times New Roman" pitchFamily="18" charset="0"/>
                <a:cs typeface="Times New Roman" pitchFamily="18" charset="0"/>
              </a:rPr>
              <a:t>?</a:t>
            </a:r>
            <a:endParaRPr lang="vi-VN"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07461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Phong trào Chữ thập đỏ trong trường học: Xây dựng mô hình Hội Chữ thập đỏ  dựa vào cộng đồng gắn với người d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p:cNvGrpSpPr/>
          <p:nvPr/>
        </p:nvGrpSpPr>
        <p:grpSpPr>
          <a:xfrm>
            <a:off x="4061619" y="103853"/>
            <a:ext cx="8153401" cy="1569405"/>
            <a:chOff x="4061619" y="103853"/>
            <a:chExt cx="8153401" cy="1569405"/>
          </a:xfrm>
        </p:grpSpPr>
        <p:sp>
          <p:nvSpPr>
            <p:cNvPr id="21"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itchFamily="18" charset="0"/>
                </a:rPr>
                <a:t>Bài</a:t>
              </a:r>
              <a:r>
                <a:rPr lang="en-US" sz="2800" b="1" dirty="0">
                  <a:solidFill>
                    <a:srgbClr val="0000CC"/>
                  </a:solidFill>
                  <a:effectLst>
                    <a:outerShdw blurRad="38100" dist="38100" dir="2700000" algn="tl">
                      <a:srgbClr val="000000">
                        <a:alpha val="43137"/>
                      </a:srgbClr>
                    </a:outerShdw>
                  </a:effectLst>
                  <a:latin typeface="Times New Roman" pitchFamily="18" charset="0"/>
                </a:rPr>
                <a:t> 19: MUA SẮM TIẾT KIỆM</a:t>
              </a:r>
            </a:p>
          </p:txBody>
        </p:sp>
        <p:grpSp>
          <p:nvGrpSpPr>
            <p:cNvPr id="22" name="Group 21"/>
            <p:cNvGrpSpPr/>
            <p:nvPr/>
          </p:nvGrpSpPr>
          <p:grpSpPr>
            <a:xfrm>
              <a:off x="5199053" y="103853"/>
              <a:ext cx="5878532" cy="994830"/>
              <a:chOff x="5051402" y="164812"/>
              <a:chExt cx="5779343" cy="994830"/>
            </a:xfrm>
          </p:grpSpPr>
          <p:grpSp>
            <p:nvGrpSpPr>
              <p:cNvPr id="23" name="Group 22"/>
              <p:cNvGrpSpPr/>
              <p:nvPr/>
            </p:nvGrpSpPr>
            <p:grpSpPr>
              <a:xfrm>
                <a:off x="5051402" y="164812"/>
                <a:ext cx="5779343" cy="994830"/>
                <a:chOff x="5051402" y="164812"/>
                <a:chExt cx="5779343" cy="994830"/>
              </a:xfrm>
            </p:grpSpPr>
            <p:sp>
              <p:nvSpPr>
                <p:cNvPr id="25" name="TextBox 24"/>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26" name="TextBox 25"/>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19" name="TextBox 18"/>
          <p:cNvSpPr txBox="1"/>
          <p:nvPr/>
        </p:nvSpPr>
        <p:spPr>
          <a:xfrm>
            <a:off x="1295717" y="7696200"/>
            <a:ext cx="11871802"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Chia </a:t>
            </a:r>
            <a:r>
              <a:rPr lang="en-US" sz="3600" b="1" i="1" dirty="0" err="1" smtClean="0">
                <a:solidFill>
                  <a:srgbClr val="0000CC"/>
                </a:solidFill>
                <a:latin typeface="Times New Roman" pitchFamily="18" charset="0"/>
                <a:cs typeface="Times New Roman" pitchFamily="18" charset="0"/>
              </a:rPr>
              <a:t>sẻ</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cảm</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nghĩ</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của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em</a:t>
            </a:r>
            <a:r>
              <a:rPr lang="en-US" sz="3600" b="1" i="1" dirty="0" smtClean="0">
                <a:solidFill>
                  <a:srgbClr val="0000CC"/>
                </a:solidFill>
                <a:latin typeface="Times New Roman" pitchFamily="18" charset="0"/>
                <a:cs typeface="Times New Roman" pitchFamily="18" charset="0"/>
              </a:rPr>
              <a:t> qua </a:t>
            </a:r>
            <a:r>
              <a:rPr lang="en-US" sz="3600" b="1" i="1" dirty="0" err="1" smtClean="0">
                <a:solidFill>
                  <a:srgbClr val="0000CC"/>
                </a:solidFill>
                <a:latin typeface="Times New Roman" pitchFamily="18" charset="0"/>
                <a:cs typeface="Times New Roman" pitchFamily="18" charset="0"/>
              </a:rPr>
              <a:t>hoạt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động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đóng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vai</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sp>
        <p:nvSpPr>
          <p:cNvPr id="4" name="Rectangle 3"/>
          <p:cNvSpPr/>
          <p:nvPr/>
        </p:nvSpPr>
        <p:spPr>
          <a:xfrm>
            <a:off x="1295717" y="3200400"/>
            <a:ext cx="13472002" cy="4324261"/>
          </a:xfrm>
          <a:prstGeom prst="rect">
            <a:avLst/>
          </a:prstGeom>
          <a:solidFill>
            <a:schemeClr val="bg1"/>
          </a:solidFill>
        </p:spPr>
        <p:txBody>
          <a:bodyPr wrap="square" rtlCol="0">
            <a:spAutoFit/>
          </a:bodyPr>
          <a:lstStyle/>
          <a:p>
            <a:pPr algn="just">
              <a:lnSpc>
                <a:spcPct val="150000"/>
              </a:lnSpc>
              <a:spcAft>
                <a:spcPts val="600"/>
              </a:spcAft>
            </a:pPr>
            <a:r>
              <a:rPr lang="vi-VN" sz="3600" b="1" i="1" dirty="0">
                <a:latin typeface="Times New Roman" pitchFamily="18" charset="0"/>
                <a:cs typeface="Times New Roman" pitchFamily="18" charset="0"/>
              </a:rPr>
              <a:t>- </a:t>
            </a:r>
            <a:r>
              <a:rPr lang="en-US" sz="3600" b="1" i="1" dirty="0" smtClean="0">
                <a:latin typeface="Times New Roman" pitchFamily="18" charset="0"/>
                <a:cs typeface="Times New Roman" pitchFamily="18" charset="0"/>
              </a:rPr>
              <a:t>Chia </a:t>
            </a:r>
            <a:r>
              <a:rPr lang="en-US" sz="3600" b="1" i="1" dirty="0" err="1" smtClean="0">
                <a:latin typeface="Times New Roman" pitchFamily="18" charset="0"/>
                <a:cs typeface="Times New Roman" pitchFamily="18" charset="0"/>
              </a:rPr>
              <a:t>lớp</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thành</a:t>
            </a:r>
            <a:r>
              <a:rPr lang="en-US" sz="3600" b="1" i="1" dirty="0" smtClean="0">
                <a:latin typeface="Times New Roman" pitchFamily="18" charset="0"/>
                <a:cs typeface="Times New Roman" pitchFamily="18" charset="0"/>
              </a:rPr>
              <a:t> 4 </a:t>
            </a:r>
            <a:r>
              <a:rPr lang="en-US" sz="3600" b="1" i="1" dirty="0" err="1" smtClean="0">
                <a:latin typeface="Times New Roman" pitchFamily="18" charset="0"/>
                <a:cs typeface="Times New Roman" pitchFamily="18" charset="0"/>
              </a:rPr>
              <a:t>nhóm</a:t>
            </a:r>
            <a:r>
              <a:rPr lang="vi-VN" sz="3600" b="1" i="1" dirty="0" smtClean="0">
                <a:latin typeface="Times New Roman" pitchFamily="18" charset="0"/>
                <a:cs typeface="Times New Roman" pitchFamily="18" charset="0"/>
              </a:rPr>
              <a:t>.</a:t>
            </a:r>
            <a:endParaRPr lang="vi-VN" sz="3600" b="1" i="1" dirty="0">
              <a:latin typeface="Times New Roman" pitchFamily="18" charset="0"/>
              <a:cs typeface="Times New Roman" pitchFamily="18" charset="0"/>
            </a:endParaRPr>
          </a:p>
          <a:p>
            <a:pPr algn="just">
              <a:lnSpc>
                <a:spcPct val="150000"/>
              </a:lnSpc>
            </a:pP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Giao</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nhiệm</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vụ</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cho</a:t>
            </a:r>
            <a:r>
              <a:rPr lang="en-US" sz="3600" b="1" i="1" dirty="0" smtClean="0">
                <a:latin typeface="Times New Roman" pitchFamily="18" charset="0"/>
                <a:cs typeface="Times New Roman" pitchFamily="18" charset="0"/>
              </a:rPr>
              <a:t> 2 </a:t>
            </a:r>
            <a:r>
              <a:rPr lang="en-US" sz="3600" b="1" i="1" dirty="0" err="1" smtClean="0">
                <a:latin typeface="Times New Roman" pitchFamily="18" charset="0"/>
                <a:cs typeface="Times New Roman" pitchFamily="18" charset="0"/>
              </a:rPr>
              <a:t>nhóm</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thảo</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luận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một</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tình</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huống</a:t>
            </a:r>
            <a:r>
              <a:rPr lang="en-US" sz="3600" b="1" i="1" dirty="0" smtClean="0">
                <a:latin typeface="Times New Roman" pitchFamily="18" charset="0"/>
                <a:cs typeface="Times New Roman" pitchFamily="18" charset="0"/>
              </a:rPr>
              <a:t>. </a:t>
            </a:r>
            <a:r>
              <a:rPr lang="vi-VN" sz="3600" b="1" i="1" dirty="0">
                <a:latin typeface="Times New Roman" pitchFamily="18" charset="0"/>
                <a:cs typeface="Times New Roman" pitchFamily="18" charset="0"/>
              </a:rPr>
              <a:t>Các nhóm sẽ thảo luận xử lí tình huống thông qua hình thức đóng vai</a:t>
            </a:r>
            <a:r>
              <a:rPr lang="vi-VN" sz="3600" b="1" i="1" dirty="0" smtClean="0">
                <a:latin typeface="Times New Roman" pitchFamily="18" charset="0"/>
                <a:cs typeface="Times New Roman" pitchFamily="18" charset="0"/>
              </a:rPr>
              <a:t>.</a:t>
            </a:r>
            <a:endParaRPr lang="en-US" sz="3600" b="1" i="1" dirty="0" smtClean="0">
              <a:latin typeface="Times New Roman" pitchFamily="18" charset="0"/>
              <a:cs typeface="Times New Roman" pitchFamily="18" charset="0"/>
            </a:endParaRPr>
          </a:p>
          <a:p>
            <a:pPr algn="just">
              <a:lnSpc>
                <a:spcPct val="150000"/>
              </a:lnSpc>
            </a:pP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Các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nhóm</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quan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sát</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nhận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xét</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cách</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xử</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lí</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tình</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huống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của</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nhau</a:t>
            </a:r>
            <a:r>
              <a:rPr lang="en-US" sz="3600" b="1" i="1" dirty="0" smtClean="0">
                <a:latin typeface="Times New Roman" pitchFamily="18" charset="0"/>
                <a:cs typeface="Times New Roman" pitchFamily="18" charset="0"/>
              </a:rPr>
              <a:t>.</a:t>
            </a:r>
          </a:p>
          <a:p>
            <a:pPr algn="just">
              <a:lnSpc>
                <a:spcPct val="150000"/>
              </a:lnSpc>
            </a:pP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Bình</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chọn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nhóm</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có</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cách</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xử</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lí</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tình</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huống</a:t>
            </a:r>
            <a:r>
              <a:rPr lang="en-US" sz="3600" b="1" i="1" dirty="0" smtClean="0">
                <a:latin typeface="Times New Roman" pitchFamily="18" charset="0"/>
                <a:cs typeface="Times New Roman" pitchFamily="18" charset="0"/>
              </a:rPr>
              <a:t> hay.</a:t>
            </a:r>
            <a:endParaRPr lang="vi-VN" sz="3600" b="1" i="1" dirty="0">
              <a:latin typeface="Times New Roman" pitchFamily="18" charset="0"/>
              <a:cs typeface="Times New Roman" pitchFamily="18" charset="0"/>
            </a:endParaRPr>
          </a:p>
        </p:txBody>
      </p:sp>
      <p:grpSp>
        <p:nvGrpSpPr>
          <p:cNvPr id="17" name="Group 16"/>
          <p:cNvGrpSpPr/>
          <p:nvPr/>
        </p:nvGrpSpPr>
        <p:grpSpPr>
          <a:xfrm>
            <a:off x="899319" y="1676400"/>
            <a:ext cx="14016831" cy="677108"/>
            <a:chOff x="1508917" y="1888664"/>
            <a:chExt cx="12487722" cy="677108"/>
          </a:xfrm>
        </p:grpSpPr>
        <p:sp>
          <p:nvSpPr>
            <p:cNvPr id="18" name="Rectangle 17"/>
            <p:cNvSpPr/>
            <p:nvPr/>
          </p:nvSpPr>
          <p:spPr>
            <a:xfrm>
              <a:off x="1508917" y="1888664"/>
              <a:ext cx="12487722"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dirty="0" err="1" smtClean="0">
                  <a:solidFill>
                    <a:srgbClr val="FF0066"/>
                  </a:solidFill>
                  <a:latin typeface="Times New Roman" pitchFamily="18" charset="0"/>
                  <a:cs typeface="Times New Roman" pitchFamily="18" charset="0"/>
                </a:rPr>
                <a:t>Xử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lí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tình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huống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7" name="Straight Connector 26"/>
            <p:cNvCxnSpPr/>
            <p:nvPr/>
          </p:nvCxnSpPr>
          <p:spPr>
            <a:xfrm>
              <a:off x="1576804" y="2519755"/>
              <a:ext cx="3699855"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2" name="TextBox 31"/>
          <p:cNvSpPr txBox="1"/>
          <p:nvPr/>
        </p:nvSpPr>
        <p:spPr>
          <a:xfrm>
            <a:off x="1340456" y="2667000"/>
            <a:ext cx="14570263"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Đóng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vai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xử</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lí</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tình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huống</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9555669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build="p" animBg="1"/>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10898</TotalTime>
  <Words>601</Words>
  <Application>Microsoft Office PowerPoint</Application>
  <PresentationFormat>Custom</PresentationFormat>
  <Paragraphs>63</Paragraphs>
  <Slides>11</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Trương Thị Phương Dung</dc:creator>
  <cp:lastModifiedBy>Admin</cp:lastModifiedBy>
  <cp:revision>1209</cp:revision>
  <dcterms:created xsi:type="dcterms:W3CDTF">2008-09-09T22:52:10Z</dcterms:created>
  <dcterms:modified xsi:type="dcterms:W3CDTF">2022-08-28T08:03:37Z</dcterms:modified>
</cp:coreProperties>
</file>